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</p:sldMasterIdLst>
  <p:notesMasterIdLst>
    <p:notesMasterId r:id="rId50"/>
  </p:notesMasterIdLst>
  <p:sldIdLst>
    <p:sldId id="257" r:id="rId2"/>
    <p:sldId id="259" r:id="rId3"/>
    <p:sldId id="260" r:id="rId4"/>
    <p:sldId id="261" r:id="rId5"/>
    <p:sldId id="263" r:id="rId6"/>
    <p:sldId id="264" r:id="rId7"/>
    <p:sldId id="405" r:id="rId8"/>
    <p:sldId id="398" r:id="rId9"/>
    <p:sldId id="393" r:id="rId10"/>
    <p:sldId id="401" r:id="rId11"/>
    <p:sldId id="402" r:id="rId12"/>
    <p:sldId id="391" r:id="rId13"/>
    <p:sldId id="403" r:id="rId14"/>
    <p:sldId id="392" r:id="rId15"/>
    <p:sldId id="394" r:id="rId16"/>
    <p:sldId id="395" r:id="rId17"/>
    <p:sldId id="396" r:id="rId18"/>
    <p:sldId id="397" r:id="rId19"/>
    <p:sldId id="266" r:id="rId20"/>
    <p:sldId id="369" r:id="rId21"/>
    <p:sldId id="406" r:id="rId22"/>
    <p:sldId id="342" r:id="rId23"/>
    <p:sldId id="404" r:id="rId24"/>
    <p:sldId id="269" r:id="rId25"/>
    <p:sldId id="270" r:id="rId26"/>
    <p:sldId id="343" r:id="rId27"/>
    <p:sldId id="344" r:id="rId28"/>
    <p:sldId id="345" r:id="rId29"/>
    <p:sldId id="346" r:id="rId30"/>
    <p:sldId id="347" r:id="rId31"/>
    <p:sldId id="399" r:id="rId32"/>
    <p:sldId id="374" r:id="rId33"/>
    <p:sldId id="375" r:id="rId34"/>
    <p:sldId id="366" r:id="rId35"/>
    <p:sldId id="367" r:id="rId36"/>
    <p:sldId id="368" r:id="rId37"/>
    <p:sldId id="400" r:id="rId38"/>
    <p:sldId id="302" r:id="rId39"/>
    <p:sldId id="303" r:id="rId40"/>
    <p:sldId id="304" r:id="rId41"/>
    <p:sldId id="370" r:id="rId42"/>
    <p:sldId id="371" r:id="rId43"/>
    <p:sldId id="381" r:id="rId44"/>
    <p:sldId id="382" r:id="rId45"/>
    <p:sldId id="383" r:id="rId46"/>
    <p:sldId id="384" r:id="rId47"/>
    <p:sldId id="307" r:id="rId48"/>
    <p:sldId id="407" r:id="rId49"/>
  </p:sldIdLst>
  <p:sldSz cx="9144000" cy="5143500" type="screen16x9"/>
  <p:notesSz cx="6858000" cy="9144000"/>
  <p:custDataLst>
    <p:tags r:id="rId51"/>
  </p:custDataLst>
  <p:defaultTextStyle>
    <a:defPPr>
      <a:defRPr lang="en-US"/>
    </a:defPPr>
    <a:lvl1pPr marL="0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2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4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86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48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10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72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33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96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632" autoAdjust="0"/>
  </p:normalViewPr>
  <p:slideViewPr>
    <p:cSldViewPr snapToGrid="0">
      <p:cViewPr varScale="1">
        <p:scale>
          <a:sx n="154" d="100"/>
          <a:sy n="154" d="100"/>
        </p:scale>
        <p:origin x="-38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A1B7D-44DA-4149-96CB-A5E53AD9C459}" type="datetimeFigureOut">
              <a:rPr lang="en-US" smtClean="0"/>
              <a:t>6/14/2012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DF862D-67C7-44AA-8F72-381E23032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80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2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24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86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48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10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72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33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96" algn="l" defTabSz="91432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DF862D-67C7-44AA-8F72-381E2303285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110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996FD7-9B7A-4425-849F-131F49ABF1BA}" type="slidenum">
              <a:rPr lang="en-GB" smtClean="0"/>
              <a:t>45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996FD7-9B7A-4425-849F-131F49ABF1BA}" type="slidenum">
              <a:rPr lang="en-GB" smtClean="0"/>
              <a:t>46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DF862D-67C7-44AA-8F72-381E2303285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046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BE60A-3243-42B0-B777-1404E6B2E2DE}" type="slidenum">
              <a:rPr lang="en-US"/>
              <a:pPr/>
              <a:t>23</a:t>
            </a:fld>
            <a:endParaRPr lang="en-US"/>
          </a:p>
        </p:txBody>
      </p:sp>
      <p:sp>
        <p:nvSpPr>
          <p:cNvPr id="34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1200" y="928688"/>
            <a:ext cx="5430838" cy="3055937"/>
          </a:xfrm>
          <a:ln w="12700" cap="flat">
            <a:solidFill>
              <a:schemeClr val="tx1"/>
            </a:solidFill>
          </a:ln>
        </p:spPr>
      </p:sp>
      <p:sp>
        <p:nvSpPr>
          <p:cNvPr id="344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9" y="4300538"/>
            <a:ext cx="5026025" cy="553855"/>
          </a:xfrm>
          <a:noFill/>
          <a:ln/>
        </p:spPr>
        <p:txBody>
          <a:bodyPr lIns="85201" tIns="42600" rIns="85201" bIns="42600"/>
          <a:lstStyle/>
          <a:p>
            <a:pPr defTabSz="844550"/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ABBA8-C713-4A05-AC74-EA0F1E3FAC66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12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5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DDE670E-18D6-448E-9871-3787660629CE}" type="slidenum">
              <a:rPr lang="en-US" smtClean="0"/>
              <a:pPr>
                <a:defRPr/>
              </a:pPr>
              <a:t>39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4412" cy="342900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noFill/>
          <a:ln/>
        </p:spPr>
        <p:txBody>
          <a:bodyPr/>
          <a:lstStyle/>
          <a:p>
            <a:pPr defTabSz="864931"/>
            <a:endParaRPr lang="en-GB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Tile"/>
          <p:cNvSpPr/>
          <p:nvPr/>
        </p:nvSpPr>
        <p:spPr bwMode="auto">
          <a:xfrm>
            <a:off x="3008303" y="2390353"/>
            <a:ext cx="5373499" cy="21173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Arrow Bar"/>
          <p:cNvSpPr/>
          <p:nvPr/>
        </p:nvSpPr>
        <p:spPr bwMode="auto">
          <a:xfrm>
            <a:off x="3008302" y="1135856"/>
            <a:ext cx="5373499" cy="112471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27" name="Left Mask"/>
          <p:cNvSpPr/>
          <p:nvPr/>
        </p:nvSpPr>
        <p:spPr bwMode="auto">
          <a:xfrm>
            <a:off x="0" y="1135857"/>
            <a:ext cx="3008302" cy="112471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8" name="Circle Arrow"/>
          <p:cNvSpPr>
            <a:spLocks noEditPoints="1"/>
          </p:cNvSpPr>
          <p:nvPr/>
        </p:nvSpPr>
        <p:spPr bwMode="auto">
          <a:xfrm rot="5400000">
            <a:off x="7463193" y="1404710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chEd Tile"/>
          <p:cNvSpPr/>
          <p:nvPr/>
        </p:nvSpPr>
        <p:spPr bwMode="auto">
          <a:xfrm>
            <a:off x="766754" y="1135856"/>
            <a:ext cx="2119674" cy="112471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0" name="TechEd 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306870"/>
            <a:ext cx="1550658" cy="78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Fuschia Tile"/>
          <p:cNvGrpSpPr/>
          <p:nvPr/>
        </p:nvGrpSpPr>
        <p:grpSpPr>
          <a:xfrm>
            <a:off x="762579" y="2388950"/>
            <a:ext cx="994669" cy="994410"/>
            <a:chOff x="1071620" y="3044261"/>
            <a:chExt cx="1325880" cy="1325880"/>
          </a:xfrm>
        </p:grpSpPr>
        <p:sp>
          <p:nvSpPr>
            <p:cNvPr id="32" name="Rectangle 31"/>
            <p:cNvSpPr/>
            <p:nvPr/>
          </p:nvSpPr>
          <p:spPr bwMode="auto">
            <a:xfrm>
              <a:off x="1071620" y="3044261"/>
              <a:ext cx="1325880" cy="1325880"/>
            </a:xfrm>
            <a:prstGeom prst="rect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1316254" y="3284926"/>
              <a:ext cx="836612" cy="841375"/>
            </a:xfrm>
            <a:custGeom>
              <a:avLst/>
              <a:gdLst>
                <a:gd name="T0" fmla="*/ 183 w 223"/>
                <a:gd name="T1" fmla="*/ 108 h 224"/>
                <a:gd name="T2" fmla="*/ 154 w 223"/>
                <a:gd name="T3" fmla="*/ 120 h 224"/>
                <a:gd name="T4" fmla="*/ 135 w 223"/>
                <a:gd name="T5" fmla="*/ 101 h 224"/>
                <a:gd name="T6" fmla="*/ 154 w 223"/>
                <a:gd name="T7" fmla="*/ 59 h 224"/>
                <a:gd name="T8" fmla="*/ 96 w 223"/>
                <a:gd name="T9" fmla="*/ 0 h 224"/>
                <a:gd name="T10" fmla="*/ 37 w 223"/>
                <a:gd name="T11" fmla="*/ 59 h 224"/>
                <a:gd name="T12" fmla="*/ 64 w 223"/>
                <a:gd name="T13" fmla="*/ 107 h 224"/>
                <a:gd name="T14" fmla="*/ 52 w 223"/>
                <a:gd name="T15" fmla="*/ 145 h 224"/>
                <a:gd name="T16" fmla="*/ 41 w 223"/>
                <a:gd name="T17" fmla="*/ 143 h 224"/>
                <a:gd name="T18" fmla="*/ 0 w 223"/>
                <a:gd name="T19" fmla="*/ 183 h 224"/>
                <a:gd name="T20" fmla="*/ 41 w 223"/>
                <a:gd name="T21" fmla="*/ 224 h 224"/>
                <a:gd name="T22" fmla="*/ 81 w 223"/>
                <a:gd name="T23" fmla="*/ 183 h 224"/>
                <a:gd name="T24" fmla="*/ 60 w 223"/>
                <a:gd name="T25" fmla="*/ 148 h 224"/>
                <a:gd name="T26" fmla="*/ 71 w 223"/>
                <a:gd name="T27" fmla="*/ 111 h 224"/>
                <a:gd name="T28" fmla="*/ 96 w 223"/>
                <a:gd name="T29" fmla="*/ 117 h 224"/>
                <a:gd name="T30" fmla="*/ 129 w 223"/>
                <a:gd name="T31" fmla="*/ 106 h 224"/>
                <a:gd name="T32" fmla="*/ 149 w 223"/>
                <a:gd name="T33" fmla="*/ 126 h 224"/>
                <a:gd name="T34" fmla="*/ 143 w 223"/>
                <a:gd name="T35" fmla="*/ 148 h 224"/>
                <a:gd name="T36" fmla="*/ 183 w 223"/>
                <a:gd name="T37" fmla="*/ 189 h 224"/>
                <a:gd name="T38" fmla="*/ 223 w 223"/>
                <a:gd name="T39" fmla="*/ 148 h 224"/>
                <a:gd name="T40" fmla="*/ 183 w 223"/>
                <a:gd name="T41" fmla="*/ 108 h 224"/>
                <a:gd name="T42" fmla="*/ 73 w 223"/>
                <a:gd name="T43" fmla="*/ 183 h 224"/>
                <a:gd name="T44" fmla="*/ 41 w 223"/>
                <a:gd name="T45" fmla="*/ 216 h 224"/>
                <a:gd name="T46" fmla="*/ 8 w 223"/>
                <a:gd name="T47" fmla="*/ 183 h 224"/>
                <a:gd name="T48" fmla="*/ 41 w 223"/>
                <a:gd name="T49" fmla="*/ 151 h 224"/>
                <a:gd name="T50" fmla="*/ 73 w 223"/>
                <a:gd name="T51" fmla="*/ 183 h 224"/>
                <a:gd name="T52" fmla="*/ 45 w 223"/>
                <a:gd name="T53" fmla="*/ 59 h 224"/>
                <a:gd name="T54" fmla="*/ 96 w 223"/>
                <a:gd name="T55" fmla="*/ 8 h 224"/>
                <a:gd name="T56" fmla="*/ 146 w 223"/>
                <a:gd name="T57" fmla="*/ 59 h 224"/>
                <a:gd name="T58" fmla="*/ 96 w 223"/>
                <a:gd name="T59" fmla="*/ 109 h 224"/>
                <a:gd name="T60" fmla="*/ 45 w 223"/>
                <a:gd name="T61" fmla="*/ 59 h 224"/>
                <a:gd name="T62" fmla="*/ 183 w 223"/>
                <a:gd name="T63" fmla="*/ 181 h 224"/>
                <a:gd name="T64" fmla="*/ 151 w 223"/>
                <a:gd name="T65" fmla="*/ 148 h 224"/>
                <a:gd name="T66" fmla="*/ 183 w 223"/>
                <a:gd name="T67" fmla="*/ 116 h 224"/>
                <a:gd name="T68" fmla="*/ 215 w 223"/>
                <a:gd name="T69" fmla="*/ 148 h 224"/>
                <a:gd name="T70" fmla="*/ 183 w 223"/>
                <a:gd name="T71" fmla="*/ 18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3" h="224">
                  <a:moveTo>
                    <a:pt x="183" y="108"/>
                  </a:moveTo>
                  <a:cubicBezTo>
                    <a:pt x="172" y="108"/>
                    <a:pt x="162" y="113"/>
                    <a:pt x="154" y="120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47" y="90"/>
                    <a:pt x="154" y="75"/>
                    <a:pt x="154" y="59"/>
                  </a:cubicBezTo>
                  <a:cubicBezTo>
                    <a:pt x="154" y="26"/>
                    <a:pt x="128" y="0"/>
                    <a:pt x="96" y="0"/>
                  </a:cubicBezTo>
                  <a:cubicBezTo>
                    <a:pt x="64" y="0"/>
                    <a:pt x="37" y="26"/>
                    <a:pt x="37" y="59"/>
                  </a:cubicBezTo>
                  <a:cubicBezTo>
                    <a:pt x="37" y="79"/>
                    <a:pt x="48" y="97"/>
                    <a:pt x="64" y="107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49" y="144"/>
                    <a:pt x="45" y="143"/>
                    <a:pt x="41" y="143"/>
                  </a:cubicBezTo>
                  <a:cubicBezTo>
                    <a:pt x="18" y="143"/>
                    <a:pt x="0" y="161"/>
                    <a:pt x="0" y="183"/>
                  </a:cubicBezTo>
                  <a:cubicBezTo>
                    <a:pt x="0" y="206"/>
                    <a:pt x="18" y="224"/>
                    <a:pt x="41" y="224"/>
                  </a:cubicBezTo>
                  <a:cubicBezTo>
                    <a:pt x="63" y="224"/>
                    <a:pt x="81" y="206"/>
                    <a:pt x="81" y="183"/>
                  </a:cubicBezTo>
                  <a:cubicBezTo>
                    <a:pt x="81" y="168"/>
                    <a:pt x="72" y="155"/>
                    <a:pt x="60" y="148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8" y="115"/>
                    <a:pt x="87" y="117"/>
                    <a:pt x="96" y="117"/>
                  </a:cubicBezTo>
                  <a:cubicBezTo>
                    <a:pt x="108" y="117"/>
                    <a:pt x="120" y="113"/>
                    <a:pt x="129" y="106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5" y="133"/>
                    <a:pt x="143" y="140"/>
                    <a:pt x="143" y="148"/>
                  </a:cubicBezTo>
                  <a:cubicBezTo>
                    <a:pt x="143" y="171"/>
                    <a:pt x="161" y="189"/>
                    <a:pt x="183" y="189"/>
                  </a:cubicBezTo>
                  <a:cubicBezTo>
                    <a:pt x="205" y="189"/>
                    <a:pt x="223" y="171"/>
                    <a:pt x="223" y="148"/>
                  </a:cubicBezTo>
                  <a:cubicBezTo>
                    <a:pt x="223" y="126"/>
                    <a:pt x="205" y="108"/>
                    <a:pt x="183" y="108"/>
                  </a:cubicBezTo>
                  <a:close/>
                  <a:moveTo>
                    <a:pt x="73" y="183"/>
                  </a:moveTo>
                  <a:cubicBezTo>
                    <a:pt x="73" y="201"/>
                    <a:pt x="58" y="216"/>
                    <a:pt x="41" y="216"/>
                  </a:cubicBezTo>
                  <a:cubicBezTo>
                    <a:pt x="23" y="216"/>
                    <a:pt x="8" y="201"/>
                    <a:pt x="8" y="183"/>
                  </a:cubicBezTo>
                  <a:cubicBezTo>
                    <a:pt x="8" y="166"/>
                    <a:pt x="23" y="151"/>
                    <a:pt x="41" y="151"/>
                  </a:cubicBezTo>
                  <a:cubicBezTo>
                    <a:pt x="58" y="151"/>
                    <a:pt x="73" y="166"/>
                    <a:pt x="73" y="183"/>
                  </a:cubicBezTo>
                  <a:close/>
                  <a:moveTo>
                    <a:pt x="45" y="59"/>
                  </a:moveTo>
                  <a:cubicBezTo>
                    <a:pt x="45" y="31"/>
                    <a:pt x="68" y="8"/>
                    <a:pt x="96" y="8"/>
                  </a:cubicBezTo>
                  <a:cubicBezTo>
                    <a:pt x="123" y="8"/>
                    <a:pt x="146" y="31"/>
                    <a:pt x="146" y="59"/>
                  </a:cubicBezTo>
                  <a:cubicBezTo>
                    <a:pt x="146" y="86"/>
                    <a:pt x="123" y="109"/>
                    <a:pt x="96" y="109"/>
                  </a:cubicBezTo>
                  <a:cubicBezTo>
                    <a:pt x="68" y="109"/>
                    <a:pt x="45" y="86"/>
                    <a:pt x="45" y="59"/>
                  </a:cubicBezTo>
                  <a:close/>
                  <a:moveTo>
                    <a:pt x="183" y="181"/>
                  </a:moveTo>
                  <a:cubicBezTo>
                    <a:pt x="165" y="181"/>
                    <a:pt x="151" y="166"/>
                    <a:pt x="151" y="148"/>
                  </a:cubicBezTo>
                  <a:cubicBezTo>
                    <a:pt x="151" y="130"/>
                    <a:pt x="165" y="116"/>
                    <a:pt x="183" y="116"/>
                  </a:cubicBezTo>
                  <a:cubicBezTo>
                    <a:pt x="201" y="116"/>
                    <a:pt x="215" y="130"/>
                    <a:pt x="215" y="148"/>
                  </a:cubicBezTo>
                  <a:cubicBezTo>
                    <a:pt x="215" y="166"/>
                    <a:pt x="201" y="181"/>
                    <a:pt x="183" y="1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4" name="Orange Tile"/>
          <p:cNvGrpSpPr/>
          <p:nvPr/>
        </p:nvGrpSpPr>
        <p:grpSpPr>
          <a:xfrm>
            <a:off x="1886043" y="2388950"/>
            <a:ext cx="994669" cy="994410"/>
            <a:chOff x="2487267" y="3044261"/>
            <a:chExt cx="1325880" cy="1325880"/>
          </a:xfrm>
        </p:grpSpPr>
        <p:sp>
          <p:nvSpPr>
            <p:cNvPr id="35" name="Rectangle 34"/>
            <p:cNvSpPr/>
            <p:nvPr/>
          </p:nvSpPr>
          <p:spPr bwMode="auto">
            <a:xfrm>
              <a:off x="2487267" y="3044261"/>
              <a:ext cx="1325880" cy="1325880"/>
            </a:xfrm>
            <a:prstGeom prst="rect">
              <a:avLst/>
            </a:pr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2774763" y="3284926"/>
              <a:ext cx="750888" cy="844550"/>
            </a:xfrm>
            <a:custGeom>
              <a:avLst/>
              <a:gdLst>
                <a:gd name="T0" fmla="*/ 15 w 200"/>
                <a:gd name="T1" fmla="*/ 0 h 225"/>
                <a:gd name="T2" fmla="*/ 11 w 200"/>
                <a:gd name="T3" fmla="*/ 17 h 225"/>
                <a:gd name="T4" fmla="*/ 11 w 200"/>
                <a:gd name="T5" fmla="*/ 35 h 225"/>
                <a:gd name="T6" fmla="*/ 0 w 200"/>
                <a:gd name="T7" fmla="*/ 55 h 225"/>
                <a:gd name="T8" fmla="*/ 11 w 200"/>
                <a:gd name="T9" fmla="*/ 75 h 225"/>
                <a:gd name="T10" fmla="*/ 11 w 200"/>
                <a:gd name="T11" fmla="*/ 94 h 225"/>
                <a:gd name="T12" fmla="*/ 0 w 200"/>
                <a:gd name="T13" fmla="*/ 114 h 225"/>
                <a:gd name="T14" fmla="*/ 11 w 200"/>
                <a:gd name="T15" fmla="*/ 134 h 225"/>
                <a:gd name="T16" fmla="*/ 11 w 200"/>
                <a:gd name="T17" fmla="*/ 153 h 225"/>
                <a:gd name="T18" fmla="*/ 0 w 200"/>
                <a:gd name="T19" fmla="*/ 173 h 225"/>
                <a:gd name="T20" fmla="*/ 11 w 200"/>
                <a:gd name="T21" fmla="*/ 193 h 225"/>
                <a:gd name="T22" fmla="*/ 11 w 200"/>
                <a:gd name="T23" fmla="*/ 211 h 225"/>
                <a:gd name="T24" fmla="*/ 15 w 200"/>
                <a:gd name="T25" fmla="*/ 225 h 225"/>
                <a:gd name="T26" fmla="*/ 200 w 200"/>
                <a:gd name="T27" fmla="*/ 185 h 225"/>
                <a:gd name="T28" fmla="*/ 160 w 200"/>
                <a:gd name="T29" fmla="*/ 0 h 225"/>
                <a:gd name="T30" fmla="*/ 11 w 200"/>
                <a:gd name="T31" fmla="*/ 25 h 225"/>
                <a:gd name="T32" fmla="*/ 8 w 200"/>
                <a:gd name="T33" fmla="*/ 26 h 225"/>
                <a:gd name="T34" fmla="*/ 11 w 200"/>
                <a:gd name="T35" fmla="*/ 54 h 225"/>
                <a:gd name="T36" fmla="*/ 8 w 200"/>
                <a:gd name="T37" fmla="*/ 55 h 225"/>
                <a:gd name="T38" fmla="*/ 11 w 200"/>
                <a:gd name="T39" fmla="*/ 83 h 225"/>
                <a:gd name="T40" fmla="*/ 8 w 200"/>
                <a:gd name="T41" fmla="*/ 85 h 225"/>
                <a:gd name="T42" fmla="*/ 11 w 200"/>
                <a:gd name="T43" fmla="*/ 113 h 225"/>
                <a:gd name="T44" fmla="*/ 8 w 200"/>
                <a:gd name="T45" fmla="*/ 114 h 225"/>
                <a:gd name="T46" fmla="*/ 11 w 200"/>
                <a:gd name="T47" fmla="*/ 142 h 225"/>
                <a:gd name="T48" fmla="*/ 8 w 200"/>
                <a:gd name="T49" fmla="*/ 143 h 225"/>
                <a:gd name="T50" fmla="*/ 11 w 200"/>
                <a:gd name="T51" fmla="*/ 171 h 225"/>
                <a:gd name="T52" fmla="*/ 8 w 200"/>
                <a:gd name="T53" fmla="*/ 173 h 225"/>
                <a:gd name="T54" fmla="*/ 11 w 200"/>
                <a:gd name="T55" fmla="*/ 201 h 225"/>
                <a:gd name="T56" fmla="*/ 8 w 200"/>
                <a:gd name="T57" fmla="*/ 202 h 225"/>
                <a:gd name="T58" fmla="*/ 160 w 200"/>
                <a:gd name="T59" fmla="*/ 217 h 225"/>
                <a:gd name="T60" fmla="*/ 19 w 200"/>
                <a:gd name="T61" fmla="*/ 201 h 225"/>
                <a:gd name="T62" fmla="*/ 21 w 200"/>
                <a:gd name="T63" fmla="*/ 205 h 225"/>
                <a:gd name="T64" fmla="*/ 27 w 200"/>
                <a:gd name="T65" fmla="*/ 198 h 225"/>
                <a:gd name="T66" fmla="*/ 19 w 200"/>
                <a:gd name="T67" fmla="*/ 172 h 225"/>
                <a:gd name="T68" fmla="*/ 21 w 200"/>
                <a:gd name="T69" fmla="*/ 175 h 225"/>
                <a:gd name="T70" fmla="*/ 27 w 200"/>
                <a:gd name="T71" fmla="*/ 168 h 225"/>
                <a:gd name="T72" fmla="*/ 19 w 200"/>
                <a:gd name="T73" fmla="*/ 142 h 225"/>
                <a:gd name="T74" fmla="*/ 21 w 200"/>
                <a:gd name="T75" fmla="*/ 146 h 225"/>
                <a:gd name="T76" fmla="*/ 27 w 200"/>
                <a:gd name="T77" fmla="*/ 139 h 225"/>
                <a:gd name="T78" fmla="*/ 19 w 200"/>
                <a:gd name="T79" fmla="*/ 113 h 225"/>
                <a:gd name="T80" fmla="*/ 21 w 200"/>
                <a:gd name="T81" fmla="*/ 117 h 225"/>
                <a:gd name="T82" fmla="*/ 27 w 200"/>
                <a:gd name="T83" fmla="*/ 110 h 225"/>
                <a:gd name="T84" fmla="*/ 19 w 200"/>
                <a:gd name="T85" fmla="*/ 83 h 225"/>
                <a:gd name="T86" fmla="*/ 21 w 200"/>
                <a:gd name="T87" fmla="*/ 87 h 225"/>
                <a:gd name="T88" fmla="*/ 27 w 200"/>
                <a:gd name="T89" fmla="*/ 80 h 225"/>
                <a:gd name="T90" fmla="*/ 19 w 200"/>
                <a:gd name="T91" fmla="*/ 54 h 225"/>
                <a:gd name="T92" fmla="*/ 21 w 200"/>
                <a:gd name="T93" fmla="*/ 58 h 225"/>
                <a:gd name="T94" fmla="*/ 27 w 200"/>
                <a:gd name="T95" fmla="*/ 51 h 225"/>
                <a:gd name="T96" fmla="*/ 19 w 200"/>
                <a:gd name="T97" fmla="*/ 25 h 225"/>
                <a:gd name="T98" fmla="*/ 21 w 200"/>
                <a:gd name="T99" fmla="*/ 29 h 225"/>
                <a:gd name="T100" fmla="*/ 27 w 200"/>
                <a:gd name="T101" fmla="*/ 22 h 225"/>
                <a:gd name="T102" fmla="*/ 19 w 200"/>
                <a:gd name="T103" fmla="*/ 8 h 225"/>
                <a:gd name="T104" fmla="*/ 192 w 200"/>
                <a:gd name="T105" fmla="*/ 4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25">
                  <a:moveTo>
                    <a:pt x="16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1" y="2"/>
                    <a:pt x="11" y="4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4" y="18"/>
                    <a:pt x="0" y="21"/>
                    <a:pt x="0" y="26"/>
                  </a:cubicBezTo>
                  <a:cubicBezTo>
                    <a:pt x="0" y="30"/>
                    <a:pt x="4" y="34"/>
                    <a:pt x="11" y="35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7"/>
                    <a:pt x="0" y="51"/>
                    <a:pt x="0" y="55"/>
                  </a:cubicBezTo>
                  <a:cubicBezTo>
                    <a:pt x="0" y="60"/>
                    <a:pt x="4" y="63"/>
                    <a:pt x="11" y="6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4" y="76"/>
                    <a:pt x="0" y="80"/>
                    <a:pt x="0" y="85"/>
                  </a:cubicBezTo>
                  <a:cubicBezTo>
                    <a:pt x="0" y="89"/>
                    <a:pt x="4" y="93"/>
                    <a:pt x="11" y="9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4" y="106"/>
                    <a:pt x="0" y="109"/>
                    <a:pt x="0" y="114"/>
                  </a:cubicBezTo>
                  <a:cubicBezTo>
                    <a:pt x="0" y="119"/>
                    <a:pt x="4" y="122"/>
                    <a:pt x="11" y="123"/>
                  </a:cubicBezTo>
                  <a:cubicBezTo>
                    <a:pt x="11" y="134"/>
                    <a:pt x="11" y="134"/>
                    <a:pt x="11" y="134"/>
                  </a:cubicBezTo>
                  <a:cubicBezTo>
                    <a:pt x="4" y="135"/>
                    <a:pt x="0" y="139"/>
                    <a:pt x="0" y="143"/>
                  </a:cubicBezTo>
                  <a:cubicBezTo>
                    <a:pt x="0" y="148"/>
                    <a:pt x="4" y="152"/>
                    <a:pt x="11" y="153"/>
                  </a:cubicBezTo>
                  <a:cubicBezTo>
                    <a:pt x="11" y="163"/>
                    <a:pt x="11" y="163"/>
                    <a:pt x="11" y="163"/>
                  </a:cubicBezTo>
                  <a:cubicBezTo>
                    <a:pt x="4" y="164"/>
                    <a:pt x="0" y="168"/>
                    <a:pt x="0" y="173"/>
                  </a:cubicBezTo>
                  <a:cubicBezTo>
                    <a:pt x="0" y="177"/>
                    <a:pt x="4" y="181"/>
                    <a:pt x="11" y="182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4" y="194"/>
                    <a:pt x="0" y="197"/>
                    <a:pt x="0" y="202"/>
                  </a:cubicBezTo>
                  <a:cubicBezTo>
                    <a:pt x="0" y="207"/>
                    <a:pt x="4" y="210"/>
                    <a:pt x="11" y="211"/>
                  </a:cubicBezTo>
                  <a:cubicBezTo>
                    <a:pt x="11" y="221"/>
                    <a:pt x="11" y="221"/>
                    <a:pt x="11" y="221"/>
                  </a:cubicBezTo>
                  <a:cubicBezTo>
                    <a:pt x="11" y="223"/>
                    <a:pt x="12" y="225"/>
                    <a:pt x="15" y="225"/>
                  </a:cubicBezTo>
                  <a:cubicBezTo>
                    <a:pt x="160" y="225"/>
                    <a:pt x="160" y="225"/>
                    <a:pt x="160" y="225"/>
                  </a:cubicBezTo>
                  <a:cubicBezTo>
                    <a:pt x="182" y="225"/>
                    <a:pt x="200" y="207"/>
                    <a:pt x="200" y="185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18"/>
                    <a:pt x="182" y="0"/>
                    <a:pt x="160" y="0"/>
                  </a:cubicBezTo>
                  <a:close/>
                  <a:moveTo>
                    <a:pt x="8" y="26"/>
                  </a:moveTo>
                  <a:cubicBezTo>
                    <a:pt x="9" y="26"/>
                    <a:pt x="9" y="25"/>
                    <a:pt x="11" y="2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7"/>
                    <a:pt x="9" y="26"/>
                    <a:pt x="8" y="26"/>
                  </a:cubicBezTo>
                  <a:close/>
                  <a:moveTo>
                    <a:pt x="8" y="55"/>
                  </a:moveTo>
                  <a:cubicBezTo>
                    <a:pt x="9" y="55"/>
                    <a:pt x="9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6"/>
                    <a:pt x="9" y="56"/>
                    <a:pt x="8" y="55"/>
                  </a:cubicBezTo>
                  <a:close/>
                  <a:moveTo>
                    <a:pt x="8" y="85"/>
                  </a:moveTo>
                  <a:cubicBezTo>
                    <a:pt x="9" y="84"/>
                    <a:pt x="9" y="84"/>
                    <a:pt x="11" y="83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9" y="85"/>
                    <a:pt x="9" y="85"/>
                    <a:pt x="8" y="85"/>
                  </a:cubicBezTo>
                  <a:close/>
                  <a:moveTo>
                    <a:pt x="8" y="114"/>
                  </a:moveTo>
                  <a:cubicBezTo>
                    <a:pt x="9" y="114"/>
                    <a:pt x="9" y="113"/>
                    <a:pt x="11" y="113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9" y="114"/>
                    <a:pt x="8" y="114"/>
                  </a:cubicBezTo>
                  <a:close/>
                  <a:moveTo>
                    <a:pt x="8" y="143"/>
                  </a:moveTo>
                  <a:cubicBezTo>
                    <a:pt x="9" y="143"/>
                    <a:pt x="9" y="142"/>
                    <a:pt x="11" y="142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9" y="144"/>
                    <a:pt x="9" y="144"/>
                    <a:pt x="8" y="143"/>
                  </a:cubicBezTo>
                  <a:close/>
                  <a:moveTo>
                    <a:pt x="8" y="173"/>
                  </a:moveTo>
                  <a:cubicBezTo>
                    <a:pt x="9" y="172"/>
                    <a:pt x="9" y="172"/>
                    <a:pt x="11" y="171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9" y="173"/>
                    <a:pt x="9" y="173"/>
                    <a:pt x="8" y="173"/>
                  </a:cubicBezTo>
                  <a:close/>
                  <a:moveTo>
                    <a:pt x="8" y="202"/>
                  </a:moveTo>
                  <a:cubicBezTo>
                    <a:pt x="9" y="202"/>
                    <a:pt x="9" y="201"/>
                    <a:pt x="11" y="201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9" y="203"/>
                    <a:pt x="9" y="202"/>
                    <a:pt x="8" y="202"/>
                  </a:cubicBezTo>
                  <a:close/>
                  <a:moveTo>
                    <a:pt x="192" y="185"/>
                  </a:moveTo>
                  <a:cubicBezTo>
                    <a:pt x="192" y="202"/>
                    <a:pt x="177" y="217"/>
                    <a:pt x="160" y="217"/>
                  </a:cubicBezTo>
                  <a:cubicBezTo>
                    <a:pt x="19" y="217"/>
                    <a:pt x="19" y="217"/>
                    <a:pt x="19" y="217"/>
                  </a:cubicBezTo>
                  <a:cubicBezTo>
                    <a:pt x="19" y="201"/>
                    <a:pt x="19" y="201"/>
                    <a:pt x="19" y="201"/>
                  </a:cubicBezTo>
                  <a:cubicBezTo>
                    <a:pt x="20" y="201"/>
                    <a:pt x="20" y="202"/>
                    <a:pt x="21" y="202"/>
                  </a:cubicBezTo>
                  <a:cubicBezTo>
                    <a:pt x="21" y="203"/>
                    <a:pt x="22" y="203"/>
                    <a:pt x="21" y="205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30" y="203"/>
                    <a:pt x="29" y="200"/>
                    <a:pt x="27" y="198"/>
                  </a:cubicBezTo>
                  <a:cubicBezTo>
                    <a:pt x="26" y="195"/>
                    <a:pt x="22" y="193"/>
                    <a:pt x="19" y="19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20" y="172"/>
                    <a:pt x="20" y="172"/>
                    <a:pt x="21" y="173"/>
                  </a:cubicBezTo>
                  <a:cubicBezTo>
                    <a:pt x="21" y="173"/>
                    <a:pt x="22" y="174"/>
                    <a:pt x="21" y="175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3"/>
                    <a:pt x="29" y="170"/>
                    <a:pt x="27" y="168"/>
                  </a:cubicBezTo>
                  <a:cubicBezTo>
                    <a:pt x="26" y="166"/>
                    <a:pt x="22" y="164"/>
                    <a:pt x="19" y="163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20" y="143"/>
                    <a:pt x="20" y="143"/>
                    <a:pt x="21" y="144"/>
                  </a:cubicBezTo>
                  <a:cubicBezTo>
                    <a:pt x="21" y="144"/>
                    <a:pt x="22" y="145"/>
                    <a:pt x="21" y="146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30" y="144"/>
                    <a:pt x="29" y="141"/>
                    <a:pt x="27" y="139"/>
                  </a:cubicBezTo>
                  <a:cubicBezTo>
                    <a:pt x="26" y="136"/>
                    <a:pt x="22" y="135"/>
                    <a:pt x="19" y="134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3"/>
                    <a:pt x="20" y="114"/>
                    <a:pt x="21" y="114"/>
                  </a:cubicBezTo>
                  <a:cubicBezTo>
                    <a:pt x="21" y="115"/>
                    <a:pt x="22" y="115"/>
                    <a:pt x="21" y="117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30" y="115"/>
                    <a:pt x="29" y="111"/>
                    <a:pt x="27" y="110"/>
                  </a:cubicBezTo>
                  <a:cubicBezTo>
                    <a:pt x="26" y="107"/>
                    <a:pt x="22" y="105"/>
                    <a:pt x="19" y="105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0" y="84"/>
                    <a:pt x="20" y="84"/>
                    <a:pt x="21" y="85"/>
                  </a:cubicBezTo>
                  <a:cubicBezTo>
                    <a:pt x="21" y="85"/>
                    <a:pt x="22" y="86"/>
                    <a:pt x="21" y="87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30" y="85"/>
                    <a:pt x="29" y="82"/>
                    <a:pt x="27" y="80"/>
                  </a:cubicBezTo>
                  <a:cubicBezTo>
                    <a:pt x="26" y="78"/>
                    <a:pt x="22" y="76"/>
                    <a:pt x="19" y="7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5"/>
                    <a:pt x="21" y="56"/>
                  </a:cubicBezTo>
                  <a:cubicBezTo>
                    <a:pt x="21" y="56"/>
                    <a:pt x="22" y="56"/>
                    <a:pt x="21" y="58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30" y="56"/>
                    <a:pt x="29" y="53"/>
                    <a:pt x="27" y="51"/>
                  </a:cubicBezTo>
                  <a:cubicBezTo>
                    <a:pt x="26" y="48"/>
                    <a:pt x="22" y="47"/>
                    <a:pt x="19" y="4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6"/>
                    <a:pt x="21" y="26"/>
                  </a:cubicBezTo>
                  <a:cubicBezTo>
                    <a:pt x="21" y="26"/>
                    <a:pt x="22" y="27"/>
                    <a:pt x="21" y="29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27"/>
                    <a:pt x="29" y="23"/>
                    <a:pt x="27" y="22"/>
                  </a:cubicBezTo>
                  <a:cubicBezTo>
                    <a:pt x="26" y="19"/>
                    <a:pt x="22" y="17"/>
                    <a:pt x="19" y="16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77" y="8"/>
                    <a:pt x="192" y="22"/>
                    <a:pt x="192" y="40"/>
                  </a:cubicBezTo>
                  <a:lnTo>
                    <a:pt x="192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" name="Teal Tile"/>
          <p:cNvGrpSpPr/>
          <p:nvPr/>
        </p:nvGrpSpPr>
        <p:grpSpPr>
          <a:xfrm>
            <a:off x="762579" y="3512121"/>
            <a:ext cx="994669" cy="994410"/>
            <a:chOff x="1020317" y="4686638"/>
            <a:chExt cx="1325880" cy="1325880"/>
          </a:xfrm>
        </p:grpSpPr>
        <p:sp>
          <p:nvSpPr>
            <p:cNvPr id="38" name="Rectangle 37"/>
            <p:cNvSpPr/>
            <p:nvPr/>
          </p:nvSpPr>
          <p:spPr bwMode="auto">
            <a:xfrm>
              <a:off x="1020317" y="4686638"/>
              <a:ext cx="1325880" cy="1325880"/>
            </a:xfrm>
            <a:prstGeom prst="rect">
              <a:avLst/>
            </a:prstGeom>
            <a:solidFill>
              <a:schemeClr val="accent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1455948" y="4930478"/>
              <a:ext cx="454618" cy="838200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een Tile"/>
          <p:cNvGrpSpPr/>
          <p:nvPr/>
        </p:nvGrpSpPr>
        <p:grpSpPr>
          <a:xfrm>
            <a:off x="1886043" y="3512121"/>
            <a:ext cx="994669" cy="994410"/>
            <a:chOff x="2514069" y="4682828"/>
            <a:chExt cx="1325880" cy="1325880"/>
          </a:xfrm>
        </p:grpSpPr>
        <p:sp>
          <p:nvSpPr>
            <p:cNvPr id="41" name="Rectangle 40"/>
            <p:cNvSpPr/>
            <p:nvPr/>
          </p:nvSpPr>
          <p:spPr bwMode="auto">
            <a:xfrm>
              <a:off x="2514069" y="4682828"/>
              <a:ext cx="1325880" cy="1325880"/>
            </a:xfrm>
            <a:prstGeom prst="rect">
              <a:avLst/>
            </a:prstGeom>
            <a:solidFill>
              <a:schemeClr val="accent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6" name="Freeform 73"/>
            <p:cNvSpPr>
              <a:spLocks noEditPoints="1"/>
            </p:cNvSpPr>
            <p:nvPr userDrawn="1"/>
          </p:nvSpPr>
          <p:spPr bwMode="auto">
            <a:xfrm>
              <a:off x="2757463" y="5062311"/>
              <a:ext cx="839092" cy="702557"/>
            </a:xfrm>
            <a:custGeom>
              <a:avLst/>
              <a:gdLst>
                <a:gd name="T0" fmla="*/ 339 w 411"/>
                <a:gd name="T1" fmla="*/ 344 h 344"/>
                <a:gd name="T2" fmla="*/ 334 w 411"/>
                <a:gd name="T3" fmla="*/ 342 h 344"/>
                <a:gd name="T4" fmla="*/ 270 w 411"/>
                <a:gd name="T5" fmla="*/ 277 h 344"/>
                <a:gd name="T6" fmla="*/ 74 w 411"/>
                <a:gd name="T7" fmla="*/ 277 h 344"/>
                <a:gd name="T8" fmla="*/ 0 w 411"/>
                <a:gd name="T9" fmla="*/ 203 h 344"/>
                <a:gd name="T10" fmla="*/ 0 w 411"/>
                <a:gd name="T11" fmla="*/ 74 h 344"/>
                <a:gd name="T12" fmla="*/ 74 w 411"/>
                <a:gd name="T13" fmla="*/ 0 h 344"/>
                <a:gd name="T14" fmla="*/ 338 w 411"/>
                <a:gd name="T15" fmla="*/ 0 h 344"/>
                <a:gd name="T16" fmla="*/ 411 w 411"/>
                <a:gd name="T17" fmla="*/ 74 h 344"/>
                <a:gd name="T18" fmla="*/ 411 w 411"/>
                <a:gd name="T19" fmla="*/ 203 h 344"/>
                <a:gd name="T20" fmla="*/ 347 w 411"/>
                <a:gd name="T21" fmla="*/ 277 h 344"/>
                <a:gd name="T22" fmla="*/ 347 w 411"/>
                <a:gd name="T23" fmla="*/ 337 h 344"/>
                <a:gd name="T24" fmla="*/ 342 w 411"/>
                <a:gd name="T25" fmla="*/ 344 h 344"/>
                <a:gd name="T26" fmla="*/ 339 w 411"/>
                <a:gd name="T27" fmla="*/ 344 h 344"/>
                <a:gd name="T28" fmla="*/ 74 w 411"/>
                <a:gd name="T29" fmla="*/ 15 h 344"/>
                <a:gd name="T30" fmla="*/ 14 w 411"/>
                <a:gd name="T31" fmla="*/ 74 h 344"/>
                <a:gd name="T32" fmla="*/ 14 w 411"/>
                <a:gd name="T33" fmla="*/ 203 h 344"/>
                <a:gd name="T34" fmla="*/ 74 w 411"/>
                <a:gd name="T35" fmla="*/ 262 h 344"/>
                <a:gd name="T36" fmla="*/ 273 w 411"/>
                <a:gd name="T37" fmla="*/ 262 h 344"/>
                <a:gd name="T38" fmla="*/ 278 w 411"/>
                <a:gd name="T39" fmla="*/ 264 h 344"/>
                <a:gd name="T40" fmla="*/ 332 w 411"/>
                <a:gd name="T41" fmla="*/ 319 h 344"/>
                <a:gd name="T42" fmla="*/ 332 w 411"/>
                <a:gd name="T43" fmla="*/ 270 h 344"/>
                <a:gd name="T44" fmla="*/ 339 w 411"/>
                <a:gd name="T45" fmla="*/ 262 h 344"/>
                <a:gd name="T46" fmla="*/ 397 w 411"/>
                <a:gd name="T47" fmla="*/ 203 h 344"/>
                <a:gd name="T48" fmla="*/ 397 w 411"/>
                <a:gd name="T49" fmla="*/ 74 h 344"/>
                <a:gd name="T50" fmla="*/ 338 w 411"/>
                <a:gd name="T51" fmla="*/ 15 h 344"/>
                <a:gd name="T52" fmla="*/ 74 w 411"/>
                <a:gd name="T53" fmla="*/ 1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1" h="344">
                  <a:moveTo>
                    <a:pt x="339" y="344"/>
                  </a:moveTo>
                  <a:cubicBezTo>
                    <a:pt x="337" y="344"/>
                    <a:pt x="336" y="343"/>
                    <a:pt x="334" y="342"/>
                  </a:cubicBezTo>
                  <a:cubicBezTo>
                    <a:pt x="270" y="277"/>
                    <a:pt x="270" y="277"/>
                    <a:pt x="270" y="277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33" y="277"/>
                    <a:pt x="0" y="244"/>
                    <a:pt x="0" y="20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378" y="0"/>
                    <a:pt x="411" y="33"/>
                    <a:pt x="411" y="74"/>
                  </a:cubicBezTo>
                  <a:cubicBezTo>
                    <a:pt x="411" y="203"/>
                    <a:pt x="411" y="203"/>
                    <a:pt x="411" y="203"/>
                  </a:cubicBezTo>
                  <a:cubicBezTo>
                    <a:pt x="411" y="242"/>
                    <a:pt x="384" y="273"/>
                    <a:pt x="347" y="277"/>
                  </a:cubicBezTo>
                  <a:cubicBezTo>
                    <a:pt x="347" y="337"/>
                    <a:pt x="347" y="337"/>
                    <a:pt x="347" y="337"/>
                  </a:cubicBezTo>
                  <a:cubicBezTo>
                    <a:pt x="347" y="340"/>
                    <a:pt x="345" y="342"/>
                    <a:pt x="342" y="344"/>
                  </a:cubicBezTo>
                  <a:cubicBezTo>
                    <a:pt x="341" y="344"/>
                    <a:pt x="340" y="344"/>
                    <a:pt x="339" y="344"/>
                  </a:cubicBezTo>
                  <a:close/>
                  <a:moveTo>
                    <a:pt x="74" y="15"/>
                  </a:moveTo>
                  <a:cubicBezTo>
                    <a:pt x="41" y="15"/>
                    <a:pt x="14" y="41"/>
                    <a:pt x="14" y="74"/>
                  </a:cubicBezTo>
                  <a:cubicBezTo>
                    <a:pt x="14" y="203"/>
                    <a:pt x="14" y="203"/>
                    <a:pt x="14" y="203"/>
                  </a:cubicBezTo>
                  <a:cubicBezTo>
                    <a:pt x="14" y="236"/>
                    <a:pt x="41" y="262"/>
                    <a:pt x="74" y="262"/>
                  </a:cubicBezTo>
                  <a:cubicBezTo>
                    <a:pt x="273" y="262"/>
                    <a:pt x="273" y="262"/>
                    <a:pt x="273" y="262"/>
                  </a:cubicBezTo>
                  <a:cubicBezTo>
                    <a:pt x="275" y="262"/>
                    <a:pt x="277" y="263"/>
                    <a:pt x="278" y="264"/>
                  </a:cubicBezTo>
                  <a:cubicBezTo>
                    <a:pt x="332" y="319"/>
                    <a:pt x="332" y="319"/>
                    <a:pt x="332" y="319"/>
                  </a:cubicBezTo>
                  <a:cubicBezTo>
                    <a:pt x="332" y="270"/>
                    <a:pt x="332" y="270"/>
                    <a:pt x="332" y="270"/>
                  </a:cubicBezTo>
                  <a:cubicBezTo>
                    <a:pt x="332" y="266"/>
                    <a:pt x="335" y="262"/>
                    <a:pt x="339" y="262"/>
                  </a:cubicBezTo>
                  <a:cubicBezTo>
                    <a:pt x="371" y="262"/>
                    <a:pt x="397" y="236"/>
                    <a:pt x="397" y="203"/>
                  </a:cubicBezTo>
                  <a:cubicBezTo>
                    <a:pt x="397" y="74"/>
                    <a:pt x="397" y="74"/>
                    <a:pt x="397" y="74"/>
                  </a:cubicBezTo>
                  <a:cubicBezTo>
                    <a:pt x="397" y="41"/>
                    <a:pt x="370" y="15"/>
                    <a:pt x="338" y="15"/>
                  </a:cubicBezTo>
                  <a:lnTo>
                    <a:pt x="7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 useBgFill="1">
        <p:nvSpPr>
          <p:cNvPr id="43" name="Top Mask"/>
          <p:cNvSpPr/>
          <p:nvPr/>
        </p:nvSpPr>
        <p:spPr bwMode="auto">
          <a:xfrm>
            <a:off x="0" y="1"/>
            <a:ext cx="9144000" cy="113585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44" name="Right Mask"/>
          <p:cNvSpPr/>
          <p:nvPr/>
        </p:nvSpPr>
        <p:spPr bwMode="auto">
          <a:xfrm>
            <a:off x="8381802" y="1223103"/>
            <a:ext cx="762198" cy="311623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6906" y="2423981"/>
            <a:ext cx="5040038" cy="924348"/>
          </a:xfrm>
        </p:spPr>
        <p:txBody>
          <a:bodyPr anchor="ctr">
            <a:noAutofit/>
          </a:bodyPr>
          <a:lstStyle>
            <a:lvl1pPr algn="l" defTabSz="6858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6906" y="3771901"/>
            <a:ext cx="5154369" cy="347441"/>
          </a:xfrm>
        </p:spPr>
        <p:txBody>
          <a:bodyPr>
            <a:noAutofit/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 useBgFill="1">
        <p:nvSpPr>
          <p:cNvPr id="45" name="Bottom Mask"/>
          <p:cNvSpPr/>
          <p:nvPr/>
        </p:nvSpPr>
        <p:spPr bwMode="auto">
          <a:xfrm>
            <a:off x="0" y="4507707"/>
            <a:ext cx="9144001" cy="635794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085850"/>
            <a:ext cx="4115872" cy="1323439"/>
          </a:xfrm>
        </p:spPr>
        <p:txBody>
          <a:bodyPr/>
          <a:lstStyle>
            <a:lvl1pPr marL="255016" indent="-255016">
              <a:lnSpc>
                <a:spcPct val="90000"/>
              </a:lnSpc>
              <a:defRPr sz="2100"/>
            </a:lvl1pPr>
            <a:lvl2pPr marL="505071" indent="-244101">
              <a:lnSpc>
                <a:spcPct val="90000"/>
              </a:lnSpc>
              <a:defRPr sz="1800"/>
            </a:lvl2pPr>
            <a:lvl3pPr marL="715434" indent="-216317">
              <a:lnSpc>
                <a:spcPct val="90000"/>
              </a:lnSpc>
              <a:defRPr sz="1500"/>
            </a:lvl3pPr>
            <a:lvl4pPr marL="920836" indent="-205402">
              <a:lnSpc>
                <a:spcPct val="90000"/>
              </a:lnSpc>
              <a:defRPr sz="1400"/>
            </a:lvl4pPr>
            <a:lvl5pPr marL="1137153" indent="-210363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7501" y="1085850"/>
            <a:ext cx="4115872" cy="1323439"/>
          </a:xfrm>
        </p:spPr>
        <p:txBody>
          <a:bodyPr/>
          <a:lstStyle>
            <a:lvl1pPr marL="260970" indent="-260970">
              <a:lnSpc>
                <a:spcPct val="90000"/>
              </a:lnSpc>
              <a:defRPr sz="2100"/>
            </a:lvl1pPr>
            <a:lvl2pPr marL="505071" indent="-255016">
              <a:lnSpc>
                <a:spcPct val="90000"/>
              </a:lnSpc>
              <a:defRPr sz="1800"/>
            </a:lvl2pPr>
            <a:lvl3pPr marL="721388" indent="-227232">
              <a:lnSpc>
                <a:spcPct val="90000"/>
              </a:lnSpc>
              <a:defRPr sz="1500"/>
            </a:lvl3pPr>
            <a:lvl4pPr marL="920836" indent="-199449">
              <a:lnSpc>
                <a:spcPct val="90000"/>
              </a:lnSpc>
              <a:defRPr sz="1400"/>
            </a:lvl4pPr>
            <a:lvl5pPr marL="1137153" indent="-205402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055203"/>
            <a:ext cx="4115872" cy="2631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900" b="1"/>
            </a:lvl1pPr>
            <a:lvl2pPr marL="342932" indent="0">
              <a:buNone/>
              <a:defRPr sz="1500" b="1"/>
            </a:lvl2pPr>
            <a:lvl3pPr marL="685864" indent="0">
              <a:buNone/>
              <a:defRPr sz="1400" b="1"/>
            </a:lvl3pPr>
            <a:lvl4pPr marL="1028796" indent="0">
              <a:buNone/>
              <a:defRPr sz="1200" b="1"/>
            </a:lvl4pPr>
            <a:lvl5pPr marL="1371728" indent="0">
              <a:buNone/>
              <a:defRPr sz="1200" b="1"/>
            </a:lvl5pPr>
            <a:lvl6pPr marL="1714660" indent="0">
              <a:buNone/>
              <a:defRPr sz="1200" b="1"/>
            </a:lvl6pPr>
            <a:lvl7pPr marL="2057592" indent="0">
              <a:buNone/>
              <a:defRPr sz="1200" b="1"/>
            </a:lvl7pPr>
            <a:lvl8pPr marL="2400524" indent="0">
              <a:buNone/>
              <a:defRPr sz="1200" b="1"/>
            </a:lvl8pPr>
            <a:lvl9pPr marL="2743456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600200"/>
            <a:ext cx="4114800" cy="1166473"/>
          </a:xfrm>
        </p:spPr>
        <p:txBody>
          <a:bodyPr/>
          <a:lstStyle>
            <a:lvl1pPr marL="211356" indent="-211356">
              <a:defRPr sz="1700"/>
            </a:lvl1pPr>
            <a:lvl2pPr marL="421720" indent="-199449">
              <a:defRPr sz="1500"/>
            </a:lvl2pPr>
            <a:lvl3pPr marL="610253" indent="-182580">
              <a:defRPr sz="1400"/>
            </a:lvl3pPr>
            <a:lvl4pPr marL="787871" indent="-171665">
              <a:defRPr sz="1300"/>
            </a:lvl4pPr>
            <a:lvl5pPr marL="959535" indent="-154796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7501" y="1055203"/>
            <a:ext cx="4115872" cy="2631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900" b="1"/>
            </a:lvl1pPr>
            <a:lvl2pPr marL="342932" indent="0">
              <a:buNone/>
              <a:defRPr sz="1500" b="1"/>
            </a:lvl2pPr>
            <a:lvl3pPr marL="685864" indent="0">
              <a:buNone/>
              <a:defRPr sz="1400" b="1"/>
            </a:lvl3pPr>
            <a:lvl4pPr marL="1028796" indent="0">
              <a:buNone/>
              <a:defRPr sz="1200" b="1"/>
            </a:lvl4pPr>
            <a:lvl5pPr marL="1371728" indent="0">
              <a:buNone/>
              <a:defRPr sz="1200" b="1"/>
            </a:lvl5pPr>
            <a:lvl6pPr marL="1714660" indent="0">
              <a:buNone/>
              <a:defRPr sz="1200" b="1"/>
            </a:lvl6pPr>
            <a:lvl7pPr marL="2057592" indent="0">
              <a:buNone/>
              <a:defRPr sz="1200" b="1"/>
            </a:lvl7pPr>
            <a:lvl8pPr marL="2400524" indent="0">
              <a:buNone/>
              <a:defRPr sz="1200" b="1"/>
            </a:lvl8pPr>
            <a:lvl9pPr marL="2743456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7501" y="1600201"/>
            <a:ext cx="4115872" cy="1183964"/>
          </a:xfrm>
        </p:spPr>
        <p:txBody>
          <a:bodyPr/>
          <a:lstStyle>
            <a:lvl1pPr marL="222270" indent="-222270">
              <a:defRPr sz="1700"/>
            </a:lvl1pPr>
            <a:lvl2pPr marL="427673" indent="-205402">
              <a:defRPr sz="1500"/>
            </a:lvl2pPr>
            <a:lvl3pPr marL="616206" indent="-183572">
              <a:defRPr sz="1400"/>
            </a:lvl3pPr>
            <a:lvl4pPr marL="787871" indent="-177618">
              <a:defRPr sz="1300"/>
            </a:lvl4pPr>
            <a:lvl5pPr marL="959535" indent="-165711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WALKIN - Prints in GRAYSCALE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MS_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7269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mo, &quot;special&quot; 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/>
        </p:nvSpPr>
        <p:spPr bwMode="auto">
          <a:xfrm>
            <a:off x="3008303" y="2390353"/>
            <a:ext cx="5373499" cy="21173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/>
        </p:nvSpPr>
        <p:spPr bwMode="auto">
          <a:xfrm>
            <a:off x="3008302" y="1135856"/>
            <a:ext cx="5373499" cy="1124712"/>
          </a:xfrm>
          <a:prstGeom prst="rect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6" y="1189940"/>
            <a:ext cx="4163389" cy="1033983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Demo</a:t>
            </a:r>
          </a:p>
        </p:txBody>
      </p:sp>
      <p:sp useBgFill="1">
        <p:nvSpPr>
          <p:cNvPr id="9" name="Left Mask"/>
          <p:cNvSpPr/>
          <p:nvPr/>
        </p:nvSpPr>
        <p:spPr bwMode="auto">
          <a:xfrm>
            <a:off x="0" y="1135857"/>
            <a:ext cx="3008302" cy="112471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6" y="3886200"/>
            <a:ext cx="4959201" cy="346249"/>
          </a:xfrm>
        </p:spPr>
        <p:txBody>
          <a:bodyPr>
            <a:noAutofit/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/>
        </p:nvSpPr>
        <p:spPr bwMode="auto">
          <a:xfrm rot="5400000">
            <a:off x="7463193" y="1404710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chEd Tile"/>
          <p:cNvSpPr/>
          <p:nvPr/>
        </p:nvSpPr>
        <p:spPr bwMode="auto">
          <a:xfrm>
            <a:off x="766754" y="1135856"/>
            <a:ext cx="2119674" cy="112471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306870"/>
            <a:ext cx="1550658" cy="78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/>
        </p:nvSpPr>
        <p:spPr bwMode="auto">
          <a:xfrm>
            <a:off x="0" y="1"/>
            <a:ext cx="9144000" cy="113585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/>
        </p:nvSpPr>
        <p:spPr bwMode="auto">
          <a:xfrm>
            <a:off x="8381802" y="1223103"/>
            <a:ext cx="762198" cy="311623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Demo Tile"/>
          <p:cNvGrpSpPr/>
          <p:nvPr/>
        </p:nvGrpSpPr>
        <p:grpSpPr>
          <a:xfrm>
            <a:off x="763409" y="2390913"/>
            <a:ext cx="2120991" cy="2120439"/>
            <a:chOff x="1022073" y="-1135906"/>
            <a:chExt cx="2827252" cy="2827252"/>
          </a:xfrm>
        </p:grpSpPr>
        <p:sp>
          <p:nvSpPr>
            <p:cNvPr id="17" name="Rectangle 16"/>
            <p:cNvSpPr/>
            <p:nvPr/>
          </p:nvSpPr>
          <p:spPr bwMode="auto">
            <a:xfrm>
              <a:off x="1022073" y="-1135906"/>
              <a:ext cx="2827252" cy="2827252"/>
            </a:xfrm>
            <a:prstGeom prst="rect">
              <a:avLst/>
            </a:prstGeom>
            <a:solidFill>
              <a:schemeClr val="accent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8" name="Light bulb Icon"/>
            <p:cNvSpPr>
              <a:spLocks noEditPoints="1"/>
            </p:cNvSpPr>
            <p:nvPr/>
          </p:nvSpPr>
          <p:spPr bwMode="auto">
            <a:xfrm>
              <a:off x="1945077" y="-620805"/>
              <a:ext cx="979488" cy="1797050"/>
            </a:xfrm>
            <a:custGeom>
              <a:avLst/>
              <a:gdLst>
                <a:gd name="T0" fmla="*/ 18 w 122"/>
                <a:gd name="T1" fmla="*/ 137 h 224"/>
                <a:gd name="T2" fmla="*/ 105 w 122"/>
                <a:gd name="T3" fmla="*/ 22 h 224"/>
                <a:gd name="T4" fmla="*/ 119 w 122"/>
                <a:gd name="T5" fmla="*/ 29 h 224"/>
                <a:gd name="T6" fmla="*/ 119 w 122"/>
                <a:gd name="T7" fmla="*/ 41 h 224"/>
                <a:gd name="T8" fmla="*/ 17 w 122"/>
                <a:gd name="T9" fmla="*/ 75 h 224"/>
                <a:gd name="T10" fmla="*/ 14 w 122"/>
                <a:gd name="T11" fmla="*/ 76 h 224"/>
                <a:gd name="T12" fmla="*/ 2 w 122"/>
                <a:gd name="T13" fmla="*/ 64 h 224"/>
                <a:gd name="T14" fmla="*/ 10 w 122"/>
                <a:gd name="T15" fmla="*/ 50 h 224"/>
                <a:gd name="T16" fmla="*/ 8 w 122"/>
                <a:gd name="T17" fmla="*/ 58 h 224"/>
                <a:gd name="T18" fmla="*/ 9 w 122"/>
                <a:gd name="T19" fmla="*/ 66 h 224"/>
                <a:gd name="T20" fmla="*/ 14 w 122"/>
                <a:gd name="T21" fmla="*/ 70 h 224"/>
                <a:gd name="T22" fmla="*/ 111 w 122"/>
                <a:gd name="T23" fmla="*/ 41 h 224"/>
                <a:gd name="T24" fmla="*/ 115 w 122"/>
                <a:gd name="T25" fmla="*/ 35 h 224"/>
                <a:gd name="T26" fmla="*/ 108 w 122"/>
                <a:gd name="T27" fmla="*/ 27 h 224"/>
                <a:gd name="T28" fmla="*/ 12 w 122"/>
                <a:gd name="T29" fmla="*/ 56 h 224"/>
                <a:gd name="T30" fmla="*/ 10 w 122"/>
                <a:gd name="T31" fmla="*/ 16 h 224"/>
                <a:gd name="T32" fmla="*/ 73 w 122"/>
                <a:gd name="T33" fmla="*/ 9 h 224"/>
                <a:gd name="T34" fmla="*/ 67 w 122"/>
                <a:gd name="T35" fmla="*/ 27 h 224"/>
                <a:gd name="T36" fmla="*/ 14 w 122"/>
                <a:gd name="T37" fmla="*/ 42 h 224"/>
                <a:gd name="T38" fmla="*/ 2 w 122"/>
                <a:gd name="T39" fmla="*/ 31 h 224"/>
                <a:gd name="T40" fmla="*/ 9 w 122"/>
                <a:gd name="T41" fmla="*/ 32 h 224"/>
                <a:gd name="T42" fmla="*/ 16 w 122"/>
                <a:gd name="T43" fmla="*/ 36 h 224"/>
                <a:gd name="T44" fmla="*/ 69 w 122"/>
                <a:gd name="T45" fmla="*/ 14 h 224"/>
                <a:gd name="T46" fmla="*/ 63 w 122"/>
                <a:gd name="T47" fmla="*/ 7 h 224"/>
                <a:gd name="T48" fmla="*/ 12 w 122"/>
                <a:gd name="T49" fmla="*/ 22 h 224"/>
                <a:gd name="T50" fmla="*/ 113 w 122"/>
                <a:gd name="T51" fmla="*/ 114 h 224"/>
                <a:gd name="T52" fmla="*/ 99 w 122"/>
                <a:gd name="T53" fmla="*/ 124 h 224"/>
                <a:gd name="T54" fmla="*/ 110 w 122"/>
                <a:gd name="T55" fmla="*/ 137 h 224"/>
                <a:gd name="T56" fmla="*/ 87 w 122"/>
                <a:gd name="T57" fmla="*/ 208 h 224"/>
                <a:gd name="T58" fmla="*/ 74 w 122"/>
                <a:gd name="T59" fmla="*/ 224 h 224"/>
                <a:gd name="T60" fmla="*/ 41 w 122"/>
                <a:gd name="T61" fmla="*/ 213 h 224"/>
                <a:gd name="T62" fmla="*/ 18 w 122"/>
                <a:gd name="T63" fmla="*/ 187 h 224"/>
                <a:gd name="T64" fmla="*/ 29 w 122"/>
                <a:gd name="T65" fmla="*/ 137 h 224"/>
                <a:gd name="T66" fmla="*/ 23 w 122"/>
                <a:gd name="T67" fmla="*/ 113 h 224"/>
                <a:gd name="T68" fmla="*/ 10 w 122"/>
                <a:gd name="T69" fmla="*/ 109 h 224"/>
                <a:gd name="T70" fmla="*/ 2 w 122"/>
                <a:gd name="T71" fmla="*/ 98 h 224"/>
                <a:gd name="T72" fmla="*/ 3 w 122"/>
                <a:gd name="T73" fmla="*/ 89 h 224"/>
                <a:gd name="T74" fmla="*/ 105 w 122"/>
                <a:gd name="T75" fmla="*/ 55 h 224"/>
                <a:gd name="T76" fmla="*/ 120 w 122"/>
                <a:gd name="T77" fmla="*/ 66 h 224"/>
                <a:gd name="T78" fmla="*/ 113 w 122"/>
                <a:gd name="T79" fmla="*/ 81 h 224"/>
                <a:gd name="T80" fmla="*/ 56 w 122"/>
                <a:gd name="T81" fmla="*/ 105 h 224"/>
                <a:gd name="T82" fmla="*/ 72 w 122"/>
                <a:gd name="T83" fmla="*/ 137 h 224"/>
                <a:gd name="T84" fmla="*/ 82 w 122"/>
                <a:gd name="T85" fmla="*/ 95 h 224"/>
                <a:gd name="T86" fmla="*/ 119 w 122"/>
                <a:gd name="T87" fmla="*/ 96 h 224"/>
                <a:gd name="T88" fmla="*/ 113 w 122"/>
                <a:gd name="T89" fmla="*/ 114 h 224"/>
                <a:gd name="T90" fmla="*/ 111 w 122"/>
                <a:gd name="T91" fmla="*/ 75 h 224"/>
                <a:gd name="T92" fmla="*/ 115 w 122"/>
                <a:gd name="T93" fmla="*/ 68 h 224"/>
                <a:gd name="T94" fmla="*/ 108 w 122"/>
                <a:gd name="T95" fmla="*/ 61 h 224"/>
                <a:gd name="T96" fmla="*/ 25 w 122"/>
                <a:gd name="T97" fmla="*/ 86 h 224"/>
                <a:gd name="T98" fmla="*/ 12 w 122"/>
                <a:gd name="T99" fmla="*/ 89 h 224"/>
                <a:gd name="T100" fmla="*/ 8 w 122"/>
                <a:gd name="T101" fmla="*/ 92 h 224"/>
                <a:gd name="T102" fmla="*/ 8 w 122"/>
                <a:gd name="T103" fmla="*/ 96 h 224"/>
                <a:gd name="T104" fmla="*/ 12 w 122"/>
                <a:gd name="T105" fmla="*/ 103 h 224"/>
                <a:gd name="T106" fmla="*/ 25 w 122"/>
                <a:gd name="T107" fmla="*/ 107 h 224"/>
                <a:gd name="T108" fmla="*/ 35 w 122"/>
                <a:gd name="T109" fmla="*/ 120 h 224"/>
                <a:gd name="T110" fmla="*/ 50 w 122"/>
                <a:gd name="T111" fmla="*/ 137 h 224"/>
                <a:gd name="T112" fmla="*/ 48 w 122"/>
                <a:gd name="T113" fmla="*/ 100 h 224"/>
                <a:gd name="T114" fmla="*/ 49 w 122"/>
                <a:gd name="T115" fmla="*/ 93 h 224"/>
                <a:gd name="T116" fmla="*/ 113 w 122"/>
                <a:gd name="T117" fmla="*/ 98 h 224"/>
                <a:gd name="T118" fmla="*/ 84 w 122"/>
                <a:gd name="T119" fmla="*/ 101 h 224"/>
                <a:gd name="T120" fmla="*/ 78 w 122"/>
                <a:gd name="T121" fmla="*/ 137 h 224"/>
                <a:gd name="T122" fmla="*/ 93 w 122"/>
                <a:gd name="T123" fmla="*/ 124 h 224"/>
                <a:gd name="T124" fmla="*/ 111 w 122"/>
                <a:gd name="T125" fmla="*/ 10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2" h="224">
                  <a:moveTo>
                    <a:pt x="18" y="137"/>
                  </a:moveTo>
                  <a:cubicBezTo>
                    <a:pt x="18" y="137"/>
                    <a:pt x="18" y="137"/>
                    <a:pt x="18" y="137"/>
                  </a:cubicBezTo>
                  <a:moveTo>
                    <a:pt x="10" y="50"/>
                  </a:moveTo>
                  <a:cubicBezTo>
                    <a:pt x="105" y="22"/>
                    <a:pt x="105" y="22"/>
                    <a:pt x="105" y="22"/>
                  </a:cubicBezTo>
                  <a:cubicBezTo>
                    <a:pt x="106" y="21"/>
                    <a:pt x="107" y="21"/>
                    <a:pt x="108" y="21"/>
                  </a:cubicBezTo>
                  <a:cubicBezTo>
                    <a:pt x="113" y="21"/>
                    <a:pt x="118" y="24"/>
                    <a:pt x="119" y="29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1" y="36"/>
                    <a:pt x="121" y="39"/>
                    <a:pt x="119" y="41"/>
                  </a:cubicBezTo>
                  <a:cubicBezTo>
                    <a:pt x="118" y="44"/>
                    <a:pt x="116" y="46"/>
                    <a:pt x="113" y="47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6" y="76"/>
                    <a:pt x="15" y="76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9" y="76"/>
                    <a:pt x="5" y="73"/>
                    <a:pt x="3" y="68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1"/>
                    <a:pt x="2" y="58"/>
                    <a:pt x="3" y="56"/>
                  </a:cubicBezTo>
                  <a:cubicBezTo>
                    <a:pt x="5" y="53"/>
                    <a:pt x="7" y="51"/>
                    <a:pt x="10" y="50"/>
                  </a:cubicBezTo>
                  <a:close/>
                  <a:moveTo>
                    <a:pt x="12" y="56"/>
                  </a:moveTo>
                  <a:cubicBezTo>
                    <a:pt x="10" y="56"/>
                    <a:pt x="9" y="57"/>
                    <a:pt x="8" y="58"/>
                  </a:cubicBezTo>
                  <a:cubicBezTo>
                    <a:pt x="8" y="60"/>
                    <a:pt x="8" y="61"/>
                    <a:pt x="8" y="6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8"/>
                    <a:pt x="12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6" y="70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2" y="41"/>
                    <a:pt x="113" y="40"/>
                    <a:pt x="114" y="39"/>
                  </a:cubicBezTo>
                  <a:cubicBezTo>
                    <a:pt x="115" y="37"/>
                    <a:pt x="115" y="36"/>
                    <a:pt x="115" y="35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3" y="29"/>
                    <a:pt x="111" y="27"/>
                    <a:pt x="108" y="27"/>
                  </a:cubicBezTo>
                  <a:cubicBezTo>
                    <a:pt x="108" y="27"/>
                    <a:pt x="107" y="27"/>
                    <a:pt x="107" y="27"/>
                  </a:cubicBezTo>
                  <a:lnTo>
                    <a:pt x="12" y="56"/>
                  </a:lnTo>
                  <a:close/>
                  <a:moveTo>
                    <a:pt x="2" y="31"/>
                  </a:moveTo>
                  <a:cubicBezTo>
                    <a:pt x="0" y="25"/>
                    <a:pt x="4" y="18"/>
                    <a:pt x="10" y="16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5" y="0"/>
                    <a:pt x="72" y="3"/>
                    <a:pt x="73" y="9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8"/>
                    <a:pt x="73" y="25"/>
                    <a:pt x="67" y="27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42"/>
                    <a:pt x="15" y="42"/>
                    <a:pt x="14" y="42"/>
                  </a:cubicBezTo>
                  <a:cubicBezTo>
                    <a:pt x="9" y="42"/>
                    <a:pt x="5" y="39"/>
                    <a:pt x="3" y="34"/>
                  </a:cubicBezTo>
                  <a:lnTo>
                    <a:pt x="2" y="31"/>
                  </a:lnTo>
                  <a:close/>
                  <a:moveTo>
                    <a:pt x="8" y="29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0" y="35"/>
                    <a:pt x="12" y="36"/>
                    <a:pt x="14" y="36"/>
                  </a:cubicBezTo>
                  <a:cubicBezTo>
                    <a:pt x="15" y="36"/>
                    <a:pt x="15" y="36"/>
                    <a:pt x="16" y="36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8" y="20"/>
                    <a:pt x="70" y="17"/>
                    <a:pt x="69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7" y="8"/>
                    <a:pt x="65" y="7"/>
                    <a:pt x="63" y="7"/>
                  </a:cubicBezTo>
                  <a:cubicBezTo>
                    <a:pt x="62" y="7"/>
                    <a:pt x="62" y="7"/>
                    <a:pt x="61" y="7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9" y="23"/>
                    <a:pt x="7" y="26"/>
                    <a:pt x="8" y="29"/>
                  </a:cubicBezTo>
                  <a:close/>
                  <a:moveTo>
                    <a:pt x="113" y="114"/>
                  </a:moveTo>
                  <a:cubicBezTo>
                    <a:pt x="105" y="116"/>
                    <a:pt x="105" y="116"/>
                    <a:pt x="105" y="116"/>
                  </a:cubicBezTo>
                  <a:cubicBezTo>
                    <a:pt x="102" y="117"/>
                    <a:pt x="99" y="121"/>
                    <a:pt x="99" y="124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10" y="137"/>
                    <a:pt x="110" y="137"/>
                    <a:pt x="110" y="137"/>
                  </a:cubicBezTo>
                  <a:cubicBezTo>
                    <a:pt x="110" y="187"/>
                    <a:pt x="110" y="187"/>
                    <a:pt x="110" y="187"/>
                  </a:cubicBezTo>
                  <a:cubicBezTo>
                    <a:pt x="110" y="198"/>
                    <a:pt x="100" y="207"/>
                    <a:pt x="87" y="208"/>
                  </a:cubicBezTo>
                  <a:cubicBezTo>
                    <a:pt x="87" y="213"/>
                    <a:pt x="87" y="213"/>
                    <a:pt x="87" y="213"/>
                  </a:cubicBezTo>
                  <a:cubicBezTo>
                    <a:pt x="87" y="219"/>
                    <a:pt x="81" y="224"/>
                    <a:pt x="74" y="224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47" y="224"/>
                    <a:pt x="41" y="219"/>
                    <a:pt x="41" y="213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28" y="207"/>
                    <a:pt x="18" y="198"/>
                    <a:pt x="18" y="187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29" y="117"/>
                    <a:pt x="26" y="113"/>
                    <a:pt x="23" y="113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0" y="109"/>
                    <a:pt x="10" y="109"/>
                    <a:pt x="10" y="109"/>
                  </a:cubicBezTo>
                  <a:cubicBezTo>
                    <a:pt x="7" y="108"/>
                    <a:pt x="4" y="105"/>
                    <a:pt x="3" y="102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7"/>
                    <a:pt x="2" y="97"/>
                    <a:pt x="2" y="96"/>
                  </a:cubicBezTo>
                  <a:cubicBezTo>
                    <a:pt x="2" y="94"/>
                    <a:pt x="2" y="91"/>
                    <a:pt x="3" y="89"/>
                  </a:cubicBezTo>
                  <a:cubicBezTo>
                    <a:pt x="5" y="87"/>
                    <a:pt x="7" y="85"/>
                    <a:pt x="10" y="84"/>
                  </a:cubicBezTo>
                  <a:cubicBezTo>
                    <a:pt x="105" y="55"/>
                    <a:pt x="105" y="55"/>
                    <a:pt x="105" y="55"/>
                  </a:cubicBezTo>
                  <a:cubicBezTo>
                    <a:pt x="111" y="54"/>
                    <a:pt x="118" y="57"/>
                    <a:pt x="119" y="63"/>
                  </a:cubicBezTo>
                  <a:cubicBezTo>
                    <a:pt x="120" y="66"/>
                    <a:pt x="120" y="66"/>
                    <a:pt x="120" y="66"/>
                  </a:cubicBezTo>
                  <a:cubicBezTo>
                    <a:pt x="121" y="69"/>
                    <a:pt x="121" y="72"/>
                    <a:pt x="119" y="75"/>
                  </a:cubicBezTo>
                  <a:cubicBezTo>
                    <a:pt x="118" y="78"/>
                    <a:pt x="116" y="80"/>
                    <a:pt x="113" y="81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5" y="100"/>
                    <a:pt x="56" y="103"/>
                    <a:pt x="56" y="105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3"/>
                    <a:pt x="77" y="97"/>
                    <a:pt x="82" y="95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11" y="87"/>
                    <a:pt x="118" y="91"/>
                    <a:pt x="119" y="96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2" y="106"/>
                    <a:pt x="119" y="112"/>
                    <a:pt x="113" y="114"/>
                  </a:cubicBezTo>
                  <a:close/>
                  <a:moveTo>
                    <a:pt x="49" y="93"/>
                  </a:moveTo>
                  <a:cubicBezTo>
                    <a:pt x="111" y="75"/>
                    <a:pt x="111" y="75"/>
                    <a:pt x="111" y="75"/>
                  </a:cubicBezTo>
                  <a:cubicBezTo>
                    <a:pt x="112" y="74"/>
                    <a:pt x="113" y="74"/>
                    <a:pt x="114" y="72"/>
                  </a:cubicBezTo>
                  <a:cubicBezTo>
                    <a:pt x="115" y="71"/>
                    <a:pt x="115" y="70"/>
                    <a:pt x="115" y="68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2"/>
                    <a:pt x="111" y="61"/>
                    <a:pt x="108" y="61"/>
                  </a:cubicBezTo>
                  <a:cubicBezTo>
                    <a:pt x="108" y="61"/>
                    <a:pt x="107" y="61"/>
                    <a:pt x="107" y="61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0" y="90"/>
                    <a:pt x="9" y="91"/>
                    <a:pt x="8" y="92"/>
                  </a:cubicBezTo>
                  <a:cubicBezTo>
                    <a:pt x="8" y="93"/>
                    <a:pt x="8" y="95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9" y="100"/>
                    <a:pt x="9" y="100"/>
                    <a:pt x="9" y="100"/>
                  </a:cubicBezTo>
                  <a:cubicBezTo>
                    <a:pt x="10" y="101"/>
                    <a:pt x="11" y="103"/>
                    <a:pt x="12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31" y="109"/>
                    <a:pt x="35" y="115"/>
                    <a:pt x="35" y="120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4"/>
                    <a:pt x="49" y="102"/>
                    <a:pt x="48" y="100"/>
                  </a:cubicBezTo>
                  <a:cubicBezTo>
                    <a:pt x="47" y="99"/>
                    <a:pt x="45" y="98"/>
                    <a:pt x="44" y="97"/>
                  </a:cubicBezTo>
                  <a:cubicBezTo>
                    <a:pt x="44" y="97"/>
                    <a:pt x="40" y="96"/>
                    <a:pt x="49" y="93"/>
                  </a:cubicBezTo>
                  <a:close/>
                  <a:moveTo>
                    <a:pt x="115" y="102"/>
                  </a:moveTo>
                  <a:cubicBezTo>
                    <a:pt x="113" y="98"/>
                    <a:pt x="113" y="98"/>
                    <a:pt x="113" y="98"/>
                  </a:cubicBezTo>
                  <a:cubicBezTo>
                    <a:pt x="113" y="95"/>
                    <a:pt x="110" y="94"/>
                    <a:pt x="107" y="95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81" y="102"/>
                    <a:pt x="78" y="106"/>
                    <a:pt x="78" y="109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93" y="118"/>
                    <a:pt x="97" y="112"/>
                    <a:pt x="103" y="111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4" y="108"/>
                    <a:pt x="115" y="105"/>
                    <a:pt x="115" y="1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5" y="2390352"/>
            <a:ext cx="4959201" cy="1142621"/>
          </a:xfrm>
        </p:spPr>
        <p:txBody>
          <a:bodyPr anchor="ctr" anchorCtr="0">
            <a:noAutofit/>
          </a:bodyPr>
          <a:lstStyle>
            <a:lvl1pPr algn="l" defTabSz="6858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6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/>
        </p:nvSpPr>
        <p:spPr bwMode="auto">
          <a:xfrm>
            <a:off x="3008303" y="4507707"/>
            <a:ext cx="6135697" cy="635794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ideo, &quot;special&quot; 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/>
        </p:nvSpPr>
        <p:spPr bwMode="auto">
          <a:xfrm>
            <a:off x="3008303" y="2390353"/>
            <a:ext cx="5373499" cy="21173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/>
        </p:nvSpPr>
        <p:spPr bwMode="auto">
          <a:xfrm>
            <a:off x="3008302" y="1135856"/>
            <a:ext cx="5373499" cy="1124712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6" y="1189940"/>
            <a:ext cx="4163389" cy="1033983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Video</a:t>
            </a:r>
          </a:p>
        </p:txBody>
      </p:sp>
      <p:sp useBgFill="1">
        <p:nvSpPr>
          <p:cNvPr id="9" name="Left Mask"/>
          <p:cNvSpPr/>
          <p:nvPr/>
        </p:nvSpPr>
        <p:spPr bwMode="auto">
          <a:xfrm>
            <a:off x="0" y="1135857"/>
            <a:ext cx="3008302" cy="112471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6" y="3886200"/>
            <a:ext cx="4959201" cy="346249"/>
          </a:xfrm>
        </p:spPr>
        <p:txBody>
          <a:bodyPr>
            <a:noAutofit/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/>
        </p:nvSpPr>
        <p:spPr bwMode="auto">
          <a:xfrm rot="5400000">
            <a:off x="7463193" y="1404710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chEd Tile"/>
          <p:cNvSpPr/>
          <p:nvPr/>
        </p:nvSpPr>
        <p:spPr bwMode="auto">
          <a:xfrm>
            <a:off x="766754" y="1135856"/>
            <a:ext cx="2119674" cy="112471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306870"/>
            <a:ext cx="1550658" cy="78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/>
        </p:nvSpPr>
        <p:spPr bwMode="auto">
          <a:xfrm>
            <a:off x="0" y="1"/>
            <a:ext cx="9144000" cy="113585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/>
        </p:nvSpPr>
        <p:spPr bwMode="auto">
          <a:xfrm>
            <a:off x="8381802" y="1223103"/>
            <a:ext cx="762198" cy="311623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5" y="2390352"/>
            <a:ext cx="4959201" cy="1142621"/>
          </a:xfrm>
        </p:spPr>
        <p:txBody>
          <a:bodyPr anchor="ctr" anchorCtr="0">
            <a:noAutofit/>
          </a:bodyPr>
          <a:lstStyle>
            <a:lvl1pPr algn="l" defTabSz="6858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5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/>
        </p:nvSpPr>
        <p:spPr bwMode="auto">
          <a:xfrm>
            <a:off x="3008303" y="4507707"/>
            <a:ext cx="6135697" cy="635794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9" name="Green Tile"/>
          <p:cNvGrpSpPr/>
          <p:nvPr/>
        </p:nvGrpSpPr>
        <p:grpSpPr>
          <a:xfrm>
            <a:off x="762091" y="2390352"/>
            <a:ext cx="2120991" cy="2120439"/>
            <a:chOff x="-2619354" y="-790581"/>
            <a:chExt cx="2827252" cy="282725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-2619354" y="-790581"/>
              <a:ext cx="2827252" cy="2827252"/>
            </a:xfrm>
            <a:prstGeom prst="rect">
              <a:avLst/>
            </a:prstGeom>
            <a:solidFill>
              <a:schemeClr val="accent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" name="Play Icon"/>
            <p:cNvSpPr>
              <a:spLocks noEditPoints="1"/>
            </p:cNvSpPr>
            <p:nvPr/>
          </p:nvSpPr>
          <p:spPr bwMode="auto">
            <a:xfrm>
              <a:off x="-2097903" y="-269875"/>
              <a:ext cx="1784350" cy="1784350"/>
            </a:xfrm>
            <a:custGeom>
              <a:avLst/>
              <a:gdLst>
                <a:gd name="T0" fmla="*/ 168 w 224"/>
                <a:gd name="T1" fmla="*/ 112 h 224"/>
                <a:gd name="T2" fmla="*/ 86 w 224"/>
                <a:gd name="T3" fmla="*/ 173 h 224"/>
                <a:gd name="T4" fmla="*/ 86 w 224"/>
                <a:gd name="T5" fmla="*/ 50 h 224"/>
                <a:gd name="T6" fmla="*/ 168 w 224"/>
                <a:gd name="T7" fmla="*/ 112 h 224"/>
                <a:gd name="T8" fmla="*/ 168 w 224"/>
                <a:gd name="T9" fmla="*/ 112 h 224"/>
                <a:gd name="T10" fmla="*/ 112 w 224"/>
                <a:gd name="T11" fmla="*/ 0 h 224"/>
                <a:gd name="T12" fmla="*/ 224 w 224"/>
                <a:gd name="T13" fmla="*/ 112 h 224"/>
                <a:gd name="T14" fmla="*/ 112 w 224"/>
                <a:gd name="T15" fmla="*/ 224 h 224"/>
                <a:gd name="T16" fmla="*/ 0 w 224"/>
                <a:gd name="T17" fmla="*/ 112 h 224"/>
                <a:gd name="T18" fmla="*/ 112 w 224"/>
                <a:gd name="T19" fmla="*/ 0 h 224"/>
                <a:gd name="T20" fmla="*/ 112 w 224"/>
                <a:gd name="T21" fmla="*/ 216 h 224"/>
                <a:gd name="T22" fmla="*/ 216 w 224"/>
                <a:gd name="T23" fmla="*/ 112 h 224"/>
                <a:gd name="T24" fmla="*/ 112 w 224"/>
                <a:gd name="T25" fmla="*/ 8 h 224"/>
                <a:gd name="T26" fmla="*/ 8 w 224"/>
                <a:gd name="T27" fmla="*/ 112 h 224"/>
                <a:gd name="T28" fmla="*/ 112 w 224"/>
                <a:gd name="T29" fmla="*/ 21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224">
                  <a:moveTo>
                    <a:pt x="168" y="112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8" y="112"/>
                    <a:pt x="168" y="112"/>
                    <a:pt x="168" y="112"/>
                  </a:cubicBezTo>
                  <a:close/>
                  <a:moveTo>
                    <a:pt x="112" y="0"/>
                  </a:moveTo>
                  <a:cubicBezTo>
                    <a:pt x="174" y="0"/>
                    <a:pt x="224" y="50"/>
                    <a:pt x="224" y="112"/>
                  </a:cubicBezTo>
                  <a:cubicBezTo>
                    <a:pt x="224" y="174"/>
                    <a:pt x="174" y="224"/>
                    <a:pt x="112" y="224"/>
                  </a:cubicBezTo>
                  <a:cubicBezTo>
                    <a:pt x="51" y="224"/>
                    <a:pt x="0" y="174"/>
                    <a:pt x="0" y="112"/>
                  </a:cubicBezTo>
                  <a:cubicBezTo>
                    <a:pt x="0" y="50"/>
                    <a:pt x="51" y="0"/>
                    <a:pt x="112" y="0"/>
                  </a:cubicBezTo>
                  <a:moveTo>
                    <a:pt x="112" y="216"/>
                  </a:moveTo>
                  <a:cubicBezTo>
                    <a:pt x="170" y="216"/>
                    <a:pt x="216" y="169"/>
                    <a:pt x="216" y="112"/>
                  </a:cubicBezTo>
                  <a:cubicBezTo>
                    <a:pt x="216" y="54"/>
                    <a:pt x="170" y="8"/>
                    <a:pt x="112" y="8"/>
                  </a:cubicBezTo>
                  <a:cubicBezTo>
                    <a:pt x="55" y="8"/>
                    <a:pt x="8" y="54"/>
                    <a:pt x="8" y="112"/>
                  </a:cubicBezTo>
                  <a:cubicBezTo>
                    <a:pt x="8" y="169"/>
                    <a:pt x="55" y="216"/>
                    <a:pt x="112" y="2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83454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rtner, &quot;special&quot; 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/>
        </p:nvSpPr>
        <p:spPr bwMode="auto">
          <a:xfrm>
            <a:off x="3008303" y="2390353"/>
            <a:ext cx="5373499" cy="21173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/>
        </p:nvSpPr>
        <p:spPr bwMode="auto">
          <a:xfrm>
            <a:off x="3008302" y="1135856"/>
            <a:ext cx="5373499" cy="112471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6" y="1189940"/>
            <a:ext cx="4163389" cy="1033983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Partner</a:t>
            </a:r>
          </a:p>
        </p:txBody>
      </p:sp>
      <p:sp useBgFill="1">
        <p:nvSpPr>
          <p:cNvPr id="9" name="Left Mask"/>
          <p:cNvSpPr/>
          <p:nvPr/>
        </p:nvSpPr>
        <p:spPr bwMode="auto">
          <a:xfrm>
            <a:off x="0" y="1135857"/>
            <a:ext cx="3008302" cy="112471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6" y="3886200"/>
            <a:ext cx="4959201" cy="346249"/>
          </a:xfrm>
        </p:spPr>
        <p:txBody>
          <a:bodyPr>
            <a:noAutofit/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/>
        </p:nvSpPr>
        <p:spPr bwMode="auto">
          <a:xfrm rot="5400000">
            <a:off x="7463193" y="1404710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chEd Tile"/>
          <p:cNvSpPr/>
          <p:nvPr/>
        </p:nvSpPr>
        <p:spPr bwMode="auto">
          <a:xfrm>
            <a:off x="766754" y="1135856"/>
            <a:ext cx="2119674" cy="112471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306870"/>
            <a:ext cx="1550658" cy="78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/>
        </p:nvSpPr>
        <p:spPr bwMode="auto">
          <a:xfrm>
            <a:off x="0" y="1"/>
            <a:ext cx="9144000" cy="113585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/>
        </p:nvSpPr>
        <p:spPr bwMode="auto">
          <a:xfrm>
            <a:off x="8381802" y="1223103"/>
            <a:ext cx="762198" cy="311623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5" y="2390352"/>
            <a:ext cx="4959201" cy="1142621"/>
          </a:xfrm>
        </p:spPr>
        <p:txBody>
          <a:bodyPr anchor="ctr" anchorCtr="0">
            <a:noAutofit/>
          </a:bodyPr>
          <a:lstStyle>
            <a:lvl1pPr algn="l" defTabSz="6858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/>
        </p:nvSpPr>
        <p:spPr bwMode="auto">
          <a:xfrm>
            <a:off x="3008303" y="4507707"/>
            <a:ext cx="6135697" cy="635794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Blue Tile"/>
          <p:cNvGrpSpPr/>
          <p:nvPr/>
        </p:nvGrpSpPr>
        <p:grpSpPr>
          <a:xfrm>
            <a:off x="762091" y="2392295"/>
            <a:ext cx="2120991" cy="2120439"/>
            <a:chOff x="1071620" y="3044261"/>
            <a:chExt cx="1325880" cy="1325880"/>
          </a:xfrm>
        </p:grpSpPr>
        <p:sp>
          <p:nvSpPr>
            <p:cNvPr id="18" name="Rectangle 17"/>
            <p:cNvSpPr/>
            <p:nvPr/>
          </p:nvSpPr>
          <p:spPr bwMode="auto">
            <a:xfrm>
              <a:off x="1071620" y="3044261"/>
              <a:ext cx="1325880" cy="1325880"/>
            </a:xfrm>
            <a:prstGeom prst="rect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1316254" y="3284926"/>
              <a:ext cx="836612" cy="841375"/>
            </a:xfrm>
            <a:custGeom>
              <a:avLst/>
              <a:gdLst>
                <a:gd name="T0" fmla="*/ 183 w 223"/>
                <a:gd name="T1" fmla="*/ 108 h 224"/>
                <a:gd name="T2" fmla="*/ 154 w 223"/>
                <a:gd name="T3" fmla="*/ 120 h 224"/>
                <a:gd name="T4" fmla="*/ 135 w 223"/>
                <a:gd name="T5" fmla="*/ 101 h 224"/>
                <a:gd name="T6" fmla="*/ 154 w 223"/>
                <a:gd name="T7" fmla="*/ 59 h 224"/>
                <a:gd name="T8" fmla="*/ 96 w 223"/>
                <a:gd name="T9" fmla="*/ 0 h 224"/>
                <a:gd name="T10" fmla="*/ 37 w 223"/>
                <a:gd name="T11" fmla="*/ 59 h 224"/>
                <a:gd name="T12" fmla="*/ 64 w 223"/>
                <a:gd name="T13" fmla="*/ 107 h 224"/>
                <a:gd name="T14" fmla="*/ 52 w 223"/>
                <a:gd name="T15" fmla="*/ 145 h 224"/>
                <a:gd name="T16" fmla="*/ 41 w 223"/>
                <a:gd name="T17" fmla="*/ 143 h 224"/>
                <a:gd name="T18" fmla="*/ 0 w 223"/>
                <a:gd name="T19" fmla="*/ 183 h 224"/>
                <a:gd name="T20" fmla="*/ 41 w 223"/>
                <a:gd name="T21" fmla="*/ 224 h 224"/>
                <a:gd name="T22" fmla="*/ 81 w 223"/>
                <a:gd name="T23" fmla="*/ 183 h 224"/>
                <a:gd name="T24" fmla="*/ 60 w 223"/>
                <a:gd name="T25" fmla="*/ 148 h 224"/>
                <a:gd name="T26" fmla="*/ 71 w 223"/>
                <a:gd name="T27" fmla="*/ 111 h 224"/>
                <a:gd name="T28" fmla="*/ 96 w 223"/>
                <a:gd name="T29" fmla="*/ 117 h 224"/>
                <a:gd name="T30" fmla="*/ 129 w 223"/>
                <a:gd name="T31" fmla="*/ 106 h 224"/>
                <a:gd name="T32" fmla="*/ 149 w 223"/>
                <a:gd name="T33" fmla="*/ 126 h 224"/>
                <a:gd name="T34" fmla="*/ 143 w 223"/>
                <a:gd name="T35" fmla="*/ 148 h 224"/>
                <a:gd name="T36" fmla="*/ 183 w 223"/>
                <a:gd name="T37" fmla="*/ 189 h 224"/>
                <a:gd name="T38" fmla="*/ 223 w 223"/>
                <a:gd name="T39" fmla="*/ 148 h 224"/>
                <a:gd name="T40" fmla="*/ 183 w 223"/>
                <a:gd name="T41" fmla="*/ 108 h 224"/>
                <a:gd name="T42" fmla="*/ 73 w 223"/>
                <a:gd name="T43" fmla="*/ 183 h 224"/>
                <a:gd name="T44" fmla="*/ 41 w 223"/>
                <a:gd name="T45" fmla="*/ 216 h 224"/>
                <a:gd name="T46" fmla="*/ 8 w 223"/>
                <a:gd name="T47" fmla="*/ 183 h 224"/>
                <a:gd name="T48" fmla="*/ 41 w 223"/>
                <a:gd name="T49" fmla="*/ 151 h 224"/>
                <a:gd name="T50" fmla="*/ 73 w 223"/>
                <a:gd name="T51" fmla="*/ 183 h 224"/>
                <a:gd name="T52" fmla="*/ 45 w 223"/>
                <a:gd name="T53" fmla="*/ 59 h 224"/>
                <a:gd name="T54" fmla="*/ 96 w 223"/>
                <a:gd name="T55" fmla="*/ 8 h 224"/>
                <a:gd name="T56" fmla="*/ 146 w 223"/>
                <a:gd name="T57" fmla="*/ 59 h 224"/>
                <a:gd name="T58" fmla="*/ 96 w 223"/>
                <a:gd name="T59" fmla="*/ 109 h 224"/>
                <a:gd name="T60" fmla="*/ 45 w 223"/>
                <a:gd name="T61" fmla="*/ 59 h 224"/>
                <a:gd name="T62" fmla="*/ 183 w 223"/>
                <a:gd name="T63" fmla="*/ 181 h 224"/>
                <a:gd name="T64" fmla="*/ 151 w 223"/>
                <a:gd name="T65" fmla="*/ 148 h 224"/>
                <a:gd name="T66" fmla="*/ 183 w 223"/>
                <a:gd name="T67" fmla="*/ 116 h 224"/>
                <a:gd name="T68" fmla="*/ 215 w 223"/>
                <a:gd name="T69" fmla="*/ 148 h 224"/>
                <a:gd name="T70" fmla="*/ 183 w 223"/>
                <a:gd name="T71" fmla="*/ 18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3" h="224">
                  <a:moveTo>
                    <a:pt x="183" y="108"/>
                  </a:moveTo>
                  <a:cubicBezTo>
                    <a:pt x="172" y="108"/>
                    <a:pt x="162" y="113"/>
                    <a:pt x="154" y="120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47" y="90"/>
                    <a:pt x="154" y="75"/>
                    <a:pt x="154" y="59"/>
                  </a:cubicBezTo>
                  <a:cubicBezTo>
                    <a:pt x="154" y="26"/>
                    <a:pt x="128" y="0"/>
                    <a:pt x="96" y="0"/>
                  </a:cubicBezTo>
                  <a:cubicBezTo>
                    <a:pt x="64" y="0"/>
                    <a:pt x="37" y="26"/>
                    <a:pt x="37" y="59"/>
                  </a:cubicBezTo>
                  <a:cubicBezTo>
                    <a:pt x="37" y="79"/>
                    <a:pt x="48" y="97"/>
                    <a:pt x="64" y="107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49" y="144"/>
                    <a:pt x="45" y="143"/>
                    <a:pt x="41" y="143"/>
                  </a:cubicBezTo>
                  <a:cubicBezTo>
                    <a:pt x="18" y="143"/>
                    <a:pt x="0" y="161"/>
                    <a:pt x="0" y="183"/>
                  </a:cubicBezTo>
                  <a:cubicBezTo>
                    <a:pt x="0" y="206"/>
                    <a:pt x="18" y="224"/>
                    <a:pt x="41" y="224"/>
                  </a:cubicBezTo>
                  <a:cubicBezTo>
                    <a:pt x="63" y="224"/>
                    <a:pt x="81" y="206"/>
                    <a:pt x="81" y="183"/>
                  </a:cubicBezTo>
                  <a:cubicBezTo>
                    <a:pt x="81" y="168"/>
                    <a:pt x="72" y="155"/>
                    <a:pt x="60" y="148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8" y="115"/>
                    <a:pt x="87" y="117"/>
                    <a:pt x="96" y="117"/>
                  </a:cubicBezTo>
                  <a:cubicBezTo>
                    <a:pt x="108" y="117"/>
                    <a:pt x="120" y="113"/>
                    <a:pt x="129" y="106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5" y="133"/>
                    <a:pt x="143" y="140"/>
                    <a:pt x="143" y="148"/>
                  </a:cubicBezTo>
                  <a:cubicBezTo>
                    <a:pt x="143" y="171"/>
                    <a:pt x="161" y="189"/>
                    <a:pt x="183" y="189"/>
                  </a:cubicBezTo>
                  <a:cubicBezTo>
                    <a:pt x="205" y="189"/>
                    <a:pt x="223" y="171"/>
                    <a:pt x="223" y="148"/>
                  </a:cubicBezTo>
                  <a:cubicBezTo>
                    <a:pt x="223" y="126"/>
                    <a:pt x="205" y="108"/>
                    <a:pt x="183" y="108"/>
                  </a:cubicBezTo>
                  <a:close/>
                  <a:moveTo>
                    <a:pt x="73" y="183"/>
                  </a:moveTo>
                  <a:cubicBezTo>
                    <a:pt x="73" y="201"/>
                    <a:pt x="58" y="216"/>
                    <a:pt x="41" y="216"/>
                  </a:cubicBezTo>
                  <a:cubicBezTo>
                    <a:pt x="23" y="216"/>
                    <a:pt x="8" y="201"/>
                    <a:pt x="8" y="183"/>
                  </a:cubicBezTo>
                  <a:cubicBezTo>
                    <a:pt x="8" y="166"/>
                    <a:pt x="23" y="151"/>
                    <a:pt x="41" y="151"/>
                  </a:cubicBezTo>
                  <a:cubicBezTo>
                    <a:pt x="58" y="151"/>
                    <a:pt x="73" y="166"/>
                    <a:pt x="73" y="183"/>
                  </a:cubicBezTo>
                  <a:close/>
                  <a:moveTo>
                    <a:pt x="45" y="59"/>
                  </a:moveTo>
                  <a:cubicBezTo>
                    <a:pt x="45" y="31"/>
                    <a:pt x="68" y="8"/>
                    <a:pt x="96" y="8"/>
                  </a:cubicBezTo>
                  <a:cubicBezTo>
                    <a:pt x="123" y="8"/>
                    <a:pt x="146" y="31"/>
                    <a:pt x="146" y="59"/>
                  </a:cubicBezTo>
                  <a:cubicBezTo>
                    <a:pt x="146" y="86"/>
                    <a:pt x="123" y="109"/>
                    <a:pt x="96" y="109"/>
                  </a:cubicBezTo>
                  <a:cubicBezTo>
                    <a:pt x="68" y="109"/>
                    <a:pt x="45" y="86"/>
                    <a:pt x="45" y="59"/>
                  </a:cubicBezTo>
                  <a:close/>
                  <a:moveTo>
                    <a:pt x="183" y="181"/>
                  </a:moveTo>
                  <a:cubicBezTo>
                    <a:pt x="165" y="181"/>
                    <a:pt x="151" y="166"/>
                    <a:pt x="151" y="148"/>
                  </a:cubicBezTo>
                  <a:cubicBezTo>
                    <a:pt x="151" y="130"/>
                    <a:pt x="165" y="116"/>
                    <a:pt x="183" y="116"/>
                  </a:cubicBezTo>
                  <a:cubicBezTo>
                    <a:pt x="201" y="116"/>
                    <a:pt x="215" y="130"/>
                    <a:pt x="215" y="148"/>
                  </a:cubicBezTo>
                  <a:cubicBezTo>
                    <a:pt x="215" y="166"/>
                    <a:pt x="201" y="181"/>
                    <a:pt x="183" y="1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2418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er, &quot;special&quot; 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/>
        </p:nvSpPr>
        <p:spPr bwMode="auto">
          <a:xfrm>
            <a:off x="3008303" y="2390353"/>
            <a:ext cx="5373499" cy="21173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/>
        </p:nvSpPr>
        <p:spPr bwMode="auto">
          <a:xfrm>
            <a:off x="3008302" y="1135856"/>
            <a:ext cx="5373499" cy="1124712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6" y="1189940"/>
            <a:ext cx="4163389" cy="1033983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Customer</a:t>
            </a:r>
          </a:p>
        </p:txBody>
      </p:sp>
      <p:sp useBgFill="1">
        <p:nvSpPr>
          <p:cNvPr id="9" name="Left Mask"/>
          <p:cNvSpPr/>
          <p:nvPr/>
        </p:nvSpPr>
        <p:spPr bwMode="auto">
          <a:xfrm>
            <a:off x="0" y="1135857"/>
            <a:ext cx="3008302" cy="112471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6" y="3886200"/>
            <a:ext cx="4959201" cy="346249"/>
          </a:xfrm>
        </p:spPr>
        <p:txBody>
          <a:bodyPr>
            <a:noAutofit/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/>
        </p:nvSpPr>
        <p:spPr bwMode="auto">
          <a:xfrm rot="5400000">
            <a:off x="7463193" y="1404710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chEd Tile"/>
          <p:cNvSpPr/>
          <p:nvPr/>
        </p:nvSpPr>
        <p:spPr bwMode="auto">
          <a:xfrm>
            <a:off x="766754" y="1135856"/>
            <a:ext cx="2119674" cy="112471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306870"/>
            <a:ext cx="1550658" cy="78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/>
        </p:nvSpPr>
        <p:spPr bwMode="auto">
          <a:xfrm>
            <a:off x="0" y="1"/>
            <a:ext cx="9144000" cy="113585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/>
        </p:nvSpPr>
        <p:spPr bwMode="auto">
          <a:xfrm>
            <a:off x="8381802" y="1223103"/>
            <a:ext cx="762198" cy="311623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5" y="2390352"/>
            <a:ext cx="4959201" cy="1142621"/>
          </a:xfrm>
        </p:spPr>
        <p:txBody>
          <a:bodyPr anchor="ctr" anchorCtr="0">
            <a:noAutofit/>
          </a:bodyPr>
          <a:lstStyle>
            <a:lvl1pPr algn="l" defTabSz="6858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2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/>
        </p:nvSpPr>
        <p:spPr bwMode="auto">
          <a:xfrm>
            <a:off x="3008303" y="4507707"/>
            <a:ext cx="6135697" cy="635794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9" name="Purple Tile"/>
          <p:cNvGrpSpPr/>
          <p:nvPr/>
        </p:nvGrpSpPr>
        <p:grpSpPr>
          <a:xfrm>
            <a:off x="763409" y="2390352"/>
            <a:ext cx="2120991" cy="2120439"/>
            <a:chOff x="1022073" y="-1624298"/>
            <a:chExt cx="2827252" cy="282725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1022073" y="-1624298"/>
              <a:ext cx="2827252" cy="2827252"/>
            </a:xfrm>
            <a:prstGeom prst="rect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1537798" y="-867430"/>
              <a:ext cx="1792288" cy="1501775"/>
            </a:xfrm>
            <a:custGeom>
              <a:avLst/>
              <a:gdLst>
                <a:gd name="T0" fmla="*/ 184 w 223"/>
                <a:gd name="T1" fmla="*/ 187 h 187"/>
                <a:gd name="T2" fmla="*/ 181 w 223"/>
                <a:gd name="T3" fmla="*/ 186 h 187"/>
                <a:gd name="T4" fmla="*/ 146 w 223"/>
                <a:gd name="T5" fmla="*/ 151 h 187"/>
                <a:gd name="T6" fmla="*/ 40 w 223"/>
                <a:gd name="T7" fmla="*/ 151 h 187"/>
                <a:gd name="T8" fmla="*/ 0 w 223"/>
                <a:gd name="T9" fmla="*/ 111 h 187"/>
                <a:gd name="T10" fmla="*/ 0 w 223"/>
                <a:gd name="T11" fmla="*/ 40 h 187"/>
                <a:gd name="T12" fmla="*/ 40 w 223"/>
                <a:gd name="T13" fmla="*/ 0 h 187"/>
                <a:gd name="T14" fmla="*/ 183 w 223"/>
                <a:gd name="T15" fmla="*/ 0 h 187"/>
                <a:gd name="T16" fmla="*/ 223 w 223"/>
                <a:gd name="T17" fmla="*/ 40 h 187"/>
                <a:gd name="T18" fmla="*/ 223 w 223"/>
                <a:gd name="T19" fmla="*/ 111 h 187"/>
                <a:gd name="T20" fmla="*/ 188 w 223"/>
                <a:gd name="T21" fmla="*/ 150 h 187"/>
                <a:gd name="T22" fmla="*/ 188 w 223"/>
                <a:gd name="T23" fmla="*/ 183 h 187"/>
                <a:gd name="T24" fmla="*/ 185 w 223"/>
                <a:gd name="T25" fmla="*/ 187 h 187"/>
                <a:gd name="T26" fmla="*/ 184 w 223"/>
                <a:gd name="T27" fmla="*/ 187 h 187"/>
                <a:gd name="T28" fmla="*/ 40 w 223"/>
                <a:gd name="T29" fmla="*/ 8 h 187"/>
                <a:gd name="T30" fmla="*/ 8 w 223"/>
                <a:gd name="T31" fmla="*/ 40 h 187"/>
                <a:gd name="T32" fmla="*/ 8 w 223"/>
                <a:gd name="T33" fmla="*/ 111 h 187"/>
                <a:gd name="T34" fmla="*/ 40 w 223"/>
                <a:gd name="T35" fmla="*/ 143 h 187"/>
                <a:gd name="T36" fmla="*/ 148 w 223"/>
                <a:gd name="T37" fmla="*/ 143 h 187"/>
                <a:gd name="T38" fmla="*/ 151 w 223"/>
                <a:gd name="T39" fmla="*/ 144 h 187"/>
                <a:gd name="T40" fmla="*/ 180 w 223"/>
                <a:gd name="T41" fmla="*/ 173 h 187"/>
                <a:gd name="T42" fmla="*/ 180 w 223"/>
                <a:gd name="T43" fmla="*/ 147 h 187"/>
                <a:gd name="T44" fmla="*/ 184 w 223"/>
                <a:gd name="T45" fmla="*/ 143 h 187"/>
                <a:gd name="T46" fmla="*/ 215 w 223"/>
                <a:gd name="T47" fmla="*/ 111 h 187"/>
                <a:gd name="T48" fmla="*/ 215 w 223"/>
                <a:gd name="T49" fmla="*/ 40 h 187"/>
                <a:gd name="T50" fmla="*/ 183 w 223"/>
                <a:gd name="T51" fmla="*/ 8 h 187"/>
                <a:gd name="T52" fmla="*/ 40 w 223"/>
                <a:gd name="T53" fmla="*/ 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3" h="187">
                  <a:moveTo>
                    <a:pt x="184" y="187"/>
                  </a:moveTo>
                  <a:cubicBezTo>
                    <a:pt x="183" y="187"/>
                    <a:pt x="182" y="187"/>
                    <a:pt x="181" y="186"/>
                  </a:cubicBezTo>
                  <a:cubicBezTo>
                    <a:pt x="146" y="151"/>
                    <a:pt x="146" y="151"/>
                    <a:pt x="146" y="151"/>
                  </a:cubicBezTo>
                  <a:cubicBezTo>
                    <a:pt x="40" y="151"/>
                    <a:pt x="40" y="151"/>
                    <a:pt x="40" y="151"/>
                  </a:cubicBezTo>
                  <a:cubicBezTo>
                    <a:pt x="18" y="151"/>
                    <a:pt x="0" y="133"/>
                    <a:pt x="0" y="11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05" y="0"/>
                    <a:pt x="223" y="18"/>
                    <a:pt x="223" y="40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23" y="132"/>
                    <a:pt x="208" y="148"/>
                    <a:pt x="188" y="150"/>
                  </a:cubicBezTo>
                  <a:cubicBezTo>
                    <a:pt x="188" y="183"/>
                    <a:pt x="188" y="183"/>
                    <a:pt x="188" y="183"/>
                  </a:cubicBezTo>
                  <a:cubicBezTo>
                    <a:pt x="188" y="185"/>
                    <a:pt x="187" y="186"/>
                    <a:pt x="185" y="187"/>
                  </a:cubicBezTo>
                  <a:cubicBezTo>
                    <a:pt x="185" y="187"/>
                    <a:pt x="184" y="187"/>
                    <a:pt x="184" y="187"/>
                  </a:cubicBezTo>
                  <a:moveTo>
                    <a:pt x="40" y="8"/>
                  </a:moveTo>
                  <a:cubicBezTo>
                    <a:pt x="22" y="8"/>
                    <a:pt x="8" y="23"/>
                    <a:pt x="8" y="40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28"/>
                    <a:pt x="22" y="143"/>
                    <a:pt x="40" y="143"/>
                  </a:cubicBezTo>
                  <a:cubicBezTo>
                    <a:pt x="148" y="143"/>
                    <a:pt x="148" y="143"/>
                    <a:pt x="148" y="143"/>
                  </a:cubicBezTo>
                  <a:cubicBezTo>
                    <a:pt x="149" y="143"/>
                    <a:pt x="150" y="143"/>
                    <a:pt x="151" y="144"/>
                  </a:cubicBezTo>
                  <a:cubicBezTo>
                    <a:pt x="180" y="173"/>
                    <a:pt x="180" y="173"/>
                    <a:pt x="180" y="173"/>
                  </a:cubicBezTo>
                  <a:cubicBezTo>
                    <a:pt x="180" y="147"/>
                    <a:pt x="180" y="147"/>
                    <a:pt x="180" y="147"/>
                  </a:cubicBezTo>
                  <a:cubicBezTo>
                    <a:pt x="180" y="144"/>
                    <a:pt x="182" y="143"/>
                    <a:pt x="184" y="143"/>
                  </a:cubicBezTo>
                  <a:cubicBezTo>
                    <a:pt x="201" y="143"/>
                    <a:pt x="215" y="129"/>
                    <a:pt x="215" y="111"/>
                  </a:cubicBezTo>
                  <a:cubicBezTo>
                    <a:pt x="215" y="40"/>
                    <a:pt x="215" y="40"/>
                    <a:pt x="215" y="40"/>
                  </a:cubicBezTo>
                  <a:cubicBezTo>
                    <a:pt x="215" y="23"/>
                    <a:pt x="200" y="8"/>
                    <a:pt x="183" y="8"/>
                  </a:cubicBezTo>
                  <a:lnTo>
                    <a:pt x="4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7423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nnouncement, &quot;special&quot; 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/>
        </p:nvSpPr>
        <p:spPr bwMode="auto">
          <a:xfrm>
            <a:off x="3008303" y="2390353"/>
            <a:ext cx="5373499" cy="21173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/>
        </p:nvSpPr>
        <p:spPr bwMode="auto">
          <a:xfrm>
            <a:off x="3008302" y="1135856"/>
            <a:ext cx="5373499" cy="1124712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6" y="1189940"/>
            <a:ext cx="4163389" cy="1033983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Announcement</a:t>
            </a:r>
          </a:p>
        </p:txBody>
      </p:sp>
      <p:sp useBgFill="1">
        <p:nvSpPr>
          <p:cNvPr id="9" name="Left Mask"/>
          <p:cNvSpPr/>
          <p:nvPr/>
        </p:nvSpPr>
        <p:spPr bwMode="auto">
          <a:xfrm>
            <a:off x="0" y="1135857"/>
            <a:ext cx="3008302" cy="112471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6" y="3886200"/>
            <a:ext cx="4959201" cy="346249"/>
          </a:xfrm>
        </p:spPr>
        <p:txBody>
          <a:bodyPr>
            <a:noAutofit/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/>
        </p:nvSpPr>
        <p:spPr bwMode="auto">
          <a:xfrm rot="5400000">
            <a:off x="7463193" y="1404710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chEd Tile"/>
          <p:cNvSpPr/>
          <p:nvPr/>
        </p:nvSpPr>
        <p:spPr bwMode="auto">
          <a:xfrm>
            <a:off x="766754" y="1135856"/>
            <a:ext cx="2119674" cy="112471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306870"/>
            <a:ext cx="1550658" cy="78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/>
        </p:nvSpPr>
        <p:spPr bwMode="auto">
          <a:xfrm>
            <a:off x="0" y="1"/>
            <a:ext cx="9144000" cy="113585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/>
        </p:nvSpPr>
        <p:spPr bwMode="auto">
          <a:xfrm>
            <a:off x="8381802" y="1223103"/>
            <a:ext cx="762198" cy="311623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5" y="2390352"/>
            <a:ext cx="4959201" cy="1142621"/>
          </a:xfrm>
        </p:spPr>
        <p:txBody>
          <a:bodyPr anchor="ctr" anchorCtr="0">
            <a:noAutofit/>
          </a:bodyPr>
          <a:lstStyle>
            <a:lvl1pPr algn="l" defTabSz="6858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3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/>
        </p:nvSpPr>
        <p:spPr bwMode="auto">
          <a:xfrm>
            <a:off x="3008303" y="4507707"/>
            <a:ext cx="6135697" cy="635794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7" name="Orange Tile"/>
          <p:cNvGrpSpPr/>
          <p:nvPr/>
        </p:nvGrpSpPr>
        <p:grpSpPr>
          <a:xfrm>
            <a:off x="762091" y="2390612"/>
            <a:ext cx="2120991" cy="2120439"/>
            <a:chOff x="1351800" y="-1084759"/>
            <a:chExt cx="2827252" cy="2827252"/>
          </a:xfrm>
        </p:grpSpPr>
        <p:sp>
          <p:nvSpPr>
            <p:cNvPr id="18" name="Rectangle 17"/>
            <p:cNvSpPr/>
            <p:nvPr/>
          </p:nvSpPr>
          <p:spPr bwMode="auto">
            <a:xfrm>
              <a:off x="1351800" y="-1084759"/>
              <a:ext cx="2827252" cy="2827252"/>
            </a:xfrm>
            <a:prstGeom prst="rect">
              <a:avLst/>
            </a:pr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2005011" y="-436308"/>
              <a:ext cx="1522413" cy="1530350"/>
            </a:xfrm>
            <a:custGeom>
              <a:avLst/>
              <a:gdLst>
                <a:gd name="T0" fmla="*/ 6 w 187"/>
                <a:gd name="T1" fmla="*/ 188 h 188"/>
                <a:gd name="T2" fmla="*/ 129 w 187"/>
                <a:gd name="T3" fmla="*/ 64 h 188"/>
                <a:gd name="T4" fmla="*/ 180 w 187"/>
                <a:gd name="T5" fmla="*/ 115 h 188"/>
                <a:gd name="T6" fmla="*/ 185 w 187"/>
                <a:gd name="T7" fmla="*/ 116 h 188"/>
                <a:gd name="T8" fmla="*/ 187 w 187"/>
                <a:gd name="T9" fmla="*/ 112 h 188"/>
                <a:gd name="T10" fmla="*/ 187 w 187"/>
                <a:gd name="T11" fmla="*/ 4 h 188"/>
                <a:gd name="T12" fmla="*/ 183 w 187"/>
                <a:gd name="T13" fmla="*/ 0 h 188"/>
                <a:gd name="T14" fmla="*/ 75 w 187"/>
                <a:gd name="T15" fmla="*/ 0 h 188"/>
                <a:gd name="T16" fmla="*/ 71 w 187"/>
                <a:gd name="T17" fmla="*/ 3 h 188"/>
                <a:gd name="T18" fmla="*/ 71 w 187"/>
                <a:gd name="T19" fmla="*/ 4 h 188"/>
                <a:gd name="T20" fmla="*/ 72 w 187"/>
                <a:gd name="T21" fmla="*/ 7 h 188"/>
                <a:gd name="T22" fmla="*/ 123 w 187"/>
                <a:gd name="T23" fmla="*/ 58 h 188"/>
                <a:gd name="T24" fmla="*/ 0 w 187"/>
                <a:gd name="T25" fmla="*/ 182 h 188"/>
                <a:gd name="T26" fmla="*/ 6 w 187"/>
                <a:gd name="T27" fmla="*/ 188 h 188"/>
                <a:gd name="T28" fmla="*/ 179 w 187"/>
                <a:gd name="T29" fmla="*/ 8 h 188"/>
                <a:gd name="T30" fmla="*/ 179 w 187"/>
                <a:gd name="T31" fmla="*/ 103 h 188"/>
                <a:gd name="T32" fmla="*/ 85 w 187"/>
                <a:gd name="T33" fmla="*/ 8 h 188"/>
                <a:gd name="T34" fmla="*/ 179 w 187"/>
                <a:gd name="T35" fmla="*/ 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7" h="188">
                  <a:moveTo>
                    <a:pt x="6" y="188"/>
                  </a:moveTo>
                  <a:cubicBezTo>
                    <a:pt x="129" y="64"/>
                    <a:pt x="129" y="64"/>
                    <a:pt x="129" y="64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81" y="116"/>
                    <a:pt x="183" y="117"/>
                    <a:pt x="185" y="116"/>
                  </a:cubicBezTo>
                  <a:cubicBezTo>
                    <a:pt x="186" y="116"/>
                    <a:pt x="187" y="114"/>
                    <a:pt x="187" y="112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2"/>
                    <a:pt x="185" y="0"/>
                    <a:pt x="1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2" y="1"/>
                    <a:pt x="71" y="3"/>
                  </a:cubicBezTo>
                  <a:cubicBezTo>
                    <a:pt x="71" y="3"/>
                    <a:pt x="71" y="4"/>
                    <a:pt x="71" y="4"/>
                  </a:cubicBezTo>
                  <a:cubicBezTo>
                    <a:pt x="71" y="6"/>
                    <a:pt x="71" y="7"/>
                    <a:pt x="72" y="7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0" y="182"/>
                    <a:pt x="0" y="182"/>
                    <a:pt x="0" y="182"/>
                  </a:cubicBezTo>
                  <a:lnTo>
                    <a:pt x="6" y="188"/>
                  </a:lnTo>
                  <a:close/>
                  <a:moveTo>
                    <a:pt x="179" y="8"/>
                  </a:moveTo>
                  <a:cubicBezTo>
                    <a:pt x="179" y="103"/>
                    <a:pt x="179" y="103"/>
                    <a:pt x="179" y="103"/>
                  </a:cubicBezTo>
                  <a:cubicBezTo>
                    <a:pt x="85" y="8"/>
                    <a:pt x="85" y="8"/>
                    <a:pt x="85" y="8"/>
                  </a:cubicBezTo>
                  <a:lnTo>
                    <a:pt x="179" y="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34079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tc., &quot;special&quot; slid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Tile"/>
          <p:cNvSpPr/>
          <p:nvPr/>
        </p:nvSpPr>
        <p:spPr bwMode="auto">
          <a:xfrm>
            <a:off x="3008303" y="2390353"/>
            <a:ext cx="5373499" cy="211735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 Bar"/>
          <p:cNvSpPr/>
          <p:nvPr/>
        </p:nvSpPr>
        <p:spPr bwMode="auto">
          <a:xfrm>
            <a:off x="3008302" y="1135856"/>
            <a:ext cx="5373499" cy="1124712"/>
          </a:xfrm>
          <a:prstGeom prst="rect">
            <a:avLst/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135106" y="1189940"/>
            <a:ext cx="4163389" cy="1033983"/>
          </a:xfrm>
        </p:spPr>
        <p:txBody>
          <a:bodyPr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Title</a:t>
            </a:r>
          </a:p>
        </p:txBody>
      </p:sp>
      <p:sp useBgFill="1">
        <p:nvSpPr>
          <p:cNvPr id="9" name="Left Mask"/>
          <p:cNvSpPr/>
          <p:nvPr/>
        </p:nvSpPr>
        <p:spPr bwMode="auto">
          <a:xfrm>
            <a:off x="0" y="1135857"/>
            <a:ext cx="3008302" cy="112471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5106" y="3886200"/>
            <a:ext cx="4959201" cy="346249"/>
          </a:xfrm>
        </p:spPr>
        <p:txBody>
          <a:bodyPr>
            <a:noAutofit/>
          </a:bodyPr>
          <a:lstStyle>
            <a:lvl1pPr marL="0" indent="0" algn="l" defTabSz="685864" rtl="0" eaLnBrk="1" latinLnBrk="0" hangingPunct="1">
              <a:lnSpc>
                <a:spcPct val="90000"/>
              </a:lnSpc>
              <a:spcBef>
                <a:spcPts val="0"/>
              </a:spcBef>
              <a:buSzPct val="105000"/>
              <a:buFontTx/>
              <a:buNone/>
              <a:defRPr lang="en-US" sz="1200" kern="1200" dirty="0">
                <a:solidFill>
                  <a:schemeClr val="bg1"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Circle Arrow"/>
          <p:cNvSpPr>
            <a:spLocks noEditPoints="1"/>
          </p:cNvSpPr>
          <p:nvPr/>
        </p:nvSpPr>
        <p:spPr bwMode="auto">
          <a:xfrm rot="5400000">
            <a:off x="7463193" y="1404710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chEd Tile"/>
          <p:cNvSpPr/>
          <p:nvPr/>
        </p:nvSpPr>
        <p:spPr bwMode="auto">
          <a:xfrm>
            <a:off x="766754" y="1135856"/>
            <a:ext cx="2119674" cy="112471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6" tIns="34293" rIns="68586" bIns="34293" numCol="1" rtlCol="0" anchor="ctr" anchorCtr="0" compatLnSpc="1">
            <a:prstTxWarp prst="textNoShape">
              <a:avLst/>
            </a:prstTxWarp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TechEd Logo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0"/>
          <a:stretch/>
        </p:blipFill>
        <p:spPr bwMode="auto">
          <a:xfrm>
            <a:off x="1051262" y="1306870"/>
            <a:ext cx="1550658" cy="78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3" name="Top Mask"/>
          <p:cNvSpPr/>
          <p:nvPr/>
        </p:nvSpPr>
        <p:spPr bwMode="auto">
          <a:xfrm>
            <a:off x="0" y="1"/>
            <a:ext cx="9144000" cy="113585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 useBgFill="1">
        <p:nvSpPr>
          <p:cNvPr id="14" name="Right Mask"/>
          <p:cNvSpPr/>
          <p:nvPr/>
        </p:nvSpPr>
        <p:spPr bwMode="auto">
          <a:xfrm>
            <a:off x="8381802" y="1223103"/>
            <a:ext cx="762198" cy="311623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5105" y="2390352"/>
            <a:ext cx="4959201" cy="1142621"/>
          </a:xfrm>
        </p:spPr>
        <p:txBody>
          <a:bodyPr anchor="ctr" anchorCtr="0">
            <a:noAutofit/>
          </a:bodyPr>
          <a:lstStyle>
            <a:lvl1pPr algn="l" defTabSz="6858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000" b="1" kern="1200" cap="none" spc="-75" baseline="0" dirty="0">
                <a:ln w="3175">
                  <a:noFill/>
                </a:ln>
                <a:solidFill>
                  <a:schemeClr val="accent4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 useBgFill="1">
        <p:nvSpPr>
          <p:cNvPr id="15" name="Bottom Mask"/>
          <p:cNvSpPr/>
          <p:nvPr/>
        </p:nvSpPr>
        <p:spPr bwMode="auto">
          <a:xfrm>
            <a:off x="3008303" y="4507707"/>
            <a:ext cx="6135697" cy="635794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6" tIns="34293" rIns="68586" bIns="342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666"/>
            <a:endParaRPr lang="en-US" sz="1700" dirty="0">
              <a:solidFill>
                <a:schemeClr val="tx1">
                  <a:lumMod val="20000"/>
                  <a:lumOff val="80000"/>
                  <a:alpha val="99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9" name="Teal Tile"/>
          <p:cNvGrpSpPr/>
          <p:nvPr/>
        </p:nvGrpSpPr>
        <p:grpSpPr>
          <a:xfrm>
            <a:off x="762091" y="2390352"/>
            <a:ext cx="2120991" cy="2120439"/>
            <a:chOff x="823093" y="-1413626"/>
            <a:chExt cx="2827252" cy="282725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823093" y="-1413626"/>
              <a:ext cx="2827252" cy="2827252"/>
            </a:xfrm>
            <a:prstGeom prst="rect">
              <a:avLst/>
            </a:prstGeom>
            <a:solidFill>
              <a:schemeClr val="accent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66"/>
              <a:endParaRPr lang="en-US" sz="1700" dirty="0">
                <a:solidFill>
                  <a:schemeClr val="tx1">
                    <a:lumMod val="20000"/>
                    <a:lumOff val="80000"/>
                    <a:alpha val="99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397725" y="-232569"/>
              <a:ext cx="1677988" cy="465138"/>
            </a:xfrm>
            <a:custGeom>
              <a:avLst/>
              <a:gdLst>
                <a:gd name="T0" fmla="*/ 0 w 209"/>
                <a:gd name="T1" fmla="*/ 25 h 58"/>
                <a:gd name="T2" fmla="*/ 20 w 209"/>
                <a:gd name="T3" fmla="*/ 25 h 58"/>
                <a:gd name="T4" fmla="*/ 20 w 209"/>
                <a:gd name="T5" fmla="*/ 33 h 58"/>
                <a:gd name="T6" fmla="*/ 0 w 209"/>
                <a:gd name="T7" fmla="*/ 33 h 58"/>
                <a:gd name="T8" fmla="*/ 0 w 209"/>
                <a:gd name="T9" fmla="*/ 25 h 58"/>
                <a:gd name="T10" fmla="*/ 40 w 209"/>
                <a:gd name="T11" fmla="*/ 33 h 58"/>
                <a:gd name="T12" fmla="*/ 60 w 209"/>
                <a:gd name="T13" fmla="*/ 33 h 58"/>
                <a:gd name="T14" fmla="*/ 60 w 209"/>
                <a:gd name="T15" fmla="*/ 25 h 58"/>
                <a:gd name="T16" fmla="*/ 40 w 209"/>
                <a:gd name="T17" fmla="*/ 25 h 58"/>
                <a:gd name="T18" fmla="*/ 40 w 209"/>
                <a:gd name="T19" fmla="*/ 33 h 58"/>
                <a:gd name="T20" fmla="*/ 120 w 209"/>
                <a:gd name="T21" fmla="*/ 33 h 58"/>
                <a:gd name="T22" fmla="*/ 140 w 209"/>
                <a:gd name="T23" fmla="*/ 33 h 58"/>
                <a:gd name="T24" fmla="*/ 140 w 209"/>
                <a:gd name="T25" fmla="*/ 25 h 58"/>
                <a:gd name="T26" fmla="*/ 120 w 209"/>
                <a:gd name="T27" fmla="*/ 25 h 58"/>
                <a:gd name="T28" fmla="*/ 120 w 209"/>
                <a:gd name="T29" fmla="*/ 33 h 58"/>
                <a:gd name="T30" fmla="*/ 80 w 209"/>
                <a:gd name="T31" fmla="*/ 33 h 58"/>
                <a:gd name="T32" fmla="*/ 100 w 209"/>
                <a:gd name="T33" fmla="*/ 33 h 58"/>
                <a:gd name="T34" fmla="*/ 100 w 209"/>
                <a:gd name="T35" fmla="*/ 25 h 58"/>
                <a:gd name="T36" fmla="*/ 80 w 209"/>
                <a:gd name="T37" fmla="*/ 25 h 58"/>
                <a:gd name="T38" fmla="*/ 80 w 209"/>
                <a:gd name="T39" fmla="*/ 33 h 58"/>
                <a:gd name="T40" fmla="*/ 207 w 209"/>
                <a:gd name="T41" fmla="*/ 26 h 58"/>
                <a:gd name="T42" fmla="*/ 181 w 209"/>
                <a:gd name="T43" fmla="*/ 0 h 58"/>
                <a:gd name="T44" fmla="*/ 175 w 209"/>
                <a:gd name="T45" fmla="*/ 6 h 58"/>
                <a:gd name="T46" fmla="*/ 195 w 209"/>
                <a:gd name="T47" fmla="*/ 25 h 58"/>
                <a:gd name="T48" fmla="*/ 160 w 209"/>
                <a:gd name="T49" fmla="*/ 25 h 58"/>
                <a:gd name="T50" fmla="*/ 160 w 209"/>
                <a:gd name="T51" fmla="*/ 33 h 58"/>
                <a:gd name="T52" fmla="*/ 195 w 209"/>
                <a:gd name="T53" fmla="*/ 33 h 58"/>
                <a:gd name="T54" fmla="*/ 175 w 209"/>
                <a:gd name="T55" fmla="*/ 52 h 58"/>
                <a:gd name="T56" fmla="*/ 181 w 209"/>
                <a:gd name="T57" fmla="*/ 58 h 58"/>
                <a:gd name="T58" fmla="*/ 207 w 209"/>
                <a:gd name="T59" fmla="*/ 32 h 58"/>
                <a:gd name="T60" fmla="*/ 207 w 209"/>
                <a:gd name="T61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9" h="58">
                  <a:moveTo>
                    <a:pt x="0" y="25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0" y="25"/>
                  </a:lnTo>
                  <a:close/>
                  <a:moveTo>
                    <a:pt x="40" y="33"/>
                  </a:moveTo>
                  <a:cubicBezTo>
                    <a:pt x="60" y="33"/>
                    <a:pt x="60" y="33"/>
                    <a:pt x="60" y="33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40" y="25"/>
                    <a:pt x="40" y="25"/>
                    <a:pt x="40" y="25"/>
                  </a:cubicBezTo>
                  <a:lnTo>
                    <a:pt x="40" y="33"/>
                  </a:lnTo>
                  <a:close/>
                  <a:moveTo>
                    <a:pt x="120" y="33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40" y="25"/>
                    <a:pt x="140" y="25"/>
                    <a:pt x="140" y="25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120" y="33"/>
                  </a:lnTo>
                  <a:close/>
                  <a:moveTo>
                    <a:pt x="80" y="33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80" y="25"/>
                    <a:pt x="80" y="25"/>
                    <a:pt x="80" y="25"/>
                  </a:cubicBezTo>
                  <a:lnTo>
                    <a:pt x="80" y="33"/>
                  </a:lnTo>
                  <a:close/>
                  <a:moveTo>
                    <a:pt x="207" y="26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95" y="25"/>
                    <a:pt x="195" y="25"/>
                    <a:pt x="195" y="25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9" y="30"/>
                    <a:pt x="209" y="28"/>
                    <a:pt x="20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40394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45704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085850"/>
            <a:ext cx="8363938" cy="15004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1500411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4570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085850"/>
            <a:ext cx="8363937" cy="15004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685864" rtl="0" eaLnBrk="1" latinLnBrk="0" hangingPunct="1">
        <a:lnSpc>
          <a:spcPct val="90000"/>
        </a:lnSpc>
        <a:spcBef>
          <a:spcPct val="0"/>
        </a:spcBef>
        <a:buNone/>
        <a:defRPr lang="en-US" sz="3300" b="0" kern="1200" cap="none" spc="-75" baseline="0" dirty="0" smtClean="0">
          <a:ln w="3175">
            <a:noFill/>
          </a:ln>
          <a:gradFill flip="none" rotWithShape="1"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  <a:tileRect/>
          </a:gradFill>
          <a:effectLst/>
          <a:latin typeface="+mj-lt"/>
          <a:ea typeface="+mn-ea"/>
          <a:cs typeface="Arial" charset="0"/>
        </a:defRPr>
      </a:lvl1pPr>
    </p:titleStyle>
    <p:bodyStyle>
      <a:lvl1pPr marL="345327" indent="-345327" algn="l" defTabSz="685864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7"/>
        </a:buBlip>
        <a:defRPr sz="24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1pPr>
      <a:lvl2pPr marL="641833" indent="-296506" algn="l" defTabSz="685864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7"/>
        </a:buBlip>
        <a:defRPr sz="21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944292" indent="-302459" algn="l" defTabSz="685864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7"/>
        </a:buBlip>
        <a:defRPr sz="18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203883" indent="-259591" algn="l" defTabSz="685864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7"/>
        </a:buBlip>
        <a:defRPr sz="15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456329" indent="-252446" algn="l" defTabSz="685864" rtl="0" eaLnBrk="1" latinLnBrk="0" hangingPunct="1">
        <a:lnSpc>
          <a:spcPct val="90000"/>
        </a:lnSpc>
        <a:spcBef>
          <a:spcPct val="20000"/>
        </a:spcBef>
        <a:buSzPct val="90000"/>
        <a:buFontTx/>
        <a:buBlip>
          <a:blip r:embed="rId17"/>
        </a:buBlip>
        <a:defRPr sz="1500" kern="1200">
          <a:gradFill>
            <a:gsLst>
              <a:gs pos="0">
                <a:schemeClr val="tx1"/>
              </a:gs>
              <a:gs pos="86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1886126" indent="-171466" algn="l" defTabSz="68586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058" indent="-171466" algn="l" defTabSz="68586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990" indent="-171466" algn="l" defTabSz="68586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922" indent="-171466" algn="l" defTabSz="685864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32" algn="l" defTabSz="6858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64" algn="l" defTabSz="6858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96" algn="l" defTabSz="6858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728" algn="l" defTabSz="6858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660" algn="l" defTabSz="6858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592" algn="l" defTabSz="6858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524" algn="l" defTabSz="6858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456" algn="l" defTabSz="68586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\\redmond\files\SYSINTERNALS\LBI\Latest" TargetMode="External"/><Relationship Id="rId2" Type="http://schemas.openxmlformats.org/officeDocument/2006/relationships/hyperlink" Target="http://www.microsoft.com/technet/sysinternals" TargetMode="External"/><Relationship Id="rId1" Type="http://schemas.openxmlformats.org/officeDocument/2006/relationships/slideLayout" Target="../slideLayouts/slideLayout9.xml"/><Relationship Id="rId5" Type="http://schemas.openxmlformats.org/officeDocument/2006/relationships/hyperlink" Target="http://dbg/" TargetMode="External"/><Relationship Id="rId4" Type="http://schemas.openxmlformats.org/officeDocument/2006/relationships/hyperlink" Target="http://www.microsoft.com/whdc/devtools/debuggin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The Case of the Unexplained…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Mark Russinovich</a:t>
            </a:r>
          </a:p>
          <a:p>
            <a:r>
              <a:rPr lang="en-US" dirty="0" smtClean="0"/>
              <a:t>Technical Fellow</a:t>
            </a:r>
          </a:p>
          <a:p>
            <a:r>
              <a:rPr lang="en-US" dirty="0" smtClean="0"/>
              <a:t>Windows Azure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4270" y="271849"/>
            <a:ext cx="2545492" cy="461665"/>
          </a:xfrm>
          <a:prstGeom prst="rect">
            <a:avLst/>
          </a:prstGeom>
          <a:noFill/>
        </p:spPr>
        <p:txBody>
          <a:bodyPr wrap="square" lIns="91440" tIns="91440" rIns="91440" bIns="91440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90000"/>
            </a:pPr>
            <a:r>
              <a:rPr lang="en-US" sz="2000" dirty="0" smtClean="0">
                <a:solidFill>
                  <a:schemeClr val="tx1">
                    <a:alpha val="99000"/>
                  </a:schemeClr>
                </a:solidFill>
              </a:rPr>
              <a:t>WCL301</a:t>
            </a:r>
          </a:p>
        </p:txBody>
      </p:sp>
    </p:spTree>
    <p:extLst>
      <p:ext uri="{BB962C8B-B14F-4D97-AF65-F5344CB8AC3E}">
        <p14:creationId xmlns:p14="http://schemas.microsoft.com/office/powerpoint/2010/main" val="3565870186"/>
      </p:ext>
    </p:extLst>
  </p:cSld>
  <p:clrMapOvr>
    <a:masterClrMapping/>
  </p:clrMapOvr>
  <p:transition advTm="1125253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Monitor Enhancements: Bookmarks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11" y="857250"/>
            <a:ext cx="8363938" cy="3582519"/>
          </a:xfrm>
        </p:spPr>
        <p:txBody>
          <a:bodyPr/>
          <a:lstStyle/>
          <a:p>
            <a:r>
              <a:rPr lang="en-US" dirty="0" smtClean="0"/>
              <a:t>Bookmarking enables you to save markers in the trace: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Use F6 to find the next one, Shift+F6 to search up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26" y="3171825"/>
            <a:ext cx="6818313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1350169"/>
            <a:ext cx="2363283" cy="199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7454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914096"/>
          </a:xfrm>
        </p:spPr>
        <p:txBody>
          <a:bodyPr/>
          <a:lstStyle/>
          <a:p>
            <a:r>
              <a:rPr lang="en-US" dirty="0" smtClean="0"/>
              <a:t>Process Monitor Enhancements: </a:t>
            </a:r>
            <a:br>
              <a:rPr lang="en-US" dirty="0" smtClean="0"/>
            </a:br>
            <a:r>
              <a:rPr lang="en-US" dirty="0" smtClean="0"/>
              <a:t>Environment Variables and Current Directory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536" y="1247775"/>
            <a:ext cx="8363938" cy="2696123"/>
          </a:xfrm>
        </p:spPr>
        <p:txBody>
          <a:bodyPr/>
          <a:lstStyle/>
          <a:p>
            <a:r>
              <a:rPr lang="en-US" dirty="0" smtClean="0"/>
              <a:t>Process start event now captures new process environment variables and current directory: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281238"/>
            <a:ext cx="6913563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337" y="3148013"/>
            <a:ext cx="5057775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7517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the Slow IE Download Bar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2239074"/>
          </a:xfrm>
        </p:spPr>
        <p:txBody>
          <a:bodyPr/>
          <a:lstStyle/>
          <a:p>
            <a:r>
              <a:rPr lang="en-US" dirty="0" smtClean="0"/>
              <a:t>User experienced 40 second delay for IE’s download bar to appear after clicking on a download link</a:t>
            </a:r>
          </a:p>
          <a:p>
            <a:endParaRPr lang="en-US" dirty="0"/>
          </a:p>
          <a:p>
            <a:endParaRPr lang="en-US" dirty="0" smtClean="0"/>
          </a:p>
          <a:p>
            <a:pPr lvl="1"/>
            <a:r>
              <a:rPr lang="en-US" dirty="0" smtClean="0"/>
              <a:t>Ran IE with no </a:t>
            </a:r>
            <a:r>
              <a:rPr lang="en-US" dirty="0" err="1" smtClean="0"/>
              <a:t>addons</a:t>
            </a:r>
            <a:r>
              <a:rPr lang="en-US" dirty="0" smtClean="0"/>
              <a:t>: no change in behavior</a:t>
            </a:r>
          </a:p>
          <a:p>
            <a:r>
              <a:rPr lang="en-US" dirty="0" smtClean="0"/>
              <a:t>Captured a Process Monitor trace of hang</a:t>
            </a:r>
          </a:p>
        </p:txBody>
      </p:sp>
      <p:pic>
        <p:nvPicPr>
          <p:cNvPr id="1026" name="Picture 2" descr="http://pieter.wigleven.com/it/wp-content/uploads/2012/01/goldenbar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7" y="1955006"/>
            <a:ext cx="7360437" cy="378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0535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the Slow IE Download </a:t>
            </a:r>
            <a:r>
              <a:rPr lang="en-US" dirty="0" smtClean="0"/>
              <a:t>Bar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857250"/>
            <a:ext cx="8363938" cy="3083921"/>
          </a:xfrm>
        </p:spPr>
        <p:txBody>
          <a:bodyPr/>
          <a:lstStyle/>
          <a:p>
            <a:pPr marL="345327" lvl="1" indent="-345327"/>
            <a:r>
              <a:rPr lang="en-US" dirty="0" smtClean="0"/>
              <a:t>Used Count Occurrences dialog to look for errors</a:t>
            </a:r>
          </a:p>
          <a:p>
            <a:pPr marL="647786" lvl="2" indent="-345327"/>
            <a:r>
              <a:rPr lang="en-US" dirty="0" smtClean="0"/>
              <a:t>Saw BAD NETWORK PATH:</a:t>
            </a:r>
          </a:p>
          <a:p>
            <a:pPr marL="647786" lvl="2" indent="-345327"/>
            <a:endParaRPr lang="en-US" dirty="0"/>
          </a:p>
          <a:p>
            <a:pPr marL="345327" lvl="1" indent="-345327"/>
            <a:endParaRPr lang="en-US" dirty="0" smtClean="0"/>
          </a:p>
          <a:p>
            <a:pPr marL="345327" lvl="1" indent="-345327"/>
            <a:endParaRPr lang="en-US" dirty="0"/>
          </a:p>
          <a:p>
            <a:pPr marL="345327" lvl="1" indent="-345327"/>
            <a:endParaRPr lang="en-US" dirty="0" smtClean="0"/>
          </a:p>
          <a:p>
            <a:pPr marL="345327" lvl="1" indent="-345327"/>
            <a:endParaRPr lang="en-US" dirty="0"/>
          </a:p>
          <a:p>
            <a:pPr marL="345327" lvl="1" indent="-345327"/>
            <a:r>
              <a:rPr lang="en-US" dirty="0" smtClean="0"/>
              <a:t>Error  were references </a:t>
            </a:r>
            <a:r>
              <a:rPr lang="en-US" dirty="0"/>
              <a:t>to </a:t>
            </a:r>
            <a:r>
              <a:rPr lang="en-US" dirty="0" smtClean="0"/>
              <a:t>offline media </a:t>
            </a:r>
            <a:r>
              <a:rPr lang="en-US" dirty="0"/>
              <a:t>center </a:t>
            </a:r>
            <a:r>
              <a:rPr lang="en-US" dirty="0" smtClean="0"/>
              <a:t>system:</a:t>
            </a:r>
            <a:endParaRPr lang="en-US" dirty="0"/>
          </a:p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3567113"/>
            <a:ext cx="600075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1477842"/>
            <a:ext cx="3905250" cy="1565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86653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the Slow IE </a:t>
            </a:r>
            <a:r>
              <a:rPr lang="en-US" dirty="0" smtClean="0"/>
              <a:t>Download Bar: Solved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2696123"/>
          </a:xfrm>
        </p:spPr>
        <p:txBody>
          <a:bodyPr/>
          <a:lstStyle/>
          <a:p>
            <a:r>
              <a:rPr lang="en-US" dirty="0" smtClean="0"/>
              <a:t>Saw references to media center in download manager because of previous downloads: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Deleted references in download manager: problem solved</a:t>
            </a:r>
            <a:endParaRPr lang="en-US" dirty="0"/>
          </a:p>
        </p:txBody>
      </p:sp>
      <p:pic>
        <p:nvPicPr>
          <p:cNvPr id="2053" name="Picture 5" descr="C:\Users\markruss\AppData\Local\Temp\SNAGHTML2290e5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183" y="1943100"/>
            <a:ext cx="5781167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7397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Hanging </a:t>
            </a:r>
            <a:r>
              <a:rPr lang="en-US" dirty="0" err="1" smtClean="0"/>
              <a:t>Paypal</a:t>
            </a:r>
            <a:r>
              <a:rPr lang="en-US" dirty="0" smtClean="0"/>
              <a:t> Emails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651" y="761771"/>
            <a:ext cx="5341671" cy="4275016"/>
          </a:xfrm>
        </p:spPr>
        <p:txBody>
          <a:bodyPr/>
          <a:lstStyle/>
          <a:p>
            <a:r>
              <a:rPr lang="en-US" dirty="0" smtClean="0"/>
              <a:t>User started getting Outlook hangs of up to a minute when clicking on </a:t>
            </a:r>
            <a:r>
              <a:rPr lang="en-US" dirty="0" err="1" smtClean="0"/>
              <a:t>Paypal</a:t>
            </a:r>
            <a:r>
              <a:rPr lang="en-US" dirty="0" smtClean="0"/>
              <a:t> payment notification emails</a:t>
            </a:r>
          </a:p>
          <a:p>
            <a:r>
              <a:rPr lang="en-US" dirty="0" smtClean="0"/>
              <a:t>Captured a Process Monitor trace</a:t>
            </a:r>
          </a:p>
          <a:p>
            <a:pPr lvl="1"/>
            <a:r>
              <a:rPr lang="en-US" dirty="0" smtClean="0"/>
              <a:t>Added Duration column:</a:t>
            </a:r>
          </a:p>
          <a:p>
            <a:r>
              <a:rPr lang="en-US" dirty="0" smtClean="0"/>
              <a:t>One event stood out with 3 second duration</a:t>
            </a:r>
          </a:p>
          <a:p>
            <a:pPr lvl="1"/>
            <a:r>
              <a:rPr lang="en-US" dirty="0" smtClean="0"/>
              <a:t>Query of file share via IP address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pic>
        <p:nvPicPr>
          <p:cNvPr id="1026" name="Picture 2" descr="http://1.bp.blogspot.com/-VDppm3WYYuw/TpeC_pMytkI/AAAAAAAAAVI/hDZlE7GYtdw/s1600/procmon_column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476" y="828446"/>
            <a:ext cx="2216714" cy="253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78" y="3813048"/>
            <a:ext cx="7770813" cy="607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11709" y="4006929"/>
            <a:ext cx="855878" cy="2194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endCxn id="4" idx="1"/>
          </p:cNvCxnSpPr>
          <p:nvPr/>
        </p:nvCxnSpPr>
        <p:spPr>
          <a:xfrm>
            <a:off x="5040173" y="3050437"/>
            <a:ext cx="2571536" cy="10662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361532" y="4017902"/>
            <a:ext cx="1272051" cy="21945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997558" y="3549701"/>
            <a:ext cx="77008" cy="46820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0744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the Hanging </a:t>
            </a:r>
            <a:r>
              <a:rPr lang="en-US" dirty="0" err="1"/>
              <a:t>Paypal</a:t>
            </a:r>
            <a:r>
              <a:rPr lang="en-US" dirty="0"/>
              <a:t> Emails </a:t>
            </a:r>
            <a:r>
              <a:rPr lang="en-US" dirty="0" smtClean="0"/>
              <a:t>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1809726"/>
          </a:xfrm>
        </p:spPr>
        <p:txBody>
          <a:bodyPr/>
          <a:lstStyle/>
          <a:p>
            <a:r>
              <a:rPr lang="en-US" dirty="0"/>
              <a:t>Web search revealed IP address belongs to </a:t>
            </a:r>
            <a:r>
              <a:rPr lang="en-US" dirty="0" smtClean="0"/>
              <a:t>Web statistics company </a:t>
            </a:r>
            <a:r>
              <a:rPr lang="en-US" dirty="0" err="1" smtClean="0"/>
              <a:t>Omniture</a:t>
            </a:r>
            <a:endParaRPr lang="en-US" dirty="0" smtClean="0"/>
          </a:p>
          <a:p>
            <a:r>
              <a:rPr lang="en-US" dirty="0" smtClean="0"/>
              <a:t>But no IP address visible in email and image download disabled: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 descr="http://3.bp.blogspot.com/-1CvJo1npSZY/TpeC_KtUKtI/AAAAAAAAAVA/fNd8h1nfpzs/s1600/outlook_email_payp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389" y="2414016"/>
            <a:ext cx="4107987" cy="2380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655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the Hanging </a:t>
            </a:r>
            <a:r>
              <a:rPr lang="en-US" dirty="0" err="1"/>
              <a:t>Paypal</a:t>
            </a:r>
            <a:r>
              <a:rPr lang="en-US" dirty="0"/>
              <a:t> </a:t>
            </a:r>
            <a:r>
              <a:rPr lang="en-US" dirty="0" smtClean="0"/>
              <a:t>Emails: Solved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743" y="781050"/>
            <a:ext cx="8363938" cy="3480953"/>
          </a:xfrm>
        </p:spPr>
        <p:txBody>
          <a:bodyPr/>
          <a:lstStyle/>
          <a:p>
            <a:r>
              <a:rPr lang="en-US" dirty="0" smtClean="0"/>
              <a:t>Looked at email source code and found domain name: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Outlook interprets reference as file server</a:t>
            </a:r>
          </a:p>
          <a:p>
            <a:pPr lvl="1"/>
            <a:r>
              <a:rPr lang="en-US" dirty="0" smtClean="0"/>
              <a:t>Contacted Microsoft: not a security issue</a:t>
            </a:r>
          </a:p>
          <a:p>
            <a:pPr lvl="1"/>
            <a:r>
              <a:rPr lang="en-US" dirty="0" smtClean="0"/>
              <a:t>Contacted </a:t>
            </a:r>
            <a:r>
              <a:rPr lang="en-US" dirty="0" err="1" smtClean="0"/>
              <a:t>Paypal</a:t>
            </a:r>
            <a:r>
              <a:rPr lang="en-US" dirty="0" smtClean="0"/>
              <a:t>: fixed email formats</a:t>
            </a:r>
          </a:p>
          <a:p>
            <a:r>
              <a:rPr lang="en-US" dirty="0" smtClean="0"/>
              <a:t>In the meantime, added hosts file entry: problem solved</a:t>
            </a:r>
            <a:endParaRPr lang="en-US" dirty="0"/>
          </a:p>
        </p:txBody>
      </p:sp>
      <p:pic>
        <p:nvPicPr>
          <p:cNvPr id="3074" name="Picture 2" descr="http://4.bp.blogspot.com/-9TPRrm18BOk/TpeC-mcy2yI/AAAAAAAAAU4/M2EjEdk4xhI/s1600/email_source_in_notepa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94" y="1097898"/>
            <a:ext cx="76200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50" y="4349515"/>
            <a:ext cx="2877794" cy="260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98094" y="2296896"/>
            <a:ext cx="6757288" cy="2962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673" y="1556470"/>
            <a:ext cx="6944408" cy="68305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65384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blackGray">
          <a:xfrm>
            <a:off x="-19050" y="1476375"/>
            <a:ext cx="4191000" cy="381000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09719" tIns="54860" rIns="109719" bIns="54860" numCol="1" rtlCol="0" anchor="ctr" anchorCtr="0" compatLnSpc="1">
            <a:prstTxWarp prst="textNoShape">
              <a:avLst/>
            </a:prstTxWarp>
          </a:bodyPr>
          <a:lstStyle/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idx="1"/>
          </p:nvPr>
        </p:nvSpPr>
        <p:spPr>
          <a:xfrm>
            <a:off x="389436" y="1085852"/>
            <a:ext cx="8363938" cy="1551194"/>
          </a:xfrm>
        </p:spPr>
        <p:txBody>
          <a:bodyPr/>
          <a:lstStyle/>
          <a:p>
            <a:r>
              <a:rPr lang="en-US" dirty="0"/>
              <a:t>Application Hangs</a:t>
            </a:r>
          </a:p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1040117370"/>
      </p:ext>
    </p:extLst>
  </p:cSld>
  <p:clrMapOvr>
    <a:masterClrMapping/>
  </p:clrMapOvr>
  <p:transition advTm="5617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 dirty="0"/>
              <a:t>Process Explorer</a:t>
            </a:r>
          </a:p>
        </p:txBody>
      </p:sp>
      <p:sp>
        <p:nvSpPr>
          <p:cNvPr id="41062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085850"/>
            <a:ext cx="8382000" cy="3804118"/>
          </a:xfrm>
        </p:spPr>
        <p:txBody>
          <a:bodyPr/>
          <a:lstStyle/>
          <a:p>
            <a:r>
              <a:rPr lang="en-US" dirty="0"/>
              <a:t>Process Explorer is a Task Manager replacement</a:t>
            </a:r>
          </a:p>
          <a:p>
            <a:pPr lvl="1"/>
            <a:r>
              <a:rPr lang="en-US" sz="2000" dirty="0"/>
              <a:t>You can literally replace Task Manager with Options-&gt;Replace Task Manager</a:t>
            </a:r>
          </a:p>
          <a:p>
            <a:r>
              <a:rPr lang="en-US" dirty="0"/>
              <a:t>Hide-when-minimized to always have it handy</a:t>
            </a:r>
          </a:p>
          <a:p>
            <a:pPr lvl="1"/>
            <a:r>
              <a:rPr lang="en-US" sz="2000" dirty="0"/>
              <a:t>Hover the mouse to see a tooltip showing the process consuming the most CPU</a:t>
            </a:r>
          </a:p>
          <a:p>
            <a:r>
              <a:rPr lang="en-US" dirty="0"/>
              <a:t>Open System Information graph to see CPU usage history</a:t>
            </a:r>
          </a:p>
          <a:p>
            <a:pPr lvl="1"/>
            <a:r>
              <a:rPr lang="en-US" sz="2000" dirty="0"/>
              <a:t>Graphs are time stamped with hover showing biggest consumer at point in time</a:t>
            </a:r>
          </a:p>
          <a:p>
            <a:pPr lvl="1"/>
            <a:r>
              <a:rPr lang="en-US" sz="2000" dirty="0"/>
              <a:t>Also includes other activity such as I/O, kernel memory limits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476256"/>
      </p:ext>
    </p:extLst>
  </p:cSld>
  <p:clrMapOvr>
    <a:masterClrMapping/>
  </p:clrMapOvr>
  <p:transition advTm="58222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blackGray">
          <a:xfrm>
            <a:off x="0" y="1047750"/>
            <a:ext cx="4191000" cy="381000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09719" tIns="54860" rIns="109719" bIns="54860" numCol="1" rtlCol="0" anchor="ctr" anchorCtr="0" compatLnSpc="1">
            <a:prstTxWarp prst="textNoShape">
              <a:avLst/>
            </a:prstTxWarp>
          </a:bodyPr>
          <a:lstStyle/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idx="1"/>
          </p:nvPr>
        </p:nvSpPr>
        <p:spPr>
          <a:xfrm>
            <a:off x="389436" y="1085850"/>
            <a:ext cx="8363938" cy="1551194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1924555512"/>
      </p:ext>
    </p:extLst>
  </p:cSld>
  <p:clrMapOvr>
    <a:masterClrMapping/>
  </p:clrMapOvr>
  <p:transition advTm="36843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914096"/>
          </a:xfrm>
        </p:spPr>
        <p:txBody>
          <a:bodyPr/>
          <a:lstStyle/>
          <a:p>
            <a:r>
              <a:rPr lang="en-US" dirty="0" smtClean="0"/>
              <a:t>Process Explorer v15: GPU Monitoring and Windows 8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9436" y="1085850"/>
            <a:ext cx="8363938" cy="1043363"/>
          </a:xfrm>
        </p:spPr>
        <p:txBody>
          <a:bodyPr/>
          <a:lstStyle/>
          <a:p>
            <a:r>
              <a:rPr lang="en-US" dirty="0" smtClean="0"/>
              <a:t>Captures GPU utilization and memory usage</a:t>
            </a:r>
          </a:p>
          <a:p>
            <a:pPr lvl="1"/>
            <a:r>
              <a:rPr lang="en-US" dirty="0" smtClean="0"/>
              <a:t>System-wide</a:t>
            </a:r>
          </a:p>
          <a:p>
            <a:pPr lvl="1"/>
            <a:r>
              <a:rPr lang="en-US" dirty="0" smtClean="0"/>
              <a:t>Per-Process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939" y="1459033"/>
            <a:ext cx="4592448" cy="274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markruss\AppData\Local\Temp\SNAGHTMLa1d2e3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52" y="2706648"/>
            <a:ext cx="6923798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12904"/>
      </p:ext>
    </p:extLst>
  </p:cSld>
  <p:clrMapOvr>
    <a:masterClrMapping/>
  </p:clrMapOvr>
  <p:transition advTm="219777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Explorer v15.2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71629" y="767351"/>
            <a:ext cx="8363938" cy="2769989"/>
          </a:xfrm>
        </p:spPr>
        <p:txBody>
          <a:bodyPr/>
          <a:lstStyle/>
          <a:p>
            <a:r>
              <a:rPr lang="en-US" dirty="0" smtClean="0"/>
              <a:t>Process timelines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Autostart</a:t>
            </a:r>
            <a:r>
              <a:rPr lang="en-US" dirty="0" smtClean="0"/>
              <a:t> locations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27" y="1148039"/>
            <a:ext cx="5896349" cy="197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44" y="3674457"/>
            <a:ext cx="7504113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5744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Runaway Website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For years, Jrun.exe process on web server would sporadically max out a core: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Administrator saw Case of the Unexplained and decided to investigate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744" y="1851276"/>
            <a:ext cx="4419379" cy="170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899803"/>
      </p:ext>
    </p:extLst>
  </p:cSld>
  <p:clrMapOvr>
    <a:masterClrMapping/>
  </p:clrMapOvr>
  <p:transition advTm="38953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Processes and Threads</a:t>
            </a:r>
            <a:endParaRPr lang="en-US" dirty="0"/>
          </a:p>
        </p:txBody>
      </p:sp>
      <p:sp>
        <p:nvSpPr>
          <p:cNvPr id="343043" name="Rectangle 3"/>
          <p:cNvSpPr>
            <a:spLocks noGrp="1" noChangeArrowheads="1"/>
          </p:cNvSpPr>
          <p:nvPr>
            <p:ph idx="1"/>
          </p:nvPr>
        </p:nvSpPr>
        <p:spPr>
          <a:xfrm>
            <a:off x="391275" y="905544"/>
            <a:ext cx="8382000" cy="3951851"/>
          </a:xfrm>
        </p:spPr>
        <p:txBody>
          <a:bodyPr/>
          <a:lstStyle/>
          <a:p>
            <a:r>
              <a:rPr lang="en-US" sz="2000" dirty="0" smtClean="0"/>
              <a:t>A process represents an instance of a running program</a:t>
            </a:r>
          </a:p>
          <a:p>
            <a:pPr lvl="1"/>
            <a:r>
              <a:rPr lang="en-US" sz="1800" dirty="0" smtClean="0"/>
              <a:t>Address space</a:t>
            </a:r>
          </a:p>
          <a:p>
            <a:pPr lvl="1"/>
            <a:r>
              <a:rPr lang="en-US" sz="1800" dirty="0" smtClean="0"/>
              <a:t>Resources (e.g., open handles)</a:t>
            </a:r>
          </a:p>
          <a:p>
            <a:pPr lvl="1"/>
            <a:r>
              <a:rPr lang="en-US" sz="1800" dirty="0" smtClean="0"/>
              <a:t>Security profile (token)</a:t>
            </a:r>
          </a:p>
          <a:p>
            <a:r>
              <a:rPr lang="en-US" sz="2000" dirty="0" smtClean="0"/>
              <a:t>A thread is an execution context within a process</a:t>
            </a:r>
          </a:p>
          <a:p>
            <a:pPr lvl="1"/>
            <a:r>
              <a:rPr lang="en-US" sz="1800" dirty="0" smtClean="0"/>
              <a:t>Unit of scheduling (threads run, processes don’t run)</a:t>
            </a:r>
          </a:p>
          <a:p>
            <a:pPr lvl="1"/>
            <a:r>
              <a:rPr lang="en-US" sz="1800" dirty="0" smtClean="0"/>
              <a:t>All threads in a process share the same per-process address space</a:t>
            </a:r>
          </a:p>
          <a:p>
            <a:r>
              <a:rPr lang="en-US" sz="2000" dirty="0" smtClean="0"/>
              <a:t>The System process is the default home for kernel mode system threads</a:t>
            </a:r>
          </a:p>
          <a:p>
            <a:pPr lvl="1"/>
            <a:r>
              <a:rPr lang="en-US" sz="1800" dirty="0" smtClean="0"/>
              <a:t>Functions in OS and some drivers that need to run as real threads</a:t>
            </a:r>
          </a:p>
          <a:p>
            <a:pPr lvl="1"/>
            <a:r>
              <a:rPr lang="en-US" sz="1800" dirty="0" smtClean="0"/>
              <a:t>E.g., need to run concurrently with other system activity, wait on timers, perform background “housekeeping” work</a:t>
            </a:r>
          </a:p>
          <a:p>
            <a:r>
              <a:rPr lang="en-US" sz="2000" dirty="0" smtClean="0"/>
              <a:t>Other host processes: </a:t>
            </a:r>
            <a:r>
              <a:rPr lang="en-US" sz="2000" dirty="0" err="1" smtClean="0"/>
              <a:t>svchost</a:t>
            </a:r>
            <a:r>
              <a:rPr lang="en-US" sz="2000" dirty="0" smtClean="0"/>
              <a:t>, </a:t>
            </a:r>
            <a:r>
              <a:rPr lang="en-US" sz="2000" dirty="0" err="1" smtClean="0"/>
              <a:t>Iexplore</a:t>
            </a:r>
            <a:r>
              <a:rPr lang="en-US" sz="2000" dirty="0" smtClean="0"/>
              <a:t>, </a:t>
            </a:r>
            <a:r>
              <a:rPr lang="en-US" sz="2000" dirty="0" err="1" smtClean="0"/>
              <a:t>mmc</a:t>
            </a:r>
            <a:r>
              <a:rPr lang="en-US" sz="2000" dirty="0" smtClean="0"/>
              <a:t>, </a:t>
            </a:r>
            <a:r>
              <a:rPr lang="en-US" sz="2000" dirty="0" err="1" smtClean="0"/>
              <a:t>dllhost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427544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Viewing Threads</a:t>
            </a:r>
            <a:endParaRPr lang="en-US" dirty="0"/>
          </a:p>
        </p:txBody>
      </p:sp>
      <p:sp>
        <p:nvSpPr>
          <p:cNvPr id="379907" name="Rectangle 3"/>
          <p:cNvSpPr>
            <a:spLocks noGrp="1" noChangeArrowheads="1"/>
          </p:cNvSpPr>
          <p:nvPr>
            <p:ph idx="1"/>
          </p:nvPr>
        </p:nvSpPr>
        <p:spPr>
          <a:xfrm>
            <a:off x="389436" y="933450"/>
            <a:ext cx="5354526" cy="3867150"/>
          </a:xfrm>
        </p:spPr>
        <p:txBody>
          <a:bodyPr/>
          <a:lstStyle/>
          <a:p>
            <a:r>
              <a:rPr lang="en-US" dirty="0" smtClean="0"/>
              <a:t>Task Manager doesn’t show thread details within a process</a:t>
            </a:r>
          </a:p>
          <a:p>
            <a:r>
              <a:rPr lang="en-US" dirty="0" smtClean="0"/>
              <a:t>Process Explorer does on “Threads” tab</a:t>
            </a:r>
          </a:p>
          <a:p>
            <a:r>
              <a:rPr lang="en-US" dirty="0" smtClean="0"/>
              <a:t>Displays thread details such as ID, CPU usage, start time, state, priority</a:t>
            </a:r>
          </a:p>
          <a:p>
            <a:r>
              <a:rPr lang="en-US" dirty="0" smtClean="0"/>
              <a:t>Start address is where the thread began running (not where it is now)</a:t>
            </a:r>
          </a:p>
          <a:p>
            <a:r>
              <a:rPr lang="en-US" dirty="0" smtClean="0"/>
              <a:t>Click Module to get details on module containing thread start address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3962" y="1141607"/>
            <a:ext cx="2983285" cy="2597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53145245"/>
      </p:ext>
    </p:extLst>
  </p:cSld>
  <p:clrMapOvr>
    <a:masterClrMapping/>
  </p:clrMapOvr>
  <p:transition advTm="123621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71451"/>
            <a:ext cx="8382000" cy="443198"/>
          </a:xfrm>
        </p:spPr>
        <p:txBody>
          <a:bodyPr/>
          <a:lstStyle/>
          <a:p>
            <a:r>
              <a:rPr lang="en-US" sz="3200" dirty="0"/>
              <a:t>Thread Start Functions and Symbol Information</a:t>
            </a:r>
          </a:p>
        </p:txBody>
      </p:sp>
      <p:sp>
        <p:nvSpPr>
          <p:cNvPr id="380931" name="Rectangle 3"/>
          <p:cNvSpPr>
            <a:spLocks noGrp="1" noChangeArrowheads="1"/>
          </p:cNvSpPr>
          <p:nvPr>
            <p:ph idx="1"/>
          </p:nvPr>
        </p:nvSpPr>
        <p:spPr>
          <a:xfrm>
            <a:off x="389436" y="1085850"/>
            <a:ext cx="8363938" cy="3256276"/>
          </a:xfrm>
        </p:spPr>
        <p:txBody>
          <a:bodyPr/>
          <a:lstStyle/>
          <a:p>
            <a:r>
              <a:rPr lang="en-US"/>
              <a:t>Process Explorer can map the addresses within a module to the names of functions</a:t>
            </a:r>
          </a:p>
          <a:p>
            <a:pPr lvl="1"/>
            <a:r>
              <a:rPr lang="en-US" sz="2000" dirty="0"/>
              <a:t>This can help identify which component within a process is responsible for CPU usage</a:t>
            </a:r>
          </a:p>
          <a:p>
            <a:r>
              <a:rPr lang="en-US" dirty="0"/>
              <a:t>Configure Process Explorer’s symbol engine:</a:t>
            </a:r>
          </a:p>
          <a:p>
            <a:pPr lvl="1"/>
            <a:r>
              <a:rPr lang="en-US" sz="2000" dirty="0"/>
              <a:t>Download the latest Debugging Tools for Windows from Microsoft (free)</a:t>
            </a:r>
          </a:p>
          <a:p>
            <a:pPr lvl="1"/>
            <a:r>
              <a:rPr lang="en-US" sz="2000" dirty="0"/>
              <a:t>Use dbghelp.dll from the Debugging Tools</a:t>
            </a:r>
          </a:p>
          <a:p>
            <a:pPr lvl="1"/>
            <a:r>
              <a:rPr lang="en-US" sz="2000" dirty="0"/>
              <a:t>Point at the Microsoft public symbol server (or internal symbol server if you have access)</a:t>
            </a:r>
          </a:p>
        </p:txBody>
      </p:sp>
    </p:spTree>
    <p:extLst>
      <p:ext uri="{BB962C8B-B14F-4D97-AF65-F5344CB8AC3E}">
        <p14:creationId xmlns:p14="http://schemas.microsoft.com/office/powerpoint/2010/main" val="2154954426"/>
      </p:ext>
    </p:extLst>
  </p:cSld>
  <p:clrMapOvr>
    <a:masterClrMapping/>
  </p:clrMapOvr>
  <p:transition advTm="13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the Runaway </a:t>
            </a:r>
            <a:r>
              <a:rPr lang="en-US" dirty="0" smtClean="0"/>
              <a:t>Website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2363724"/>
          </a:xfrm>
        </p:spPr>
        <p:txBody>
          <a:bodyPr/>
          <a:lstStyle/>
          <a:p>
            <a:r>
              <a:rPr lang="en-US" dirty="0" smtClean="0"/>
              <a:t>Thread start address didn’t reveal anything: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477" y="1645553"/>
            <a:ext cx="5629786" cy="2102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0741726"/>
      </p:ext>
    </p:extLst>
  </p:cSld>
  <p:clrMapOvr>
    <a:masterClrMapping/>
  </p:clrMapOvr>
  <p:transition advTm="20789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Viewing Call Stacks</a:t>
            </a:r>
            <a:endParaRPr lang="en-US" dirty="0"/>
          </a:p>
        </p:txBody>
      </p:sp>
      <p:sp>
        <p:nvSpPr>
          <p:cNvPr id="384003" name="Rectangle 3"/>
          <p:cNvSpPr>
            <a:spLocks noGrp="1" noChangeArrowheads="1"/>
          </p:cNvSpPr>
          <p:nvPr>
            <p:ph idx="1"/>
          </p:nvPr>
        </p:nvSpPr>
        <p:spPr>
          <a:xfrm>
            <a:off x="389436" y="1085850"/>
            <a:ext cx="5225617" cy="3514725"/>
          </a:xfrm>
        </p:spPr>
        <p:txBody>
          <a:bodyPr/>
          <a:lstStyle/>
          <a:p>
            <a:r>
              <a:rPr lang="en-US" dirty="0" smtClean="0"/>
              <a:t>Click Stack on the Threads tab to view a thread’s call stack</a:t>
            </a:r>
          </a:p>
          <a:p>
            <a:r>
              <a:rPr lang="en-US" dirty="0" smtClean="0"/>
              <a:t>Note that start address on Threads tab is different than first function shown in stack</a:t>
            </a:r>
          </a:p>
          <a:p>
            <a:pPr lvl="1"/>
            <a:r>
              <a:rPr lang="en-US" dirty="0" smtClean="0"/>
              <a:t>This is because all threads created by Windows programs start in a library function in Kernel32.dll which calls the programmed start address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36" y="415887"/>
            <a:ext cx="2757817" cy="239226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053" y="3044476"/>
            <a:ext cx="2932542" cy="18928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4006" name="Line 6"/>
          <p:cNvSpPr>
            <a:spLocks noChangeShapeType="1"/>
          </p:cNvSpPr>
          <p:nvPr/>
        </p:nvSpPr>
        <p:spPr bwMode="auto">
          <a:xfrm flipH="1">
            <a:off x="6828930" y="1898834"/>
            <a:ext cx="692407" cy="1106001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91436" tIns="45718" rIns="91436" bIns="45718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504693"/>
      </p:ext>
    </p:extLst>
  </p:cSld>
  <p:clrMapOvr>
    <a:masterClrMapping/>
  </p:clrMapOvr>
  <p:transition advTm="94808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the Runaway </a:t>
            </a:r>
            <a:r>
              <a:rPr lang="en-US" dirty="0" smtClean="0"/>
              <a:t>Website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3531736"/>
          </a:xfrm>
        </p:spPr>
        <p:txBody>
          <a:bodyPr/>
          <a:lstStyle/>
          <a:p>
            <a:r>
              <a:rPr lang="en-US" dirty="0" smtClean="0"/>
              <a:t>Looked at stack and saw Cold Fusion DLL, Cfxneo.dll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No obvious reason for CPU usage</a:t>
            </a:r>
          </a:p>
          <a:p>
            <a:pPr lvl="1"/>
            <a:r>
              <a:rPr lang="en-US" dirty="0" smtClean="0"/>
              <a:t>Web search didn’t turn up anything</a:t>
            </a:r>
          </a:p>
          <a:p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081" y="1700213"/>
            <a:ext cx="6143432" cy="152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0684225"/>
      </p:ext>
    </p:extLst>
  </p:cSld>
  <p:clrMapOvr>
    <a:masterClrMapping/>
  </p:clrMapOvr>
  <p:transition advTm="62414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the Runaway Website (</a:t>
            </a:r>
            <a:r>
              <a:rPr lang="en-US" dirty="0" err="1"/>
              <a:t>Cont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98" y="823175"/>
            <a:ext cx="8363938" cy="2289858"/>
          </a:xfrm>
        </p:spPr>
        <p:txBody>
          <a:bodyPr/>
          <a:lstStyle/>
          <a:p>
            <a:r>
              <a:rPr lang="en-US" dirty="0" smtClean="0"/>
              <a:t>Ran Process Monitor and saw lots of enumeration of a particular key: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Opened key in </a:t>
            </a:r>
            <a:r>
              <a:rPr lang="en-US" dirty="0" err="1" smtClean="0"/>
              <a:t>Regedit</a:t>
            </a:r>
            <a:r>
              <a:rPr lang="en-US" dirty="0" smtClean="0"/>
              <a:t>: </a:t>
            </a:r>
            <a:r>
              <a:rPr lang="en-US" dirty="0" err="1" smtClean="0"/>
              <a:t>Regedit</a:t>
            </a:r>
            <a:r>
              <a:rPr lang="en-US" dirty="0" smtClean="0"/>
              <a:t> hung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36" y="1550910"/>
            <a:ext cx="7573963" cy="978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559" y="3356169"/>
            <a:ext cx="5383401" cy="1267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219216"/>
      </p:ext>
    </p:extLst>
  </p:cSld>
  <p:clrMapOvr>
    <a:masterClrMapping/>
  </p:clrMapOvr>
  <p:transition advTm="158996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 dirty="0"/>
              <a:t>Case of the Unexplained…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9658"/>
            <a:ext cx="8382000" cy="2806922"/>
          </a:xfrm>
        </p:spPr>
        <p:txBody>
          <a:bodyPr/>
          <a:lstStyle/>
          <a:p>
            <a:r>
              <a:rPr lang="en-US" sz="2800" dirty="0"/>
              <a:t>This is the </a:t>
            </a:r>
            <a:r>
              <a:rPr lang="en-US" sz="2800" dirty="0" smtClean="0"/>
              <a:t>2012 </a:t>
            </a:r>
            <a:r>
              <a:rPr lang="en-US" sz="2800" dirty="0"/>
              <a:t>version of the “case of the unexplained” talk series</a:t>
            </a:r>
          </a:p>
          <a:p>
            <a:pPr lvl="1"/>
            <a:r>
              <a:rPr lang="en-US" sz="2400" dirty="0"/>
              <a:t>Previous versions covered different cases</a:t>
            </a:r>
          </a:p>
          <a:p>
            <a:pPr lvl="2"/>
            <a:r>
              <a:rPr lang="en-US" sz="2000" dirty="0"/>
              <a:t>Can view webcast on Sysinternals-&gt;Mark’s webcasts</a:t>
            </a:r>
          </a:p>
          <a:p>
            <a:r>
              <a:rPr lang="en-US" sz="2800" dirty="0"/>
              <a:t>Based on real case studies</a:t>
            </a:r>
          </a:p>
          <a:p>
            <a:pPr lvl="1"/>
            <a:r>
              <a:rPr lang="en-US" sz="2400" dirty="0"/>
              <a:t>Some of these have been written up on my blog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6151092"/>
      </p:ext>
    </p:extLst>
  </p:cSld>
  <p:clrMapOvr>
    <a:masterClrMapping/>
  </p:clrMapOvr>
  <p:transition advTm="92343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Case of the Runaway Website: Solved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682" y="832631"/>
            <a:ext cx="5994118" cy="1846659"/>
          </a:xfrm>
        </p:spPr>
        <p:txBody>
          <a:bodyPr/>
          <a:lstStyle/>
          <a:p>
            <a:r>
              <a:rPr lang="en-US" sz="2000" dirty="0" smtClean="0"/>
              <a:t>Expansion finished after 10 minutes: tens of thousands of </a:t>
            </a:r>
            <a:r>
              <a:rPr lang="en-US" sz="2000" dirty="0" err="1" smtClean="0"/>
              <a:t>subkeys</a:t>
            </a:r>
            <a:endParaRPr lang="en-US" sz="2000" dirty="0" smtClean="0"/>
          </a:p>
          <a:p>
            <a:r>
              <a:rPr lang="en-US" sz="2000" dirty="0" smtClean="0"/>
              <a:t>Searched in ColdFusion documentation and found that key stores browser client state</a:t>
            </a:r>
          </a:p>
          <a:p>
            <a:pPr lvl="1"/>
            <a:r>
              <a:rPr lang="en-US" sz="2000" dirty="0" smtClean="0"/>
              <a:t>Option to use Cookies instead</a:t>
            </a:r>
          </a:p>
          <a:p>
            <a:r>
              <a:rPr lang="en-US" sz="2000" dirty="0" smtClean="0"/>
              <a:t>Made configuration change: Problem solved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05" y="2893639"/>
            <a:ext cx="5291796" cy="1866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512" y="727233"/>
            <a:ext cx="1923171" cy="415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0545852"/>
      </p:ext>
    </p:extLst>
  </p:cSld>
  <p:clrMapOvr>
    <a:masterClrMapping/>
  </p:clrMapOvr>
  <p:transition advTm="60011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blackGray">
          <a:xfrm>
            <a:off x="-19050" y="1876425"/>
            <a:ext cx="4191000" cy="381000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09719" tIns="54860" rIns="109719" bIns="54860" numCol="1" rtlCol="0" anchor="ctr" anchorCtr="0" compatLnSpc="1">
            <a:prstTxWarp prst="textNoShape">
              <a:avLst/>
            </a:prstTxWarp>
          </a:bodyPr>
          <a:lstStyle/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idx="1"/>
          </p:nvPr>
        </p:nvSpPr>
        <p:spPr>
          <a:xfrm>
            <a:off x="389436" y="1085852"/>
            <a:ext cx="8363938" cy="1551194"/>
          </a:xfrm>
        </p:spPr>
        <p:txBody>
          <a:bodyPr/>
          <a:lstStyle/>
          <a:p>
            <a:r>
              <a:rPr lang="en-US" dirty="0"/>
              <a:t>Application Hangs</a:t>
            </a:r>
          </a:p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3524420407"/>
      </p:ext>
    </p:extLst>
  </p:cSld>
  <p:clrMapOvr>
    <a:masterClrMapping/>
  </p:clrMapOvr>
  <p:transition advTm="5617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Locked Folder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490" y="903885"/>
            <a:ext cx="8048625" cy="3508653"/>
          </a:xfrm>
        </p:spPr>
        <p:txBody>
          <a:bodyPr/>
          <a:lstStyle/>
          <a:p>
            <a:r>
              <a:rPr lang="en-US" dirty="0" smtClean="0"/>
              <a:t>Company’s users complained of locked folders on their common network share: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Retrying would usually work</a:t>
            </a:r>
            <a:endParaRPr lang="en-US" dirty="0"/>
          </a:p>
        </p:txBody>
      </p:sp>
      <p:pic>
        <p:nvPicPr>
          <p:cNvPr id="1026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107" y="1679413"/>
            <a:ext cx="4597920" cy="22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771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Case of the Locked </a:t>
            </a:r>
            <a:r>
              <a:rPr lang="en-US" dirty="0" smtClean="0"/>
              <a:t>Folder: Solved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586" y="885825"/>
            <a:ext cx="8363938" cy="3739485"/>
          </a:xfrm>
        </p:spPr>
        <p:txBody>
          <a:bodyPr/>
          <a:lstStyle/>
          <a:p>
            <a:r>
              <a:rPr lang="en-US" dirty="0"/>
              <a:t>Admin used Process Explorer search and saw that </a:t>
            </a:r>
            <a:r>
              <a:rPr lang="en-US" dirty="0" err="1"/>
              <a:t>thumbs.db</a:t>
            </a:r>
            <a:r>
              <a:rPr lang="en-US" dirty="0"/>
              <a:t> file was in use by Explorer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Did research and learned that if </a:t>
            </a:r>
            <a:r>
              <a:rPr lang="en-US" dirty="0" err="1" smtClean="0"/>
              <a:t>thumbs.db</a:t>
            </a:r>
            <a:r>
              <a:rPr lang="en-US" dirty="0" smtClean="0"/>
              <a:t> is present, Explorer would open it</a:t>
            </a:r>
          </a:p>
          <a:p>
            <a:pPr lvl="1"/>
            <a:r>
              <a:rPr lang="en-US" dirty="0" smtClean="0"/>
              <a:t>Not clear why it was not closing it in a timely manner</a:t>
            </a:r>
          </a:p>
          <a:p>
            <a:pPr lvl="1"/>
            <a:r>
              <a:rPr lang="en-US" dirty="0" smtClean="0"/>
              <a:t>Found group policy that disabled this behavior:</a:t>
            </a:r>
          </a:p>
          <a:p>
            <a:endParaRPr lang="en-US" dirty="0" smtClean="0"/>
          </a:p>
          <a:p>
            <a:r>
              <a:rPr lang="en-US" dirty="0" smtClean="0"/>
              <a:t>Applied policy: problem solved</a:t>
            </a:r>
          </a:p>
        </p:txBody>
      </p:sp>
      <p:pic>
        <p:nvPicPr>
          <p:cNvPr id="2050" name="Picture 3" descr="image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307" y="3836947"/>
            <a:ext cx="7065185" cy="36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99" y="1653853"/>
            <a:ext cx="8152802" cy="62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40942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The Case of the Missing .PPSX Details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1" y="937105"/>
            <a:ext cx="8048625" cy="1020279"/>
          </a:xfrm>
        </p:spPr>
        <p:txBody>
          <a:bodyPr/>
          <a:lstStyle/>
          <a:p>
            <a:r>
              <a:rPr lang="en-US" dirty="0" smtClean="0"/>
              <a:t>Office 2010 User complained that Details tab of Explorer properties missing for .PPSX documents</a:t>
            </a:r>
          </a:p>
          <a:p>
            <a:pPr lvl="1"/>
            <a:r>
              <a:rPr lang="en-US" dirty="0" smtClean="0"/>
              <a:t>Present for .PPS, though</a:t>
            </a:r>
            <a:endParaRPr lang="en-US" dirty="0"/>
          </a:p>
        </p:txBody>
      </p:sp>
      <p:pic>
        <p:nvPicPr>
          <p:cNvPr id="1026" name="Picture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65" y="2350327"/>
            <a:ext cx="3486150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2350327"/>
            <a:ext cx="3486150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5893" y="1888662"/>
            <a:ext cx="761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C000"/>
                </a:solidFill>
              </a:rPr>
              <a:t>.PPS</a:t>
            </a:r>
            <a:endParaRPr lang="en-US" sz="2400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0737" y="1888662"/>
            <a:ext cx="942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C000"/>
                </a:solidFill>
              </a:rPr>
              <a:t>.PPSX</a:t>
            </a:r>
            <a:endParaRPr 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904056"/>
      </p:ext>
    </p:extLst>
  </p:cSld>
  <p:clrMapOvr>
    <a:masterClrMapping/>
  </p:clrMapOvr>
  <p:transition advTm="48398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The Case of the Missing .PPSX </a:t>
            </a:r>
            <a:r>
              <a:rPr lang="en-US" sz="3200" dirty="0" smtClean="0"/>
              <a:t>Details (</a:t>
            </a:r>
            <a:r>
              <a:rPr lang="en-US" sz="3200" dirty="0" err="1" smtClean="0"/>
              <a:t>Cont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343" y="840989"/>
            <a:ext cx="8048625" cy="1603516"/>
          </a:xfrm>
        </p:spPr>
        <p:txBody>
          <a:bodyPr/>
          <a:lstStyle/>
          <a:p>
            <a:r>
              <a:rPr lang="en-US" sz="2000" dirty="0" smtClean="0"/>
              <a:t>Captured Process Monitor trace opening Explorer properties of both file types</a:t>
            </a:r>
          </a:p>
          <a:p>
            <a:r>
              <a:rPr lang="en-US" sz="2000" dirty="0" smtClean="0"/>
              <a:t>Compared side by side</a:t>
            </a:r>
          </a:p>
          <a:p>
            <a:pPr lvl="1"/>
            <a:r>
              <a:rPr lang="en-US" sz="2000" dirty="0" smtClean="0"/>
              <a:t>.PPSX trace had references to </a:t>
            </a:r>
            <a:r>
              <a:rPr lang="en-US" sz="2000" dirty="0" err="1" smtClean="0"/>
              <a:t>SystemFileAssociations</a:t>
            </a:r>
            <a:r>
              <a:rPr lang="en-US" sz="2000" dirty="0" smtClean="0"/>
              <a:t>\.</a:t>
            </a:r>
            <a:r>
              <a:rPr lang="en-US" sz="2000" dirty="0" err="1" smtClean="0"/>
              <a:t>ppsx</a:t>
            </a:r>
            <a:endParaRPr lang="en-US" sz="2000" dirty="0" smtClean="0"/>
          </a:p>
          <a:p>
            <a:pPr lvl="1"/>
            <a:r>
              <a:rPr lang="en-US" sz="2000" dirty="0" smtClean="0"/>
              <a:t>Corresponding key in .PPS trace missing</a:t>
            </a:r>
            <a:endParaRPr lang="en-US" sz="2000" dirty="0"/>
          </a:p>
        </p:txBody>
      </p:sp>
      <p:pic>
        <p:nvPicPr>
          <p:cNvPr id="2051" name="Picture 4" descr="image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205" y="3798662"/>
            <a:ext cx="6160668" cy="118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19" y="2473793"/>
            <a:ext cx="5953320" cy="1259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8753"/>
      </p:ext>
    </p:extLst>
  </p:cSld>
  <p:clrMapOvr>
    <a:masterClrMapping/>
  </p:clrMapOvr>
  <p:transition advTm="172398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The Case of the Missing .PPSX Details: Solved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1" y="969269"/>
            <a:ext cx="8048625" cy="1908215"/>
          </a:xfrm>
        </p:spPr>
        <p:txBody>
          <a:bodyPr/>
          <a:lstStyle/>
          <a:p>
            <a:r>
              <a:rPr lang="en-US" sz="2000" dirty="0" smtClean="0"/>
              <a:t>Created key and imported settings for .PPS key</a:t>
            </a:r>
          </a:p>
          <a:p>
            <a:pPr lvl="1"/>
            <a:r>
              <a:rPr lang="en-US" sz="2000" dirty="0" smtClean="0"/>
              <a:t>Now could see details, but not</a:t>
            </a:r>
            <a:br>
              <a:rPr lang="en-US" sz="2000" dirty="0" smtClean="0"/>
            </a:br>
            <a:r>
              <a:rPr lang="en-US" sz="2000" dirty="0" smtClean="0"/>
              <a:t>edit them</a:t>
            </a:r>
          </a:p>
          <a:p>
            <a:r>
              <a:rPr lang="en-US" sz="2000" dirty="0" smtClean="0"/>
              <a:t>Compared further and found reference to HKCR\.</a:t>
            </a:r>
            <a:r>
              <a:rPr lang="en-US" sz="2000" dirty="0" err="1" smtClean="0"/>
              <a:t>pps</a:t>
            </a:r>
            <a:r>
              <a:rPr lang="en-US" sz="2000" dirty="0" smtClean="0"/>
              <a:t> missing</a:t>
            </a:r>
          </a:p>
          <a:p>
            <a:pPr lvl="1"/>
            <a:r>
              <a:rPr lang="en-US" sz="2000" dirty="0" smtClean="0"/>
              <a:t>Repeated export/import</a:t>
            </a:r>
          </a:p>
          <a:p>
            <a:r>
              <a:rPr lang="en-US" sz="2000" dirty="0" smtClean="0"/>
              <a:t>Problem solved</a:t>
            </a:r>
            <a:endParaRPr lang="en-US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828" y="3063593"/>
            <a:ext cx="30099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618" y="3127886"/>
            <a:ext cx="2990850" cy="144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86290" y="4662101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No Edit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39137" y="4662101"/>
            <a:ext cx="713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Fixed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950874"/>
      </p:ext>
    </p:extLst>
  </p:cSld>
  <p:clrMapOvr>
    <a:masterClrMapping/>
  </p:clrMapOvr>
  <p:transition advTm="19234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blackGray">
          <a:xfrm>
            <a:off x="-9525" y="2266950"/>
            <a:ext cx="4191000" cy="381000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09719" tIns="54860" rIns="109719" bIns="54860" numCol="1" rtlCol="0" anchor="ctr" anchorCtr="0" compatLnSpc="1">
            <a:prstTxWarp prst="textNoShape">
              <a:avLst/>
            </a:prstTxWarp>
          </a:bodyPr>
          <a:lstStyle/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idx="1"/>
          </p:nvPr>
        </p:nvSpPr>
        <p:spPr>
          <a:xfrm>
            <a:off x="389436" y="1085852"/>
            <a:ext cx="8363938" cy="1551194"/>
          </a:xfrm>
        </p:spPr>
        <p:txBody>
          <a:bodyPr/>
          <a:lstStyle/>
          <a:p>
            <a:r>
              <a:rPr lang="en-US" dirty="0"/>
              <a:t>Application Hangs</a:t>
            </a:r>
          </a:p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3524420407"/>
      </p:ext>
    </p:extLst>
  </p:cSld>
  <p:clrMapOvr>
    <a:masterClrMapping/>
  </p:clrMapOvr>
  <p:transition advTm="5617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 dirty="0"/>
              <a:t>Blue Screen Crashes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3" y="958788"/>
            <a:ext cx="8048625" cy="3917996"/>
          </a:xfrm>
        </p:spPr>
        <p:txBody>
          <a:bodyPr/>
          <a:lstStyle/>
          <a:p>
            <a:r>
              <a:rPr lang="en-US" sz="2000" dirty="0"/>
              <a:t>Windows has various components that run in Kernel Mode, the highest privilege mode of the OS</a:t>
            </a:r>
          </a:p>
          <a:p>
            <a:pPr lvl="1"/>
            <a:r>
              <a:rPr lang="en-US" sz="1800" dirty="0"/>
              <a:t>OS components: Ntoskrnl.exe, Hal.dll</a:t>
            </a:r>
          </a:p>
          <a:p>
            <a:pPr lvl="1"/>
            <a:r>
              <a:rPr lang="en-US" sz="1800" dirty="0"/>
              <a:t>Drivers: Ntfs.sys, Tcpip.sys, device drivers</a:t>
            </a:r>
          </a:p>
          <a:p>
            <a:r>
              <a:rPr lang="en-US" sz="2000" dirty="0"/>
              <a:t>Kernel-mode components are privileged extensions to the OS have to adhere to various rules</a:t>
            </a:r>
          </a:p>
          <a:p>
            <a:pPr lvl="1"/>
            <a:r>
              <a:rPr lang="en-US" sz="1800" dirty="0"/>
              <a:t>Not accessing invalid memory</a:t>
            </a:r>
          </a:p>
          <a:p>
            <a:pPr lvl="1"/>
            <a:r>
              <a:rPr lang="en-US" sz="1800" dirty="0"/>
              <a:t>Accessing memory at the right “Interrupt Request Level”</a:t>
            </a:r>
          </a:p>
          <a:p>
            <a:pPr lvl="1"/>
            <a:r>
              <a:rPr lang="en-US" sz="1800" dirty="0"/>
              <a:t>Not causing resource deadlocks</a:t>
            </a:r>
          </a:p>
          <a:p>
            <a:r>
              <a:rPr lang="en-US" sz="2000" dirty="0"/>
              <a:t>When a kernel-mode component performs an illegal operation, Windows crashes (blue screens)</a:t>
            </a:r>
          </a:p>
          <a:p>
            <a:pPr lvl="1"/>
            <a:r>
              <a:rPr lang="en-US" sz="1800" dirty="0"/>
              <a:t>Crashing helps preserve the integrity of user data</a:t>
            </a:r>
          </a:p>
          <a:p>
            <a:pPr lvl="1"/>
            <a:r>
              <a:rPr lang="en-US" sz="1800" dirty="0"/>
              <a:t>A resource deadlock can hang the system</a:t>
            </a:r>
          </a:p>
        </p:txBody>
      </p:sp>
    </p:spTree>
    <p:extLst>
      <p:ext uri="{BB962C8B-B14F-4D97-AF65-F5344CB8AC3E}">
        <p14:creationId xmlns:p14="http://schemas.microsoft.com/office/powerpoint/2010/main" val="4268642583"/>
      </p:ext>
    </p:extLst>
  </p:cSld>
  <p:clrMapOvr>
    <a:masterClrMapping/>
  </p:clrMapOvr>
  <p:transition advTm="98835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Online Crash Analysis</a:t>
            </a: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89436" y="902970"/>
            <a:ext cx="8363938" cy="1500411"/>
          </a:xfrm>
        </p:spPr>
        <p:txBody>
          <a:bodyPr/>
          <a:lstStyle/>
          <a:p>
            <a:r>
              <a:rPr lang="en-US" dirty="0" smtClean="0"/>
              <a:t>When you reboot after a crash, Windows offers to upload it to Microsoft Online Crash Analysis (OCA)</a:t>
            </a:r>
          </a:p>
          <a:p>
            <a:pPr lvl="1"/>
            <a:r>
              <a:rPr lang="en-US" dirty="0" smtClean="0"/>
              <a:t>Automated server generates a thumbprint of the crash and uses it as a key in a database</a:t>
            </a:r>
          </a:p>
          <a:p>
            <a:pPr lvl="1"/>
            <a:r>
              <a:rPr lang="en-US" dirty="0" smtClean="0"/>
              <a:t>If the database has an entry, the user is told the cause and directed at a fix</a:t>
            </a:r>
          </a:p>
          <a:p>
            <a:pPr lvl="1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467" y="2792437"/>
            <a:ext cx="3437522" cy="1933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672841"/>
      </p:ext>
    </p:extLst>
  </p:cSld>
  <p:clrMapOvr>
    <a:masterClrMapping/>
  </p:clrMapOvr>
  <p:transition advTm="30332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/>
              <a:t>Troubleshooting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10"/>
          </p:nvPr>
        </p:nvSpPr>
        <p:spPr>
          <a:xfrm>
            <a:off x="389436" y="1085851"/>
            <a:ext cx="8363938" cy="3280898"/>
          </a:xfrm>
        </p:spPr>
        <p:txBody>
          <a:bodyPr/>
          <a:lstStyle/>
          <a:p>
            <a:r>
              <a:rPr lang="en-US" sz="2800"/>
              <a:t>Most applications do a poor job of reporting unexpected errors</a:t>
            </a:r>
          </a:p>
          <a:p>
            <a:pPr lvl="1"/>
            <a:r>
              <a:rPr lang="en-US" sz="2400" dirty="0"/>
              <a:t>Locked, missing or corrupt files</a:t>
            </a:r>
          </a:p>
          <a:p>
            <a:pPr lvl="1"/>
            <a:r>
              <a:rPr lang="en-US" sz="2400" dirty="0"/>
              <a:t>Missing or corrupt registry data</a:t>
            </a:r>
          </a:p>
          <a:p>
            <a:pPr lvl="1"/>
            <a:r>
              <a:rPr lang="en-US" sz="2400" dirty="0"/>
              <a:t>Permissions problems</a:t>
            </a:r>
          </a:p>
          <a:p>
            <a:r>
              <a:rPr lang="en-US" sz="2800" dirty="0"/>
              <a:t>Errors manifest in several different ways</a:t>
            </a:r>
          </a:p>
          <a:p>
            <a:pPr lvl="1"/>
            <a:r>
              <a:rPr lang="en-US" sz="2400" dirty="0"/>
              <a:t>Misleading error messages</a:t>
            </a:r>
          </a:p>
          <a:p>
            <a:pPr lvl="1"/>
            <a:r>
              <a:rPr lang="en-US" sz="2400" dirty="0"/>
              <a:t>Crashes or hangs</a:t>
            </a:r>
          </a:p>
        </p:txBody>
      </p:sp>
    </p:spTree>
    <p:extLst>
      <p:ext uri="{BB962C8B-B14F-4D97-AF65-F5344CB8AC3E}">
        <p14:creationId xmlns:p14="http://schemas.microsoft.com/office/powerpoint/2010/main" val="431648069"/>
      </p:ext>
    </p:extLst>
  </p:cSld>
  <p:clrMapOvr>
    <a:masterClrMapping/>
  </p:clrMapOvr>
  <p:transition advTm="95335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Basic Crash Dump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3864135"/>
          </a:xfrm>
        </p:spPr>
        <p:txBody>
          <a:bodyPr/>
          <a:lstStyle/>
          <a:p>
            <a:r>
              <a:rPr lang="en-US" dirty="0" smtClean="0"/>
              <a:t>Many times OCA doesn’t know the cause: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Basic crash dump analysis is easy and it might tell you the cause</a:t>
            </a:r>
          </a:p>
          <a:p>
            <a:pPr lvl="1"/>
            <a:r>
              <a:rPr lang="en-US" dirty="0" smtClean="0"/>
              <a:t>Requires </a:t>
            </a:r>
            <a:r>
              <a:rPr lang="en-US" dirty="0" err="1" smtClean="0"/>
              <a:t>Windbg</a:t>
            </a:r>
            <a:r>
              <a:rPr lang="en-US" dirty="0" smtClean="0"/>
              <a:t> and symbol configuration</a:t>
            </a:r>
          </a:p>
          <a:p>
            <a:pPr lvl="1"/>
            <a:r>
              <a:rPr lang="en-US" dirty="0" smtClean="0"/>
              <a:t>Dump files are in either:</a:t>
            </a:r>
          </a:p>
          <a:p>
            <a:pPr lvl="2"/>
            <a:r>
              <a:rPr lang="en-US" dirty="0" smtClean="0"/>
              <a:t>\Windows\</a:t>
            </a:r>
            <a:r>
              <a:rPr lang="en-US" dirty="0" err="1" smtClean="0"/>
              <a:t>Memory.dmp</a:t>
            </a:r>
            <a:r>
              <a:rPr lang="en-US" dirty="0" smtClean="0"/>
              <a:t>: Vista+ and servers</a:t>
            </a:r>
          </a:p>
          <a:p>
            <a:pPr lvl="2"/>
            <a:r>
              <a:rPr lang="en-US" dirty="0" smtClean="0"/>
              <a:t>\Windows\</a:t>
            </a:r>
            <a:r>
              <a:rPr lang="en-US" dirty="0" err="1" smtClean="0"/>
              <a:t>Minidump</a:t>
            </a:r>
            <a:r>
              <a:rPr lang="en-US" dirty="0" smtClean="0"/>
              <a:t>: Windows 2000 Pro, Windows XP, Vista+	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5810" y="1583495"/>
            <a:ext cx="58674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16108778"/>
      </p:ext>
    </p:extLst>
  </p:cSld>
  <p:clrMapOvr>
    <a:masterClrMapping/>
  </p:clrMapOvr>
  <p:transition advTm="8491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The Case of the Crashing Hyper-V Systems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1144929"/>
          </a:xfrm>
        </p:spPr>
        <p:txBody>
          <a:bodyPr/>
          <a:lstStyle/>
          <a:p>
            <a:r>
              <a:rPr lang="en-US" dirty="0" smtClean="0"/>
              <a:t>Hyper-v cluster started </a:t>
            </a:r>
            <a:r>
              <a:rPr lang="en-US" smtClean="0"/>
              <a:t>having random </a:t>
            </a:r>
            <a:r>
              <a:rPr lang="en-US" dirty="0" smtClean="0"/>
              <a:t>crashes </a:t>
            </a:r>
          </a:p>
          <a:p>
            <a:r>
              <a:rPr lang="en-US" dirty="0" smtClean="0"/>
              <a:t>Saw Case of the Unexplained so opened </a:t>
            </a:r>
            <a:r>
              <a:rPr lang="en-US" dirty="0" err="1" smtClean="0"/>
              <a:t>minidump</a:t>
            </a:r>
            <a:r>
              <a:rPr lang="en-US" dirty="0" smtClean="0"/>
              <a:t> </a:t>
            </a:r>
          </a:p>
          <a:p>
            <a:r>
              <a:rPr lang="en-US" dirty="0" smtClean="0"/>
              <a:t>Executed !analyze –v:</a:t>
            </a:r>
            <a:endParaRPr lang="en-US" dirty="0"/>
          </a:p>
        </p:txBody>
      </p:sp>
      <p:pic>
        <p:nvPicPr>
          <p:cNvPr id="1026" name="Picture 2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137" y="2395557"/>
            <a:ext cx="6200775" cy="2083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20794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886397"/>
          </a:xfrm>
        </p:spPr>
        <p:txBody>
          <a:bodyPr/>
          <a:lstStyle/>
          <a:p>
            <a:r>
              <a:rPr lang="en-US" sz="3200" dirty="0"/>
              <a:t>The Case of the Crashing Hyper-V </a:t>
            </a:r>
            <a:r>
              <a:rPr lang="en-US" sz="3200" dirty="0" smtClean="0"/>
              <a:t>Systems: Solved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3508653"/>
          </a:xfrm>
        </p:spPr>
        <p:txBody>
          <a:bodyPr/>
          <a:lstStyle/>
          <a:p>
            <a:r>
              <a:rPr lang="en-US" dirty="0" smtClean="0"/>
              <a:t>Searched for stop code: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Found KB article with fix that matched symptoms: problem solved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333" y="1558877"/>
            <a:ext cx="4844491" cy="576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0 Imagen" descr="image0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092" y="2678011"/>
            <a:ext cx="5532008" cy="226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age00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78" y="3263645"/>
            <a:ext cx="4118347" cy="636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165" y="877838"/>
            <a:ext cx="885825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677" y="869046"/>
            <a:ext cx="10668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7771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Case of the GFI Backup Crash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175" y="810616"/>
            <a:ext cx="8048625" cy="1384995"/>
          </a:xfrm>
        </p:spPr>
        <p:txBody>
          <a:bodyPr/>
          <a:lstStyle/>
          <a:p>
            <a:r>
              <a:rPr lang="de-AT" dirty="0" smtClean="0"/>
              <a:t>Admin updated GFI backup from 2009 to 2011 version</a:t>
            </a:r>
          </a:p>
          <a:p>
            <a:pPr lvl="1"/>
            <a:r>
              <a:rPr lang="de-AT" dirty="0" smtClean="0"/>
              <a:t>Reproducible system crash (BSOD) when backing up to a network location after ~1 minute</a:t>
            </a:r>
          </a:p>
          <a:p>
            <a:r>
              <a:rPr lang="de-AT" dirty="0" smtClean="0"/>
              <a:t>Analyzed crash dump with Windbg: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10090" b="61415"/>
          <a:stretch>
            <a:fillRect/>
          </a:stretch>
        </p:blipFill>
        <p:spPr bwMode="auto">
          <a:xfrm>
            <a:off x="1137738" y="3261946"/>
            <a:ext cx="6591300" cy="145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t="40130" b="44593"/>
          <a:stretch>
            <a:fillRect/>
          </a:stretch>
        </p:blipFill>
        <p:spPr bwMode="auto">
          <a:xfrm>
            <a:off x="1137738" y="2298699"/>
            <a:ext cx="6591300" cy="78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13036" y="3528388"/>
            <a:ext cx="1160585" cy="1934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213393" y="2480662"/>
            <a:ext cx="3528646" cy="1274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9968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The Case of the GFI Backup </a:t>
            </a:r>
            <a:r>
              <a:rPr lang="en-US" sz="3200" dirty="0" smtClean="0"/>
              <a:t>Crash (</a:t>
            </a:r>
            <a:r>
              <a:rPr lang="en-US" sz="3200" dirty="0" err="1" smtClean="0"/>
              <a:t>Cont</a:t>
            </a:r>
            <a:r>
              <a:rPr lang="en-US" sz="3200" dirty="0" smtClean="0"/>
              <a:t>)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272" y="656997"/>
            <a:ext cx="8048625" cy="1403461"/>
          </a:xfrm>
        </p:spPr>
        <p:txBody>
          <a:bodyPr/>
          <a:lstStyle/>
          <a:p>
            <a:r>
              <a:rPr lang="de-AT" dirty="0"/>
              <a:t>C</a:t>
            </a:r>
            <a:r>
              <a:rPr lang="de-AT" dirty="0" smtClean="0"/>
              <a:t>hecked online information on ncfsd.sys</a:t>
            </a:r>
          </a:p>
          <a:p>
            <a:r>
              <a:rPr lang="de-AT" dirty="0" smtClean="0"/>
              <a:t>First hits with </a:t>
            </a:r>
            <a:r>
              <a:rPr lang="de-AT" b="1" dirty="0">
                <a:solidFill>
                  <a:srgbClr val="FF0000"/>
                </a:solidFill>
              </a:rPr>
              <a:t>G</a:t>
            </a:r>
            <a:r>
              <a:rPr lang="de-AT" b="1" dirty="0" smtClean="0">
                <a:solidFill>
                  <a:srgbClr val="FF0000"/>
                </a:solidFill>
              </a:rPr>
              <a:t>oogle</a:t>
            </a:r>
            <a:r>
              <a:rPr lang="de-AT" b="1" dirty="0" smtClean="0"/>
              <a:t> </a:t>
            </a:r>
            <a:r>
              <a:rPr lang="de-AT" dirty="0" smtClean="0"/>
              <a:t>link to bogus websites, trying to convince you to run their code in order to “fix</a:t>
            </a:r>
            <a:r>
              <a:rPr lang="de-AT" dirty="0"/>
              <a:t>“ your </a:t>
            </a:r>
            <a:r>
              <a:rPr lang="de-AT" dirty="0" smtClean="0"/>
              <a:t>“infection“: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 l="26232" t="11934" r="7358" b="17901"/>
          <a:stretch>
            <a:fillRect/>
          </a:stretch>
        </p:blipFill>
        <p:spPr bwMode="auto">
          <a:xfrm>
            <a:off x="2567916" y="1879600"/>
            <a:ext cx="3737633" cy="292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319" y="2280249"/>
            <a:ext cx="952500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5750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The Case of the GFI Backup Crash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284" y="838048"/>
            <a:ext cx="8048625" cy="1375761"/>
          </a:xfrm>
        </p:spPr>
        <p:txBody>
          <a:bodyPr/>
          <a:lstStyle/>
          <a:p>
            <a:r>
              <a:rPr lang="de-AT" dirty="0" smtClean="0"/>
              <a:t>Second hit reported crash could be result of low disk space:</a:t>
            </a:r>
            <a:endParaRPr lang="de-AT" dirty="0"/>
          </a:p>
          <a:p>
            <a:pPr lvl="1"/>
            <a:r>
              <a:rPr lang="de-AT" dirty="0" smtClean="0"/>
              <a:t>Freed up 20 Gb of disk space</a:t>
            </a:r>
          </a:p>
          <a:p>
            <a:pPr lvl="1"/>
            <a:r>
              <a:rPr lang="de-AT" dirty="0" smtClean="0"/>
              <a:t>Time to crash took longer (~3 minutes)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5033" t="42680" r="7723" b="13151"/>
          <a:stretch>
            <a:fillRect/>
          </a:stretch>
        </p:blipFill>
        <p:spPr bwMode="auto">
          <a:xfrm>
            <a:off x="1731155" y="2333848"/>
            <a:ext cx="4802995" cy="234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996925" y="4425266"/>
            <a:ext cx="1112849" cy="1758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192" y="2675386"/>
            <a:ext cx="1602923" cy="1452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28666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The Case of the GFI Backup </a:t>
            </a:r>
            <a:r>
              <a:rPr lang="en-US" sz="3200" dirty="0" smtClean="0"/>
              <a:t>Crash: Solved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381" y="783186"/>
            <a:ext cx="8048625" cy="3939540"/>
          </a:xfrm>
        </p:spPr>
        <p:txBody>
          <a:bodyPr/>
          <a:lstStyle/>
          <a:p>
            <a:r>
              <a:rPr lang="de-AT" sz="2000" dirty="0" smtClean="0"/>
              <a:t>Another hit pointed at Novell Client driver as the problem:</a:t>
            </a:r>
          </a:p>
          <a:p>
            <a:endParaRPr lang="de-AT" sz="2000" dirty="0"/>
          </a:p>
          <a:p>
            <a:endParaRPr lang="de-AT" sz="2000" dirty="0" smtClean="0"/>
          </a:p>
          <a:p>
            <a:endParaRPr lang="de-AT" sz="2000" dirty="0"/>
          </a:p>
          <a:p>
            <a:endParaRPr lang="de-AT" sz="2000" dirty="0" smtClean="0"/>
          </a:p>
          <a:p>
            <a:endParaRPr lang="de-AT" sz="2000" dirty="0"/>
          </a:p>
          <a:p>
            <a:endParaRPr lang="de-AT" sz="2000" dirty="0" smtClean="0"/>
          </a:p>
          <a:p>
            <a:endParaRPr lang="de-AT" sz="2000" dirty="0"/>
          </a:p>
          <a:p>
            <a:r>
              <a:rPr lang="de-AT" sz="2000" dirty="0"/>
              <a:t>Disabled Novell service</a:t>
            </a:r>
          </a:p>
          <a:p>
            <a:pPr lvl="1"/>
            <a:r>
              <a:rPr lang="de-AT" sz="2000" dirty="0"/>
              <a:t>Problem </a:t>
            </a:r>
            <a:r>
              <a:rPr lang="de-AT" sz="2000" dirty="0" smtClean="0"/>
              <a:t>persisted</a:t>
            </a:r>
            <a:endParaRPr lang="de-AT" sz="2000" dirty="0"/>
          </a:p>
          <a:p>
            <a:r>
              <a:rPr lang="de-AT" sz="2000" dirty="0"/>
              <a:t>Unistalled Novell </a:t>
            </a:r>
            <a:r>
              <a:rPr lang="de-AT" sz="2000" dirty="0" smtClean="0"/>
              <a:t>client because </a:t>
            </a:r>
            <a:r>
              <a:rPr lang="de-AT" sz="2000" dirty="0"/>
              <a:t>it was not really needed: problem </a:t>
            </a:r>
            <a:r>
              <a:rPr lang="de-AT" sz="2000" dirty="0" smtClean="0"/>
              <a:t>solved</a:t>
            </a:r>
            <a:endParaRPr lang="de-AT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1963" t="18610" r="22325" b="37221"/>
          <a:stretch>
            <a:fillRect/>
          </a:stretch>
        </p:blipFill>
        <p:spPr bwMode="auto">
          <a:xfrm>
            <a:off x="1790699" y="1107345"/>
            <a:ext cx="5413615" cy="234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68172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 dirty="0"/>
              <a:t>Summary and More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85849"/>
            <a:ext cx="8382000" cy="3093154"/>
          </a:xfrm>
        </p:spPr>
        <p:txBody>
          <a:bodyPr/>
          <a:lstStyle/>
          <a:p>
            <a:r>
              <a:rPr lang="en-US" sz="2000" dirty="0"/>
              <a:t>A few basic tools and techniques can solve seemingly impossible problems</a:t>
            </a:r>
          </a:p>
          <a:p>
            <a:pPr lvl="1"/>
            <a:r>
              <a:rPr lang="en-US" sz="1800" dirty="0"/>
              <a:t>I learn by always trying to determine the root cause</a:t>
            </a:r>
          </a:p>
          <a:p>
            <a:r>
              <a:rPr lang="en-US" sz="2000" dirty="0"/>
              <a:t>Resources:</a:t>
            </a:r>
          </a:p>
          <a:p>
            <a:pPr lvl="1"/>
            <a:r>
              <a:rPr lang="en-US" sz="1700" dirty="0"/>
              <a:t>Sysinternals Administrator’s Reference</a:t>
            </a:r>
          </a:p>
          <a:p>
            <a:pPr lvl="1"/>
            <a:r>
              <a:rPr lang="en-US" sz="1800" dirty="0"/>
              <a:t>Webcasts of two previous “Case of the Unexplained “ talked</a:t>
            </a:r>
          </a:p>
          <a:p>
            <a:pPr lvl="2"/>
            <a:r>
              <a:rPr lang="en-US" dirty="0" err="1"/>
              <a:t>Sysinternals</a:t>
            </a:r>
            <a:r>
              <a:rPr lang="en-US" dirty="0"/>
              <a:t>-&gt;Mark’s Webcasts</a:t>
            </a:r>
          </a:p>
          <a:p>
            <a:pPr lvl="1"/>
            <a:r>
              <a:rPr lang="en-US" sz="1800" dirty="0"/>
              <a:t>My blog</a:t>
            </a:r>
          </a:p>
          <a:p>
            <a:pPr lvl="1"/>
            <a:r>
              <a:rPr lang="en-US" sz="1800" dirty="0"/>
              <a:t>Windows Internals: understand the way the OS works</a:t>
            </a:r>
          </a:p>
          <a:p>
            <a:r>
              <a:rPr lang="en-US" sz="2000" dirty="0"/>
              <a:t>If you’ve solved one, send me a description, screenshots and log files!</a:t>
            </a:r>
          </a:p>
        </p:txBody>
      </p:sp>
    </p:spTree>
    <p:extLst>
      <p:ext uri="{BB962C8B-B14F-4D97-AF65-F5344CB8AC3E}">
        <p14:creationId xmlns:p14="http://schemas.microsoft.com/office/powerpoint/2010/main" val="1429405523"/>
      </p:ext>
    </p:extLst>
  </p:cSld>
  <p:clrMapOvr>
    <a:masterClrMapping/>
  </p:clrMapOvr>
  <p:transition advTm="117964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8 </a:t>
            </a:r>
            <a:r>
              <a:rPr lang="en-US" dirty="0" err="1" smtClean="0"/>
              <a:t>Bluescreens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659" y="1462953"/>
            <a:ext cx="6167924" cy="314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74861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/>
              <a:t>Purpose of Talk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085850"/>
            <a:ext cx="8363938" cy="2991588"/>
          </a:xfrm>
        </p:spPr>
        <p:txBody>
          <a:bodyPr/>
          <a:lstStyle/>
          <a:p>
            <a:r>
              <a:rPr lang="en-US" sz="2800" dirty="0"/>
              <a:t>Show you how to solve these classes of problems by peering beneath the surface</a:t>
            </a:r>
          </a:p>
          <a:p>
            <a:pPr lvl="1"/>
            <a:r>
              <a:rPr lang="en-US" sz="2400" dirty="0"/>
              <a:t>Interpreting process, file and registry activity</a:t>
            </a:r>
          </a:p>
          <a:p>
            <a:pPr lvl="1"/>
            <a:r>
              <a:rPr lang="en-US" sz="2400" dirty="0"/>
              <a:t>Interpreting call stacks</a:t>
            </a:r>
          </a:p>
          <a:p>
            <a:r>
              <a:rPr lang="en-US" sz="2800" dirty="0"/>
              <a:t>You’ll learn tools and techniques to help you solve seemingly unsolvable problems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5446186"/>
      </p:ext>
    </p:extLst>
  </p:cSld>
  <p:clrMapOvr>
    <a:masterClrMapping/>
  </p:clrMapOvr>
  <p:transition advTm="9864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553998"/>
          </a:xfrm>
        </p:spPr>
        <p:txBody>
          <a:bodyPr/>
          <a:lstStyle/>
          <a:p>
            <a:r>
              <a:rPr lang="en-US" sz="4000" dirty="0"/>
              <a:t>Tools We’ll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819150"/>
            <a:ext cx="8363938" cy="3733330"/>
          </a:xfrm>
        </p:spPr>
        <p:txBody>
          <a:bodyPr/>
          <a:lstStyle/>
          <a:p>
            <a:r>
              <a:rPr lang="en-US" sz="1800" dirty="0"/>
              <a:t>Sysinternals: </a:t>
            </a:r>
            <a:r>
              <a:rPr lang="en-US" sz="1800" dirty="0">
                <a:hlinkClick r:id="rId2"/>
              </a:rPr>
              <a:t>www.microsoft.com/technet/sysinternals</a:t>
            </a:r>
            <a:r>
              <a:rPr lang="en-US" sz="1800" dirty="0"/>
              <a:t>  (</a:t>
            </a:r>
            <a:r>
              <a:rPr lang="en-US" sz="1800" dirty="0">
                <a:hlinkClick r:id="rId3" action="ppaction://hlinkfile"/>
              </a:rPr>
              <a:t>\\</a:t>
            </a:r>
            <a:r>
              <a:rPr lang="en-US" sz="1800" dirty="0" err="1">
                <a:hlinkClick r:id="rId3" action="ppaction://hlinkfile"/>
              </a:rPr>
              <a:t>redmond</a:t>
            </a:r>
            <a:r>
              <a:rPr lang="en-US" sz="1800" dirty="0">
                <a:hlinkClick r:id="rId3" action="ppaction://hlinkfile"/>
              </a:rPr>
              <a:t>\files\SYSINTERNALS\LBI\Latest</a:t>
            </a:r>
            <a:r>
              <a:rPr lang="en-US" sz="1800" dirty="0"/>
              <a:t>) </a:t>
            </a:r>
          </a:p>
          <a:p>
            <a:pPr lvl="1"/>
            <a:r>
              <a:rPr lang="en-US" sz="1600" dirty="0"/>
              <a:t>Process Explorer – process/thread viewer</a:t>
            </a:r>
          </a:p>
          <a:p>
            <a:pPr lvl="1"/>
            <a:r>
              <a:rPr lang="en-US" sz="1600" dirty="0"/>
              <a:t>Process Monitor – file/registry/process/thread </a:t>
            </a:r>
            <a:r>
              <a:rPr lang="en-US" sz="1600" dirty="0" smtClean="0"/>
              <a:t>tracing</a:t>
            </a:r>
          </a:p>
          <a:p>
            <a:pPr lvl="1"/>
            <a:r>
              <a:rPr lang="en-US" sz="1600" dirty="0" err="1" smtClean="0"/>
              <a:t>Procdump</a:t>
            </a:r>
            <a:r>
              <a:rPr lang="en-US" sz="1600" dirty="0" smtClean="0"/>
              <a:t> – process memory dumper</a:t>
            </a:r>
            <a:endParaRPr lang="en-US" sz="1600" dirty="0"/>
          </a:p>
          <a:p>
            <a:pPr lvl="1"/>
            <a:r>
              <a:rPr lang="en-US" sz="1600" dirty="0" err="1"/>
              <a:t>Autoruns</a:t>
            </a:r>
            <a:r>
              <a:rPr lang="en-US" sz="1600" dirty="0"/>
              <a:t> – displays all </a:t>
            </a:r>
            <a:r>
              <a:rPr lang="en-US" sz="1600" dirty="0" err="1"/>
              <a:t>autostart</a:t>
            </a:r>
            <a:r>
              <a:rPr lang="en-US" sz="1600" dirty="0"/>
              <a:t> locations</a:t>
            </a:r>
          </a:p>
          <a:p>
            <a:pPr lvl="1"/>
            <a:r>
              <a:rPr lang="en-US" sz="1600" dirty="0" err="1"/>
              <a:t>SigCheck</a:t>
            </a:r>
            <a:r>
              <a:rPr lang="en-US" sz="1600" dirty="0"/>
              <a:t> – shows file version information </a:t>
            </a:r>
          </a:p>
          <a:p>
            <a:pPr lvl="1"/>
            <a:r>
              <a:rPr lang="en-US" sz="1600" dirty="0" err="1"/>
              <a:t>PsExec</a:t>
            </a:r>
            <a:r>
              <a:rPr lang="en-US" sz="1600" dirty="0"/>
              <a:t> – execute processes remotely or in the system account</a:t>
            </a:r>
          </a:p>
          <a:p>
            <a:pPr lvl="1"/>
            <a:r>
              <a:rPr lang="en-US" sz="1600" dirty="0" err="1"/>
              <a:t>TcpView</a:t>
            </a:r>
            <a:r>
              <a:rPr lang="en-US" sz="1600" dirty="0"/>
              <a:t> – shows TCP/IP endpoints</a:t>
            </a:r>
          </a:p>
          <a:p>
            <a:pPr lvl="1"/>
            <a:r>
              <a:rPr lang="en-US" sz="1600" dirty="0"/>
              <a:t>Strings – dumps printable strings in any file</a:t>
            </a:r>
          </a:p>
          <a:p>
            <a:pPr lvl="1"/>
            <a:r>
              <a:rPr lang="en-US" sz="1600" dirty="0" err="1"/>
              <a:t>Zoomit</a:t>
            </a:r>
            <a:r>
              <a:rPr lang="en-US" sz="1600" dirty="0"/>
              <a:t> – presentation tool I’m using</a:t>
            </a:r>
          </a:p>
          <a:p>
            <a:r>
              <a:rPr lang="en-US" sz="1800" dirty="0"/>
              <a:t>Microsoft downloads:</a:t>
            </a:r>
          </a:p>
          <a:p>
            <a:pPr lvl="1"/>
            <a:r>
              <a:rPr lang="en-US" sz="1600" dirty="0"/>
              <a:t>Debugging Tools for Windows:  </a:t>
            </a:r>
            <a:r>
              <a:rPr lang="en-US" sz="1600" dirty="0" err="1"/>
              <a:t>Windbg</a:t>
            </a:r>
            <a:r>
              <a:rPr lang="en-US" sz="1600" dirty="0"/>
              <a:t> application and kernel debugger: </a:t>
            </a:r>
            <a:r>
              <a:rPr lang="en-US" sz="1600" dirty="0">
                <a:hlinkClick r:id="rId4"/>
              </a:rPr>
              <a:t>www.microsoft.com/whdc/devtools/debugging</a:t>
            </a:r>
            <a:r>
              <a:rPr lang="en-US" sz="1600" dirty="0"/>
              <a:t> (</a:t>
            </a:r>
            <a:r>
              <a:rPr lang="en-US" sz="1600" dirty="0">
                <a:hlinkClick r:id="rId5"/>
              </a:rPr>
              <a:t>//dbg</a:t>
            </a:r>
            <a:r>
              <a:rPr lang="en-US" sz="16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4156454644"/>
      </p:ext>
    </p:extLst>
  </p:cSld>
  <p:clrMapOvr>
    <a:masterClrMapping/>
  </p:clrMapOvr>
  <p:transition advTm="73339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Sysinternals Administrator’s Reference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9436" y="1085851"/>
            <a:ext cx="8363938" cy="3684086"/>
          </a:xfrm>
        </p:spPr>
        <p:txBody>
          <a:bodyPr/>
          <a:lstStyle/>
          <a:p>
            <a:r>
              <a:rPr lang="en-US" dirty="0" smtClean="0"/>
              <a:t>The official guide to the Sysinternals tools</a:t>
            </a:r>
          </a:p>
          <a:p>
            <a:pPr lvl="1"/>
            <a:r>
              <a:rPr lang="en-US" dirty="0" smtClean="0"/>
              <a:t>Covers every tool, every feature, with tips</a:t>
            </a:r>
          </a:p>
          <a:p>
            <a:pPr lvl="1"/>
            <a:r>
              <a:rPr lang="en-US" dirty="0" smtClean="0"/>
              <a:t>Written by </a:t>
            </a:r>
            <a:r>
              <a:rPr lang="en-US" dirty="0" err="1" smtClean="0"/>
              <a:t>markruss</a:t>
            </a:r>
            <a:r>
              <a:rPr lang="en-US" dirty="0" smtClean="0"/>
              <a:t> and aaronmar</a:t>
            </a:r>
          </a:p>
          <a:p>
            <a:pPr lvl="1"/>
            <a:r>
              <a:rPr lang="en-US" dirty="0" smtClean="0"/>
              <a:t>Available in June</a:t>
            </a:r>
          </a:p>
          <a:p>
            <a:r>
              <a:rPr lang="en-US" dirty="0" smtClean="0"/>
              <a:t>Full chapters on the major tools:</a:t>
            </a:r>
          </a:p>
          <a:p>
            <a:pPr lvl="1"/>
            <a:r>
              <a:rPr lang="en-US" dirty="0" smtClean="0"/>
              <a:t>Process Explorer</a:t>
            </a:r>
          </a:p>
          <a:p>
            <a:pPr lvl="1"/>
            <a:r>
              <a:rPr lang="en-US" dirty="0" smtClean="0"/>
              <a:t>Process Monitor</a:t>
            </a:r>
          </a:p>
          <a:p>
            <a:pPr lvl="1"/>
            <a:r>
              <a:rPr lang="en-US" dirty="0" smtClean="0"/>
              <a:t>Autoruns</a:t>
            </a:r>
          </a:p>
          <a:p>
            <a:r>
              <a:rPr lang="en-US" dirty="0" smtClean="0"/>
              <a:t>Other chapters by tool group</a:t>
            </a:r>
          </a:p>
          <a:p>
            <a:pPr lvl="1"/>
            <a:r>
              <a:rPr lang="en-US" dirty="0" smtClean="0"/>
              <a:t>Security, process, AD, desktop, …</a:t>
            </a:r>
            <a:endParaRPr lang="en-US" dirty="0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618" y="0"/>
            <a:ext cx="4218767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3759984"/>
      </p:ext>
    </p:extLst>
  </p:cSld>
  <p:clrMapOvr>
    <a:masterClrMapping/>
  </p:clrMapOvr>
  <p:transition advTm="3485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4866 -0.003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26" y="-1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blackGray">
          <a:xfrm>
            <a:off x="0" y="1066800"/>
            <a:ext cx="4191000" cy="381000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109719" tIns="54860" rIns="109719" bIns="54860" numCol="1" rtlCol="0" anchor="ctr" anchorCtr="0" compatLnSpc="1">
            <a:prstTxWarp prst="textNoShape">
              <a:avLst/>
            </a:prstTxWarp>
          </a:bodyPr>
          <a:lstStyle/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defTabSz="1096871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en-US"/>
          </a:p>
        </p:txBody>
      </p:sp>
      <p:sp>
        <p:nvSpPr>
          <p:cNvPr id="907267" name="Rectangle 3"/>
          <p:cNvSpPr>
            <a:spLocks noGrp="1" noChangeArrowheads="1"/>
          </p:cNvSpPr>
          <p:nvPr>
            <p:ph idx="1"/>
          </p:nvPr>
        </p:nvSpPr>
        <p:spPr>
          <a:xfrm>
            <a:off x="389436" y="1085852"/>
            <a:ext cx="8363938" cy="1551194"/>
          </a:xfrm>
        </p:spPr>
        <p:txBody>
          <a:bodyPr/>
          <a:lstStyle/>
          <a:p>
            <a:r>
              <a:rPr lang="en-US" dirty="0"/>
              <a:t>Application Hangs</a:t>
            </a:r>
          </a:p>
          <a:p>
            <a:r>
              <a:rPr lang="en-US" dirty="0" smtClean="0"/>
              <a:t>Sluggish Performance</a:t>
            </a:r>
          </a:p>
          <a:p>
            <a:r>
              <a:rPr lang="en-US" dirty="0" smtClean="0"/>
              <a:t>Error Messages</a:t>
            </a:r>
          </a:p>
          <a:p>
            <a:r>
              <a:rPr lang="en-US" dirty="0" smtClean="0"/>
              <a:t>Blue Screens</a:t>
            </a:r>
          </a:p>
        </p:txBody>
      </p:sp>
    </p:spTree>
    <p:extLst>
      <p:ext uri="{BB962C8B-B14F-4D97-AF65-F5344CB8AC3E}">
        <p14:creationId xmlns:p14="http://schemas.microsoft.com/office/powerpoint/2010/main" val="607430449"/>
      </p:ext>
    </p:extLst>
  </p:cSld>
  <p:clrMapOvr>
    <a:masterClrMapping/>
  </p:clrMapOvr>
  <p:transition advTm="5617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71450"/>
            <a:ext cx="8363938" cy="498598"/>
          </a:xfrm>
        </p:spPr>
        <p:txBody>
          <a:bodyPr/>
          <a:lstStyle/>
          <a:p>
            <a:r>
              <a:rPr lang="en-US" sz="3600" dirty="0"/>
              <a:t>Process Monitor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73254"/>
            <a:ext cx="8382000" cy="3742563"/>
          </a:xfrm>
        </p:spPr>
        <p:txBody>
          <a:bodyPr/>
          <a:lstStyle/>
          <a:p>
            <a:r>
              <a:rPr lang="en-US" sz="2000" dirty="0"/>
              <a:t>Process Monitor is a real-time file, registry, process and thread monitor</a:t>
            </a:r>
          </a:p>
          <a:p>
            <a:pPr lvl="1"/>
            <a:r>
              <a:rPr lang="en-US" sz="1800" dirty="0"/>
              <a:t>Works on Windows XP and higher, including 64-bit Windows</a:t>
            </a:r>
          </a:p>
          <a:p>
            <a:pPr lvl="1"/>
            <a:r>
              <a:rPr lang="en-US" sz="1800" dirty="0"/>
              <a:t>It replaces </a:t>
            </a:r>
            <a:r>
              <a:rPr lang="en-US" sz="1800" dirty="0" err="1"/>
              <a:t>Filemon</a:t>
            </a:r>
            <a:r>
              <a:rPr lang="en-US" sz="1800" dirty="0"/>
              <a:t> and </a:t>
            </a:r>
            <a:r>
              <a:rPr lang="en-US" sz="1800" dirty="0" err="1"/>
              <a:t>Regmon</a:t>
            </a:r>
            <a:r>
              <a:rPr lang="en-US" sz="1800" dirty="0"/>
              <a:t>, but you can use </a:t>
            </a:r>
            <a:r>
              <a:rPr lang="en-US" sz="1800" dirty="0" err="1"/>
              <a:t>Filemon</a:t>
            </a:r>
            <a:r>
              <a:rPr lang="en-US" sz="1800" dirty="0"/>
              <a:t> and </a:t>
            </a:r>
            <a:r>
              <a:rPr lang="en-US" sz="1800" dirty="0" err="1"/>
              <a:t>Regmon</a:t>
            </a:r>
            <a:r>
              <a:rPr lang="en-US" sz="1800" dirty="0"/>
              <a:t> on older operating systems</a:t>
            </a:r>
          </a:p>
          <a:p>
            <a:pPr lvl="1"/>
            <a:r>
              <a:rPr lang="en-US" sz="1800" dirty="0"/>
              <a:t>Enhancements over </a:t>
            </a:r>
            <a:r>
              <a:rPr lang="en-US" sz="1800" dirty="0" err="1"/>
              <a:t>Filemon</a:t>
            </a:r>
            <a:r>
              <a:rPr lang="en-US" sz="1800" dirty="0"/>
              <a:t>/</a:t>
            </a:r>
            <a:r>
              <a:rPr lang="en-US" sz="1800" dirty="0" err="1"/>
              <a:t>Regmon</a:t>
            </a:r>
            <a:r>
              <a:rPr lang="en-US" sz="1800" dirty="0"/>
              <a:t> include:</a:t>
            </a:r>
          </a:p>
          <a:p>
            <a:pPr lvl="2"/>
            <a:r>
              <a:rPr lang="en-US" sz="1600" dirty="0"/>
              <a:t>More advanced filtering</a:t>
            </a:r>
          </a:p>
          <a:p>
            <a:pPr lvl="2"/>
            <a:r>
              <a:rPr lang="en-US" sz="1600" dirty="0"/>
              <a:t>Operation call stacks</a:t>
            </a:r>
          </a:p>
          <a:p>
            <a:pPr lvl="2"/>
            <a:r>
              <a:rPr lang="en-US" sz="1600" dirty="0"/>
              <a:t>Boot-time logging</a:t>
            </a:r>
          </a:p>
          <a:p>
            <a:pPr lvl="2"/>
            <a:r>
              <a:rPr lang="en-US" sz="1600" dirty="0"/>
              <a:t>Data mining views</a:t>
            </a:r>
          </a:p>
          <a:p>
            <a:pPr lvl="2"/>
            <a:r>
              <a:rPr lang="en-US" sz="1600" dirty="0"/>
              <a:t>Process tree to see short-lived processes</a:t>
            </a:r>
          </a:p>
          <a:p>
            <a:r>
              <a:rPr lang="en-US" sz="2000" dirty="0"/>
              <a:t>When in doubt, run Process Monitor!</a:t>
            </a:r>
          </a:p>
          <a:p>
            <a:pPr lvl="1"/>
            <a:r>
              <a:rPr lang="en-US" sz="1800" dirty="0"/>
              <a:t>It will often show you the cause for error messages</a:t>
            </a:r>
          </a:p>
          <a:p>
            <a:pPr lvl="1"/>
            <a:r>
              <a:rPr lang="en-US" sz="1800" dirty="0"/>
              <a:t>It many times tells you what is causing sluggish performance</a:t>
            </a:r>
          </a:p>
        </p:txBody>
      </p:sp>
    </p:spTree>
    <p:extLst>
      <p:ext uri="{BB962C8B-B14F-4D97-AF65-F5344CB8AC3E}">
        <p14:creationId xmlns:p14="http://schemas.microsoft.com/office/powerpoint/2010/main" val="751574967"/>
      </p:ext>
    </p:extLst>
  </p:cSld>
  <p:clrMapOvr>
    <a:masterClrMapping/>
  </p:clrMapOvr>
  <p:transition advTm="1535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7/29/2011 3:59:07 PM&quot;&gt;&lt;Slide id=&quot;307&quot; dur=&quot;116.6992&quot;/&gt;&lt;/Timings&gt;&lt;Timings time=&quot;7/29/2011 2:27:17 PM&quot;&gt;&lt;Slide id=&quot;257&quot; dur=&quot;1125.254&quot;/&gt;&lt;Slide id=&quot;259&quot; dur=&quot;36.84375&quot;/&gt;&lt;Slide id=&quot;260&quot; dur=&quot;92.34375&quot;/&gt;&lt;Slide id=&quot;261&quot; dur=&quot;95.33594&quot;/&gt;&lt;Slide id=&quot;263&quot; dur=&quot;98.64063&quot;/&gt;&lt;Slide id=&quot;264&quot; dur=&quot;73.33984&quot;/&gt;&lt;Slide id=&quot;265&quot; dur=&quot;5.617188&quot;/&gt;&lt;Slide id=&quot;266&quot; dur=&quot;90.63281&quot;/&gt;&lt;Slide id=&quot;334&quot; dur=&quot;1.480469&quot;/&gt;&lt;Slide id=&quot;266&quot; dur=&quot;41.04688&quot;/&gt;&lt;Slide id=&quot;334&quot; dur=&quot;1.113281&quot;/&gt;&lt;Slide id=&quot;266&quot; dur=&quot;58.22266&quot;/&gt;&lt;Slide id=&quot;334&quot; dur=&quot;64.38672&quot;/&gt;&lt;Slide id=&quot;335&quot; dur=&quot;1.085938&quot;/&gt;&lt;Slide id=&quot;334&quot; dur=&quot;53.37109&quot;/&gt;&lt;Slide id=&quot;335&quot; dur=&quot;95.05469&quot;/&gt;&lt;Slide id=&quot;369&quot; dur=&quot;219.7773&quot;/&gt;&lt;Slide id=&quot;342&quot; dur=&quot;38.95313&quot;/&gt;&lt;Slide id=&quot;269&quot; dur=&quot;123.6211&quot;/&gt;&lt;Slide id=&quot;270&quot; dur=&quot;1.300781&quot;/&gt;&lt;Slide id=&quot;343&quot; dur=&quot;20.78906&quot;/&gt;&lt;Slide id=&quot;344&quot; dur=&quot;94.80859&quot;/&gt;&lt;Slide id=&quot;345&quot; dur=&quot;62.41406&quot;/&gt;&lt;Slide id=&quot;279&quot; dur=&quot;70.06641&quot;/&gt;&lt;Slide id=&quot;346&quot; dur=&quot;186.5859&quot;/&gt;&lt;Slide id=&quot;347&quot; dur=&quot;.8632813&quot;/&gt;&lt;Slide id=&quot;346&quot; dur=&quot;1.917969&quot;/&gt;&lt;Slide id=&quot;279&quot; dur=&quot;1.535156&quot;/&gt;&lt;Slide id=&quot;346&quot; dur=&quot;158.9961&quot;/&gt;&lt;Slide id=&quot;347&quot; dur=&quot;60.01172&quot;/&gt;&lt;Slide id=&quot;351&quot; dur=&quot;56.05078&quot;/&gt;&lt;Slide id=&quot;348&quot; dur=&quot;44.54297&quot;/&gt;&lt;Slide id=&quot;312&quot; dur=&quot;225.7305&quot;/&gt;&lt;Slide id=&quot;349&quot; dur=&quot;130.2031&quot;/&gt;&lt;Slide id=&quot;350&quot; dur=&quot;34.43359&quot;/&gt;&lt;Slide id=&quot;278&quot; dur=&quot;2.449219&quot;/&gt;&lt;Slide id=&quot;352&quot; dur=&quot;134.4805&quot;/&gt;&lt;Slide id=&quot;353&quot; dur=&quot;152.1094&quot;/&gt;&lt;Slide id=&quot;354&quot; dur=&quot;36.20703&quot;/&gt;&lt;Slide id=&quot;355&quot; dur=&quot;22.54688&quot;/&gt;&lt;Slide id=&quot;282&quot; dur=&quot;4.832031&quot;/&gt;&lt;Slide id=&quot;356&quot; dur=&quot;250.4648&quot;/&gt;&lt;Slide id=&quot;357&quot; dur=&quot;1.582031&quot;/&gt;&lt;Slide id=&quot;364&quot; dur=&quot;152.7852&quot;/&gt;&lt;Slide id=&quot;365&quot; dur=&quot;1.601563&quot;/&gt;&lt;Slide id=&quot;366&quot; dur=&quot;48.39844&quot;/&gt;&lt;Slide id=&quot;367&quot; dur=&quot;172.3984&quot;/&gt;&lt;Slide id=&quot;368&quot; dur=&quot;19.23438&quot;/&gt;&lt;Slide id=&quot;301&quot; dur=&quot;47.59766&quot;/&gt;&lt;Slide id=&quot;302&quot; dur=&quot;98.83594&quot;/&gt;&lt;Slide id=&quot;303&quot; dur=&quot;30.33203&quot;/&gt;&lt;Slide id=&quot;304&quot; dur=&quot;84.91016&quot;/&gt;&lt;Slide id=&quot;362&quot; dur=&quot;587.5508&quot;/&gt;&lt;Slide id=&quot;363&quot; dur=&quot;5.855469&quot;/&gt;&lt;Slide id=&quot;358&quot; dur=&quot;32.19141&quot;/&gt;&lt;Slide id=&quot;359&quot; dur=&quot;42.87891&quot;/&gt;&lt;Slide id=&quot;360&quot; dur=&quot;32.25781&quot;/&gt;&lt;Slide id=&quot;361&quot; dur=&quot;38.70313&quot;/&gt;&lt;Slide id=&quot;332&quot; dur=&quot;34.10547&quot; bld=&quot;|0|0|2|0&quot;/&gt;&lt;/Timings&gt;&lt;Timings time=&quot;5/19/2011 12:38:51 PM&quot;&gt;&lt;Slide id=&quot;316&quot; dur=&quot;57.16797&quot; bld=&quot;INVLD&quot;/&gt;&lt;Slide id=&quot;291&quot; dur=&quot;5.199219&quot;/&gt;&lt;Slide id=&quot;316&quot; dur=&quot;88.47656&quot;/&gt;&lt;Slide id=&quot;291&quot; dur=&quot;8.863281&quot;/&gt;&lt;Slide id=&quot;317&quot; dur=&quot;139.6953&quot;/&gt;&lt;Slide id=&quot;318&quot; dur=&quot;113.2969&quot;/&gt;&lt;Slide id=&quot;319&quot; dur=&quot;10.49609&quot;/&gt;&lt;Slide id=&quot;320&quot; dur=&quot;47.16797&quot;/&gt;&lt;Slide id=&quot;301&quot; dur=&quot;50.17578&quot;/&gt;&lt;Slide id=&quot;302&quot; dur=&quot;89.00781&quot;/&gt;&lt;Slide id=&quot;303&quot; dur=&quot;58.06641&quot;/&gt;&lt;Slide id=&quot;304&quot; dur=&quot;113.0859&quot;/&gt;&lt;Slide id=&quot;327&quot; dur=&quot;123.0898&quot;/&gt;&lt;Slide id=&quot;328&quot; dur=&quot;2.78125&quot;/&gt;&lt;Slide id=&quot;329&quot; dur=&quot;238.7344&quot;/&gt;&lt;Slide id=&quot;330&quot; dur=&quot;.8632813&quot;/&gt;&lt;Slide id=&quot;332&quot; dur=&quot;73.03906&quot; bld=&quot;|0|0|9.7|2&quot;/&gt;&lt;Slide id=&quot;307&quot; dur=&quot;64.16406&quot;/&gt;&lt;/Timings&gt;&lt;Timings time=&quot;5/19/2011 12:09:34 PM&quot;&gt;&lt;Slide id=&quot;311&quot; dur=&quot;156.625&quot; bld=&quot;INVLD&quot;/&gt;&lt;Slide id=&quot;312&quot; dur=&quot;85.04688&quot;/&gt;&lt;Slide id=&quot;313&quot; dur=&quot;94.55469&quot;/&gt;&lt;Slide id=&quot;314&quot; dur=&quot;1.078125&quot;/&gt;&lt;Slide id=&quot;313&quot; dur=&quot;83.35547&quot;/&gt;&lt;Slide id=&quot;314&quot; dur=&quot;13.35156&quot;/&gt;&lt;Slide id=&quot;315&quot; dur=&quot;39.21484&quot;/&gt;&lt;Slide id=&quot;278&quot; dur=&quot;2.117188&quot;/&gt;&lt;Slide id=&quot;279&quot; dur=&quot;258.0195&quot;/&gt;&lt;Slide id=&quot;321&quot; dur=&quot;113.6953&quot;/&gt;&lt;Slide id=&quot;322&quot; dur=&quot;103.0391&quot;/&gt;&lt;Slide id=&quot;323&quot; dur=&quot;14.28906&quot;/&gt;&lt;Slide id=&quot;324&quot; dur=&quot;59.08594&quot;/&gt;&lt;Slide id=&quot;282&quot; dur=&quot;5.777344&quot;/&gt;&lt;Slide id=&quot;339&quot; dur=&quot;34.92969&quot;/&gt;&lt;Slide id=&quot;340&quot; dur=&quot;130.5273&quot;/&gt;&lt;Slide id=&quot;341&quot; dur=&quot;67.18359&quot;/&gt;&lt;Slide id=&quot;336&quot; dur=&quot;169.3555&quot;/&gt;&lt;Slide id=&quot;337&quot; dur=&quot;1.1875&quot;/&gt;&lt;Slide id=&quot;338&quot; dur=&quot;149.1367&quot;/&gt;&lt;Slide id=&quot;308&quot; dur=&quot;163.0547&quot;/&gt;&lt;Slide id=&quot;309&quot; dur=&quot;2.144531&quot;/&gt;&lt;Slide id=&quot;307&quot; dur=&quot;.7929688&quot;/&gt;&lt;/Timings&gt;&lt;Timings time=&quot;5/19/2011 11:30:28 AM&quot;&gt;&lt;Slide id=&quot;259&quot; dur=&quot;19.91016&quot; bld=&quot;INVLD&quot;/&gt;&lt;Slide id=&quot;260&quot; dur=&quot;1.183594&quot;/&gt;&lt;Slide id=&quot;259&quot; dur=&quot;1007.91&quot;/&gt;&lt;Slide id=&quot;260&quot; dur=&quot;40.58594&quot;/&gt;&lt;Slide id=&quot;261&quot; dur=&quot;68.41016&quot;/&gt;&lt;Slide id=&quot;263&quot; dur=&quot;61.34766&quot;/&gt;&lt;Slide id=&quot;264&quot; dur=&quot;57.74219&quot;/&gt;&lt;Slide id=&quot;265&quot; dur=&quot;2.582031&quot;/&gt;&lt;Slide id=&quot;266&quot; dur=&quot;426.4531&quot;/&gt;&lt;Slide id=&quot;334&quot; dur=&quot;43.65234&quot;/&gt;&lt;Slide id=&quot;335&quot; dur=&quot;134.9414&quot;/&gt;&lt;Slide id=&quot;325&quot; dur=&quot;85.02734&quot;/&gt;&lt;Slide id=&quot;269&quot; dur=&quot;121.168&quot;/&gt;&lt;Slide id=&quot;270&quot; dur=&quot;4.558594&quot;/&gt;&lt;Slide id=&quot;333&quot; dur=&quot;59.79297&quot;/&gt;&lt;Slide id=&quot;326&quot; dur=&quot;82.41406&quot;/&gt;&lt;Slide id=&quot;310&quot; dur=&quot;118.7539&quot;/&gt;&lt;Slide id=&quot;307&quot; dur=&quot;1.3125&quot;/&gt;&lt;Slide id=&quot;307&quot; dur=&quot;3.90625E-03&quot;/&gt;&lt;/Timings&gt;&lt;/WMTools&gt;&lt;Slide id=&quot;307&quot; dur=&quot;117.3398&quot;/&gt;&lt;/Timings&gt;&lt;Timings time=&quot;7/29/2011 2:27:17 PM&quot;&gt;&lt;Slide id=&quot;257&quot; dur=&quot;1125.254&quot;/&gt;&lt;Slide id=&quot;259&quot; dur=&quot;36.84375&quot;/&gt;&lt;Slide id=&quot;260&quot; dur=&quot;92.34375&quot;/&gt;&lt;Slide id=&quot;261&quot; dur=&quot;95.33594&quot;/&gt;&lt;Slide id=&quot;263&quot; dur=&quot;98.64063&quot;/&gt;&lt;Slide id=&quot;264&quot; dur=&quot;73.33984&quot;/&gt;&lt;Slide id=&quot;265&quot; dur=&quot;5.617188&quot;/&gt;&lt;Slide id=&quot;266&quot; dur=&quot;90.63281&quot;/&gt;&lt;Slide id=&quot;334&quot; dur=&quot;1.480469&quot;/&gt;&lt;Slide id=&quot;266&quot; dur=&quot;41.04688&quot;/&gt;&lt;Slide id=&quot;334&quot; dur=&quot;1.113281&quot;/&gt;&lt;Slide id=&quot;266&quot; dur=&quot;58.22266&quot;/&gt;&lt;Slide id=&quot;334&quot; dur=&quot;64.38672&quot;/&gt;&lt;Slide id=&quot;335&quot; dur=&quot;1.085938&quot;/&gt;&lt;Slide id=&quot;334&quot; dur=&quot;53.37109&quot;/&gt;&lt;Slide id=&quot;335&quot; dur=&quot;95.05469&quot;/&gt;&lt;Slide id=&quot;369&quot; dur=&quot;219.7773&quot;/&gt;&lt;Slide id=&quot;342&quot; dur=&quot;38.95313&quot;/&gt;&lt;Slide id=&quot;269&quot; dur=&quot;123.6211&quot;/&gt;&lt;Slide id=&quot;270&quot; dur=&quot;1.300781&quot;/&gt;&lt;Slide id=&quot;343&quot; dur=&quot;20.78906&quot;/&gt;&lt;Slide id=&quot;344&quot; dur=&quot;94.80859&quot;/&gt;&lt;Slide id=&quot;345&quot; dur=&quot;62.41406&quot;/&gt;&lt;Slide id=&quot;279&quot; dur=&quot;70.06641&quot;/&gt;&lt;Slide id=&quot;346&quot; dur=&quot;186.5859&quot;/&gt;&lt;Slide id=&quot;347&quot; dur=&quot;.8632813&quot;/&gt;&lt;Slide id=&quot;346&quot; dur=&quot;1.917969&quot;/&gt;&lt;Slide id=&quot;279&quot; dur=&quot;1.535156&quot;/&gt;&lt;Slide id=&quot;346&quot; dur=&quot;158.9961&quot;/&gt;&lt;Slide id=&quot;347&quot; dur=&quot;60.01172&quot;/&gt;&lt;Slide id=&quot;351&quot; dur=&quot;56.05078&quot;/&gt;&lt;Slide id=&quot;348&quot; dur=&quot;44.54297&quot;/&gt;&lt;Slide id=&quot;312&quot; dur=&quot;225.7305&quot;/&gt;&lt;Slide id=&quot;349&quot; dur=&quot;130.2031&quot;/&gt;&lt;Slide id=&quot;350&quot; dur=&quot;34.43359&quot;/&gt;&lt;Slide id=&quot;278&quot; dur=&quot;2.449219&quot;/&gt;&lt;Slide id=&quot;352&quot; dur=&quot;134.4805&quot;/&gt;&lt;Slide id=&quot;353&quot; dur=&quot;152.1094&quot;/&gt;&lt;Slide id=&quot;354&quot; dur=&quot;36.20703&quot;/&gt;&lt;Slide id=&quot;355&quot; dur=&quot;22.54688&quot;/&gt;&lt;Slide id=&quot;282&quot; dur=&quot;4.832031&quot;/&gt;&lt;Slide id=&quot;356&quot; dur=&quot;250.4648&quot;/&gt;&lt;Slide id=&quot;357&quot; dur=&quot;1.582031&quot;/&gt;&lt;Slide id=&quot;364&quot; dur=&quot;152.7852&quot;/&gt;&lt;Slide id=&quot;365&quot; dur=&quot;1.601563&quot;/&gt;&lt;Slide id=&quot;366&quot; dur=&quot;48.39844&quot;/&gt;&lt;Slide id=&quot;367&quot; dur=&quot;172.3984&quot;/&gt;&lt;Slide id=&quot;368&quot; dur=&quot;19.23438&quot;/&gt;&lt;Slide id=&quot;301&quot; dur=&quot;47.59766&quot;/&gt;&lt;Slide id=&quot;302&quot; dur=&quot;98.83594&quot;/&gt;&lt;Slide id=&quot;303&quot; dur=&quot;30.33203&quot;/&gt;&lt;Slide id=&quot;304&quot; dur=&quot;84.91016&quot;/&gt;&lt;Slide id=&quot;362&quot; dur=&quot;587.5508&quot;/&gt;&lt;Slide id=&quot;363&quot; dur=&quot;5.855469&quot;/&gt;&lt;Slide id=&quot;358&quot; dur=&quot;32.19141&quot;/&gt;&lt;Slide id=&quot;359&quot; dur=&quot;42.87891&quot;/&gt;&lt;Slide id=&quot;360&quot; dur=&quot;32.25781&quot;/&gt;&lt;Slide id=&quot;361&quot; dur=&quot;38.70313&quot;/&gt;&lt;Slide id=&quot;332&quot; dur=&quot;34.10547&quot; bld=&quot;|0|0|2|0&quot;/&gt;&lt;/Timings&gt;&lt;Timings time=&quot;5/19/2011 12:38:51 PM&quot;&gt;&lt;Slide id=&quot;316&quot; dur=&quot;57.16797&quot; bld=&quot;INVLD&quot;/&gt;&lt;Slide id=&quot;291&quot; dur=&quot;5.199219&quot;/&gt;&lt;Slide id=&quot;316&quot; dur=&quot;88.47656&quot;/&gt;&lt;Slide id=&quot;291&quot; dur=&quot;8.863281&quot;/&gt;&lt;Slide id=&quot;317&quot; dur=&quot;139.6953&quot;/&gt;&lt;Slide id=&quot;318&quot; dur=&quot;113.2969&quot;/&gt;&lt;Slide id=&quot;319&quot; dur=&quot;10.49609&quot;/&gt;&lt;Slide id=&quot;320&quot; dur=&quot;47.16797&quot;/&gt;&lt;Slide id=&quot;301&quot; dur=&quot;50.17578&quot;/&gt;&lt;Slide id=&quot;302&quot; dur=&quot;89.00781&quot;/&gt;&lt;Slide id=&quot;303&quot; dur=&quot;58.06641&quot;/&gt;&lt;Slide id=&quot;304&quot; dur=&quot;113.0859&quot;/&gt;&lt;Slide id=&quot;327&quot; dur=&quot;123.0898&quot;/&gt;&lt;Slide id=&quot;328&quot; dur=&quot;2.78125&quot;/&gt;&lt;Slide id=&quot;329&quot; dur=&quot;238.7344&quot;/&gt;&lt;Slide id=&quot;330&quot; dur=&quot;.8632813&quot;/&gt;&lt;Slide id=&quot;332&quot; dur=&quot;73.03906&quot; bld=&quot;|0|0|9.7|2&quot;/&gt;&lt;Slide id=&quot;307&quot; dur=&quot;64.16406&quot;/&gt;&lt;/Timings&gt;&lt;Timings time=&quot;5/19/2011 12:09:34 PM&quot;&gt;&lt;Slide id=&quot;311&quot; dur=&quot;156.625&quot; bld=&quot;INVLD&quot;/&gt;&lt;Slide id=&quot;312&quot; dur=&quot;85.04688&quot;/&gt;&lt;Slide id=&quot;313&quot; dur=&quot;94.55469&quot;/&gt;&lt;Slide id=&quot;314&quot; dur=&quot;1.078125&quot;/&gt;&lt;Slide id=&quot;313&quot; dur=&quot;83.35547&quot;/&gt;&lt;Slide id=&quot;314&quot; dur=&quot;13.35156&quot;/&gt;&lt;Slide id=&quot;315&quot; dur=&quot;39.21484&quot;/&gt;&lt;Slide id=&quot;278&quot; dur=&quot;2.117188&quot;/&gt;&lt;Slide id=&quot;279&quot; dur=&quot;258.0195&quot;/&gt;&lt;Slide id=&quot;321&quot; dur=&quot;113.6953&quot;/&gt;&lt;Slide id=&quot;322&quot; dur=&quot;103.0391&quot;/&gt;&lt;Slide id=&quot;323&quot; dur=&quot;14.28906&quot;/&gt;&lt;Slide id=&quot;324&quot; dur=&quot;59.08594&quot;/&gt;&lt;Slide id=&quot;282&quot; dur=&quot;5.777344&quot;/&gt;&lt;Slide id=&quot;339&quot; dur=&quot;34.92969&quot;/&gt;&lt;Slide id=&quot;340&quot; dur=&quot;130.5273&quot;/&gt;&lt;Slide id=&quot;341&quot; dur=&quot;67.18359&quot;/&gt;&lt;Slide id=&quot;336&quot; dur=&quot;169.3555&quot;/&gt;&lt;Slide id=&quot;337&quot; dur=&quot;1.1875&quot;/&gt;&lt;Slide id=&quot;338&quot; dur=&quot;149.1367&quot;/&gt;&lt;Slide id=&quot;308&quot; dur=&quot;163.0547&quot;/&gt;&lt;Slide id=&quot;309&quot; dur=&quot;2.144531&quot;/&gt;&lt;Slide id=&quot;307&quot; dur=&quot;.7929688&quot;/&gt;&lt;/Timings&gt;&lt;Timings time=&quot;5/19/2011 11:30:28 AM&quot;&gt;&lt;Slide id=&quot;259&quot; dur=&quot;19.91016&quot; bld=&quot;INVLD&quot;/&gt;&lt;Slide id=&quot;260&quot; dur=&quot;1.183594&quot;/&gt;&lt;Slide id=&quot;259&quot; dur=&quot;1007.91&quot;/&gt;&lt;Slide id=&quot;260&quot; dur=&quot;40.58594&quot;/&gt;&lt;Slide id=&quot;261&quot; dur=&quot;68.41016&quot;/&gt;&lt;Slide id=&quot;263&quot; dur=&quot;61.34766&quot;/&gt;&lt;Slide id=&quot;264&quot; dur=&quot;57.74219&quot;/&gt;&lt;Slide id=&quot;265&quot; dur=&quot;2.582031&quot;/&gt;&lt;Slide id=&quot;266&quot; dur=&quot;426.4531&quot;/&gt;&lt;Slide id=&quot;334&quot; dur=&quot;43.65234&quot;/&gt;&lt;Slide id=&quot;335&quot; dur=&quot;134.9414&quot;/&gt;&lt;Slide id=&quot;325&quot; dur=&quot;85.02734&quot;/&gt;&lt;Slide id=&quot;269&quot; dur=&quot;121.168&quot;/&gt;&lt;Slide id=&quot;270&quot; dur=&quot;4.558594&quot;/&gt;&lt;Slide id=&quot;333&quot; dur=&quot;59.79297&quot;/&gt;&lt;Slide id=&quot;326&quot; dur=&quot;82.41406&quot;/&gt;&lt;Slide id=&quot;310&quot; dur=&quot;118.7539&quot;/&gt;&lt;Slide id=&quot;307&quot; dur=&quot;1.3125&quot;/&gt;&lt;Slide id=&quot;307&quot; dur=&quot;3.90625E-03&quot;/&gt;&lt;/Timings&gt;&lt;/WMTools&gt;&lt;Slide id=&quot;307&quot; dur=&quot;117.9648&quot;/&gt;&lt;/Timings&gt;&lt;Timings time=&quot;7/29/2011 2:27:17 PM&quot;&gt;&lt;Slide id=&quot;257&quot; dur=&quot;1125.254&quot;/&gt;&lt;Slide id=&quot;259&quot; dur=&quot;36.84375&quot;/&gt;&lt;Slide id=&quot;260&quot; dur=&quot;92.34375&quot;/&gt;&lt;Slide id=&quot;261&quot; dur=&quot;95.33594&quot;/&gt;&lt;Slide id=&quot;263&quot; dur=&quot;98.64063&quot;/&gt;&lt;Slide id=&quot;264&quot; dur=&quot;73.33984&quot;/&gt;&lt;Slide id=&quot;265&quot; dur=&quot;5.617188&quot;/&gt;&lt;Slide id=&quot;266&quot; dur=&quot;90.63281&quot;/&gt;&lt;Slide id=&quot;334&quot; dur=&quot;1.480469&quot;/&gt;&lt;Slide id=&quot;266&quot; dur=&quot;41.04688&quot;/&gt;&lt;Slide id=&quot;334&quot; dur=&quot;1.113281&quot;/&gt;&lt;Slide id=&quot;266&quot; dur=&quot;58.22266&quot;/&gt;&lt;Slide id=&quot;334&quot; dur=&quot;64.38672&quot;/&gt;&lt;Slide id=&quot;335&quot; dur=&quot;1.085938&quot;/&gt;&lt;Slide id=&quot;334&quot; dur=&quot;53.37109&quot;/&gt;&lt;Slide id=&quot;335&quot; dur=&quot;95.05469&quot;/&gt;&lt;Slide id=&quot;369&quot; dur=&quot;219.7773&quot;/&gt;&lt;Slide id=&quot;342&quot; dur=&quot;38.95313&quot;/&gt;&lt;Slide id=&quot;269&quot; dur=&quot;123.6211&quot;/&gt;&lt;Slide id=&quot;270&quot; dur=&quot;1.300781&quot;/&gt;&lt;Slide id=&quot;343&quot; dur=&quot;20.78906&quot;/&gt;&lt;Slide id=&quot;344&quot; dur=&quot;94.80859&quot;/&gt;&lt;Slide id=&quot;345&quot; dur=&quot;62.41406&quot;/&gt;&lt;Slide id=&quot;279&quot; dur=&quot;70.06641&quot;/&gt;&lt;Slide id=&quot;346&quot; dur=&quot;186.5859&quot;/&gt;&lt;Slide id=&quot;347&quot; dur=&quot;.8632813&quot;/&gt;&lt;Slide id=&quot;346&quot; dur=&quot;1.917969&quot;/&gt;&lt;Slide id=&quot;279&quot; dur=&quot;1.535156&quot;/&gt;&lt;Slide id=&quot;346&quot; dur=&quot;158.9961&quot;/&gt;&lt;Slide id=&quot;347&quot; dur=&quot;60.01172&quot;/&gt;&lt;Slide id=&quot;351&quot; dur=&quot;56.05078&quot;/&gt;&lt;Slide id=&quot;348&quot; dur=&quot;44.54297&quot;/&gt;&lt;Slide id=&quot;312&quot; dur=&quot;225.7305&quot;/&gt;&lt;Slide id=&quot;349&quot; dur=&quot;130.2031&quot;/&gt;&lt;Slide id=&quot;350&quot; dur=&quot;34.43359&quot;/&gt;&lt;Slide id=&quot;278&quot; dur=&quot;2.449219&quot;/&gt;&lt;Slide id=&quot;352&quot; dur=&quot;134.4805&quot;/&gt;&lt;Slide id=&quot;353&quot; dur=&quot;152.1094&quot;/&gt;&lt;Slide id=&quot;354&quot; dur=&quot;36.20703&quot;/&gt;&lt;Slide id=&quot;355&quot; dur=&quot;22.54688&quot;/&gt;&lt;Slide id=&quot;282&quot; dur=&quot;4.832031&quot;/&gt;&lt;Slide id=&quot;356&quot; dur=&quot;250.4648&quot;/&gt;&lt;Slide id=&quot;357&quot; dur=&quot;1.582031&quot;/&gt;&lt;Slide id=&quot;364&quot; dur=&quot;152.7852&quot;/&gt;&lt;Slide id=&quot;365&quot; dur=&quot;1.601563&quot;/&gt;&lt;Slide id=&quot;366&quot; dur=&quot;48.39844&quot;/&gt;&lt;Slide id=&quot;367&quot; dur=&quot;172.3984&quot;/&gt;&lt;Slide id=&quot;368&quot; dur=&quot;19.23438&quot;/&gt;&lt;Slide id=&quot;301&quot; dur=&quot;47.59766&quot;/&gt;&lt;Slide id=&quot;302&quot; dur=&quot;98.83594&quot;/&gt;&lt;Slide id=&quot;303&quot; dur=&quot;30.33203&quot;/&gt;&lt;Slide id=&quot;304&quot; dur=&quot;84.91016&quot;/&gt;&lt;Slide id=&quot;362&quot; dur=&quot;587.5508&quot;/&gt;&lt;Slide id=&quot;363&quot; dur=&quot;5.855469&quot;/&gt;&lt;Slide id=&quot;358&quot; dur=&quot;32.19141&quot;/&gt;&lt;Slide id=&quot;359&quot; dur=&quot;42.87891&quot;/&gt;&lt;Slide id=&quot;360&quot; dur=&quot;32.25781&quot;/&gt;&lt;Slide id=&quot;361&quot; dur=&quot;38.70313&quot;/&gt;&lt;Slide id=&quot;332&quot; dur=&quot;34.10547&quot; bld=&quot;|0|0|2|0&quot;/&gt;&lt;/Timings&gt;&lt;Timings time=&quot;5/19/2011 12:38:51 PM&quot;&gt;&lt;Slide id=&quot;316&quot; dur=&quot;57.16797&quot; bld=&quot;INVLD&quot;/&gt;&lt;Slide id=&quot;291&quot; dur=&quot;5.199219&quot;/&gt;&lt;Slide id=&quot;316&quot; dur=&quot;88.47656&quot;/&gt;&lt;Slide id=&quot;291&quot; dur=&quot;8.863281&quot;/&gt;&lt;Slide id=&quot;317&quot; dur=&quot;139.6953&quot;/&gt;&lt;Slide id=&quot;318&quot; dur=&quot;113.2969&quot;/&gt;&lt;Slide id=&quot;319&quot; dur=&quot;10.49609&quot;/&gt;&lt;Slide id=&quot;320&quot; dur=&quot;47.16797&quot;/&gt;&lt;Slide id=&quot;301&quot; dur=&quot;50.17578&quot;/&gt;&lt;Slide id=&quot;302&quot; dur=&quot;89.00781&quot;/&gt;&lt;Slide id=&quot;303&quot; dur=&quot;58.06641&quot;/&gt;&lt;Slide id=&quot;304&quot; dur=&quot;113.0859&quot;/&gt;&lt;Slide id=&quot;327&quot; dur=&quot;123.0898&quot;/&gt;&lt;Slide id=&quot;328&quot; dur=&quot;2.78125&quot;/&gt;&lt;Slide id=&quot;329&quot; dur=&quot;238.7344&quot;/&gt;&lt;Slide id=&quot;330&quot; dur=&quot;.8632813&quot;/&gt;&lt;Slide id=&quot;332&quot; dur=&quot;73.03906&quot; bld=&quot;|0|0|9.7|2&quot;/&gt;&lt;Slide id=&quot;307&quot; dur=&quot;64.16406&quot;/&gt;&lt;/Timings&gt;&lt;Timings time=&quot;5/19/2011 12:09:34 PM&quot;&gt;&lt;Slide id=&quot;311&quot; dur=&quot;156.625&quot; bld=&quot;INVLD&quot;/&gt;&lt;Slide id=&quot;312&quot; dur=&quot;85.04688&quot;/&gt;&lt;Slide id=&quot;313&quot; dur=&quot;94.55469&quot;/&gt;&lt;Slide id=&quot;314&quot; dur=&quot;1.078125&quot;/&gt;&lt;Slide id=&quot;313&quot; dur=&quot;83.35547&quot;/&gt;&lt;Slide id=&quot;314&quot; dur=&quot;13.35156&quot;/&gt;&lt;Slide id=&quot;315&quot; dur=&quot;39.21484&quot;/&gt;&lt;Slide id=&quot;278&quot; dur=&quot;2.117188&quot;/&gt;&lt;Slide id=&quot;279&quot; dur=&quot;258.0195&quot;/&gt;&lt;Slide id=&quot;321&quot; dur=&quot;113.6953&quot;/&gt;&lt;Slide id=&quot;322&quot; dur=&quot;103.0391&quot;/&gt;&lt;Slide id=&quot;323&quot; dur=&quot;14.28906&quot;/&gt;&lt;Slide id=&quot;324&quot; dur=&quot;59.08594&quot;/&gt;&lt;Slide id=&quot;282&quot; dur=&quot;5.777344&quot;/&gt;&lt;Slide id=&quot;339&quot; dur=&quot;34.92969&quot;/&gt;&lt;Slide id=&quot;340&quot; dur=&quot;130.5273&quot;/&gt;&lt;Slide id=&quot;341&quot; dur=&quot;67.18359&quot;/&gt;&lt;Slide id=&quot;336&quot; dur=&quot;169.3555&quot;/&gt;&lt;Slide id=&quot;337&quot; dur=&quot;1.1875&quot;/&gt;&lt;Slide id=&quot;338&quot; dur=&quot;149.1367&quot;/&gt;&lt;Slide id=&quot;308&quot; dur=&quot;163.0547&quot;/&gt;&lt;Slide id=&quot;309&quot; dur=&quot;2.144531&quot;/&gt;&lt;Slide id=&quot;307&quot; dur=&quot;.7929688&quot;/&gt;&lt;/Timings&gt;&lt;Timings time=&quot;5/19/2011 11:30:28 AM&quot;&gt;&lt;Slide id=&quot;259&quot; dur=&quot;19.91016&quot; bld=&quot;INVLD&quot;/&gt;&lt;Slide id=&quot;260&quot; dur=&quot;1.183594&quot;/&gt;&lt;Slide id=&quot;259&quot; dur=&quot;1007.91&quot;/&gt;&lt;Slide id=&quot;260&quot; dur=&quot;40.58594&quot;/&gt;&lt;Slide id=&quot;261&quot; dur=&quot;68.41016&quot;/&gt;&lt;Slide id=&quot;263&quot; dur=&quot;61.34766&quot;/&gt;&lt;Slide id=&quot;264&quot; dur=&quot;57.74219&quot;/&gt;&lt;Slide id=&quot;265&quot; dur=&quot;2.582031&quot;/&gt;&lt;Slide id=&quot;266&quot; dur=&quot;426.4531&quot;/&gt;&lt;Slide id=&quot;334&quot; dur=&quot;43.65234&quot;/&gt;&lt;Slide id=&quot;335&quot; dur=&quot;134.9414&quot;/&gt;&lt;Slide id=&quot;325&quot; dur=&quot;85.02734&quot;/&gt;&lt;Slide id=&quot;269&quot; dur=&quot;121.168&quot;/&gt;&lt;Slide id=&quot;270&quot; dur=&quot;4.558594&quot;/&gt;&lt;Slide id=&quot;333&quot; dur=&quot;59.79297&quot;/&gt;&lt;Slide id=&quot;326&quot; dur=&quot;82.41406&quot;/&gt;&lt;Slide id=&quot;310&quot; dur=&quot;118.7539&quot;/&gt;&lt;Slide id=&quot;307&quot; dur=&quot;1.3125&quot;/&gt;&lt;Slide id=&quot;307&quot; dur=&quot;3.90625E-03&quot;/&gt;&lt;/Timings&gt;&lt;/WMTools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|2|0"/>
</p:tagLst>
</file>

<file path=ppt/theme/theme1.xml><?xml version="1.0" encoding="utf-8"?>
<a:theme xmlns:a="http://schemas.openxmlformats.org/drawingml/2006/main" name="TechEd_2012_Template_16x9">
  <a:themeElements>
    <a:clrScheme name="TechED_2012">
      <a:dk1>
        <a:srgbClr val="363535"/>
      </a:dk1>
      <a:lt1>
        <a:srgbClr val="FFFFFF"/>
      </a:lt1>
      <a:dk2>
        <a:srgbClr val="1D4C7C"/>
      </a:dk2>
      <a:lt2>
        <a:srgbClr val="3397D3"/>
      </a:lt2>
      <a:accent1>
        <a:srgbClr val="3397D3"/>
      </a:accent1>
      <a:accent2>
        <a:srgbClr val="8E499C"/>
      </a:accent2>
      <a:accent3>
        <a:srgbClr val="ED5326"/>
      </a:accent3>
      <a:accent4>
        <a:srgbClr val="3BBEB4"/>
      </a:accent4>
      <a:accent5>
        <a:srgbClr val="94C949"/>
      </a:accent5>
      <a:accent6>
        <a:srgbClr val="E7B921"/>
      </a:accent6>
      <a:hlink>
        <a:srgbClr val="3397D3"/>
      </a:hlink>
      <a:folHlink>
        <a:srgbClr val="E7B921"/>
      </a:folHlink>
    </a:clrScheme>
    <a:fontScheme name="Segoe UI - 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>
          <a:defRPr sz="2200" dirty="0" smtClean="0">
            <a:solidFill>
              <a:srgbClr val="FFFFFF">
                <a:alpha val="98824"/>
              </a:srgbClr>
            </a:solidFill>
            <a:latin typeface="Segoe UI" pitchFamily="34" charset="0"/>
            <a:ea typeface="Segoe UI" pitchFamily="34" charset="0"/>
            <a:cs typeface="Segoe UI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91440" tIns="91440" rIns="91440" bIns="91440" rtlCol="0">
        <a:spAutoFit/>
      </a:bodyPr>
      <a:lstStyle>
        <a:defPPr>
          <a:lnSpc>
            <a:spcPct val="90000"/>
          </a:lnSpc>
          <a:spcBef>
            <a:spcPct val="20000"/>
          </a:spcBef>
          <a:buSzPct val="90000"/>
          <a:defRPr sz="3200" dirty="0" err="1" smtClean="0">
            <a:solidFill>
              <a:schemeClr val="tx1">
                <a:alpha val="99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TechReady11_Breakout_ChalkTalk_Template</Template>
  <TotalTime>8156</TotalTime>
  <Words>1925</Words>
  <Application>Microsoft Office PowerPoint</Application>
  <PresentationFormat>On-screen Show (16:9)</PresentationFormat>
  <Paragraphs>345</Paragraphs>
  <Slides>48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TechEd_2012_Template_16x9</vt:lpstr>
      <vt:lpstr>The Case of the Unexplained…</vt:lpstr>
      <vt:lpstr>Outline</vt:lpstr>
      <vt:lpstr>Case of the Unexplained…</vt:lpstr>
      <vt:lpstr>Troubleshooting</vt:lpstr>
      <vt:lpstr>Purpose of Talk</vt:lpstr>
      <vt:lpstr>Tools We’ll Use</vt:lpstr>
      <vt:lpstr>The Sysinternals Administrator’s Reference</vt:lpstr>
      <vt:lpstr>Outline</vt:lpstr>
      <vt:lpstr>Process Monitor</vt:lpstr>
      <vt:lpstr>Process Monitor Enhancements: Bookmarks</vt:lpstr>
      <vt:lpstr>Process Monitor Enhancements:  Environment Variables and Current Directory</vt:lpstr>
      <vt:lpstr>The Case of the Slow IE Download Bar</vt:lpstr>
      <vt:lpstr>The Case of the Slow IE Download Bar (Cont)</vt:lpstr>
      <vt:lpstr>The Case of the Slow IE Download Bar: Solved</vt:lpstr>
      <vt:lpstr>The Case of the Hanging Paypal Emails </vt:lpstr>
      <vt:lpstr>The Case of the Hanging Paypal Emails (Cont)</vt:lpstr>
      <vt:lpstr>The Case of the Hanging Paypal Emails: Solved</vt:lpstr>
      <vt:lpstr>Outline</vt:lpstr>
      <vt:lpstr>Process Explorer</vt:lpstr>
      <vt:lpstr>Process Explorer v15: GPU Monitoring and Windows 8</vt:lpstr>
      <vt:lpstr>Process Explorer v15.2</vt:lpstr>
      <vt:lpstr>The Case of the Runaway Website</vt:lpstr>
      <vt:lpstr>Processes and Threads</vt:lpstr>
      <vt:lpstr>Viewing Threads</vt:lpstr>
      <vt:lpstr>Thread Start Functions and Symbol Information</vt:lpstr>
      <vt:lpstr>The Case of the Runaway Website (Cont)</vt:lpstr>
      <vt:lpstr>Viewing Call Stacks</vt:lpstr>
      <vt:lpstr>The Case of the Runaway Website (Cont)</vt:lpstr>
      <vt:lpstr>The Case of the Runaway Website (Cont)</vt:lpstr>
      <vt:lpstr>The Case of the Runaway Website: Solved</vt:lpstr>
      <vt:lpstr>Outline</vt:lpstr>
      <vt:lpstr>The Case of the Locked Folder</vt:lpstr>
      <vt:lpstr>The Case of the Locked Folder: Solved</vt:lpstr>
      <vt:lpstr>The Case of the Missing .PPSX Details</vt:lpstr>
      <vt:lpstr>The Case of the Missing .PPSX Details (Cont)</vt:lpstr>
      <vt:lpstr>The Case of the Missing .PPSX Details: Solved</vt:lpstr>
      <vt:lpstr>Outline</vt:lpstr>
      <vt:lpstr>Blue Screen Crashes</vt:lpstr>
      <vt:lpstr>Online Crash Analysis</vt:lpstr>
      <vt:lpstr>Basic Crash Dump Analysis</vt:lpstr>
      <vt:lpstr>The Case of the Crashing Hyper-V Systems</vt:lpstr>
      <vt:lpstr>The Case of the Crashing Hyper-V Systems: Solved</vt:lpstr>
      <vt:lpstr>The Case of the GFI Backup Crash</vt:lpstr>
      <vt:lpstr>The Case of the GFI Backup Crash (Cont)</vt:lpstr>
      <vt:lpstr>The Case of the GFI Backup Crash (Cont)</vt:lpstr>
      <vt:lpstr>The Case of the GFI Backup Crash: Solved</vt:lpstr>
      <vt:lpstr>Summary and More Information</vt:lpstr>
      <vt:lpstr>Windows 8 Bluescreens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Case of the Unexplained…</dc:title>
  <dc:creator>MR.</dc:creator>
  <cp:lastModifiedBy>Shows</cp:lastModifiedBy>
  <cp:revision>187</cp:revision>
  <dcterms:created xsi:type="dcterms:W3CDTF">2010-07-29T19:02:59Z</dcterms:created>
  <dcterms:modified xsi:type="dcterms:W3CDTF">2012-06-14T20:34:43Z</dcterms:modified>
</cp:coreProperties>
</file>