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7" r:id="rId2"/>
  </p:sldMasterIdLst>
  <p:notesMasterIdLst>
    <p:notesMasterId r:id="rId5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328" r:id="rId10"/>
    <p:sldId id="264" r:id="rId11"/>
    <p:sldId id="312" r:id="rId12"/>
    <p:sldId id="314" r:id="rId13"/>
    <p:sldId id="319" r:id="rId14"/>
    <p:sldId id="265" r:id="rId15"/>
    <p:sldId id="266" r:id="rId16"/>
    <p:sldId id="267" r:id="rId17"/>
    <p:sldId id="268" r:id="rId18"/>
    <p:sldId id="274" r:id="rId19"/>
    <p:sldId id="311" r:id="rId20"/>
    <p:sldId id="275" r:id="rId21"/>
    <p:sldId id="276" r:id="rId22"/>
    <p:sldId id="277" r:id="rId23"/>
    <p:sldId id="278" r:id="rId24"/>
    <p:sldId id="279" r:id="rId25"/>
    <p:sldId id="336" r:id="rId26"/>
    <p:sldId id="337" r:id="rId27"/>
    <p:sldId id="338" r:id="rId28"/>
    <p:sldId id="327" r:id="rId29"/>
    <p:sldId id="309" r:id="rId30"/>
    <p:sldId id="315" r:id="rId31"/>
    <p:sldId id="316" r:id="rId32"/>
    <p:sldId id="310" r:id="rId33"/>
    <p:sldId id="329" r:id="rId34"/>
    <p:sldId id="324" r:id="rId35"/>
    <p:sldId id="318" r:id="rId36"/>
    <p:sldId id="280" r:id="rId37"/>
    <p:sldId id="281" r:id="rId38"/>
    <p:sldId id="282" r:id="rId39"/>
    <p:sldId id="283" r:id="rId40"/>
    <p:sldId id="325" r:id="rId41"/>
    <p:sldId id="339" r:id="rId42"/>
    <p:sldId id="341" r:id="rId43"/>
    <p:sldId id="326" r:id="rId44"/>
    <p:sldId id="330" r:id="rId45"/>
    <p:sldId id="331" r:id="rId46"/>
    <p:sldId id="332" r:id="rId47"/>
    <p:sldId id="333" r:id="rId48"/>
    <p:sldId id="334" r:id="rId49"/>
    <p:sldId id="335" r:id="rId50"/>
    <p:sldId id="301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92" d="100"/>
          <a:sy n="92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8BB49F-399D-42ED-B515-3EDDDAE7D8E9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5F611C-482F-4E0F-A42F-5BC18A6568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140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3836554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2394893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4F9E6-938D-4629-83E7-354A05E299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319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30984195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5pPr>
            <a:lvl6pPr marL="25146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6pPr>
            <a:lvl7pPr marL="29718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7pPr>
            <a:lvl8pPr marL="34290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8pPr>
            <a:lvl9pPr marL="38862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9pPr>
          </a:lstStyle>
          <a:p>
            <a:pPr eaLnBrk="1" hangingPunct="1"/>
            <a:fld id="{CBB8B513-46AD-4905-81EA-3A0067C03F4B}" type="slidenum">
              <a:rPr lang="en-US" sz="1200" smtClean="0">
                <a:latin typeface="Arial" charset="0"/>
              </a:rPr>
              <a:pPr eaLnBrk="1" hangingPunct="1"/>
              <a:t>29</a:t>
            </a:fld>
            <a:endParaRPr lang="en-US" sz="1200" smtClean="0">
              <a:latin typeface="Arial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1622321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1927145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2361090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1104" y="3877271"/>
            <a:ext cx="9858808" cy="1794661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75840"/>
            <a:ext cx="9860610" cy="1801436"/>
          </a:xfrm>
          <a:noFill/>
        </p:spPr>
        <p:txBody>
          <a:bodyPr lIns="146304" tIns="91440" rIns="146304" bIns="91440" anchor="t" anchorCtr="0"/>
          <a:lstStyle>
            <a:lvl1pPr>
              <a:defRPr sz="5882" spc="-98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10207200" y="470410"/>
            <a:ext cx="1522404" cy="32616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269239" y="470411"/>
            <a:ext cx="3047874" cy="452654"/>
          </a:xfrm>
        </p:spPr>
        <p:txBody>
          <a:bodyPr/>
          <a:lstStyle>
            <a:lvl1pPr marL="0" indent="0">
              <a:buNone/>
              <a:defRPr sz="1961"/>
            </a:lvl1pPr>
          </a:lstStyle>
          <a:p>
            <a:pPr lvl="0"/>
            <a:r>
              <a:rPr lang="en-US" dirty="0" smtClean="0"/>
              <a:t>Session Code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2713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203">
          <p15:clr>
            <a:srgbClr val="FBAE40"/>
          </p15:clr>
        </p15:guide>
        <p15:guide id="2" pos="391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2055306"/>
          </a:xfrm>
        </p:spPr>
        <p:txBody>
          <a:bodyPr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0057551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2055306"/>
          </a:xfrm>
        </p:spPr>
        <p:txBody>
          <a:bodyPr>
            <a:spAutoFit/>
          </a:bodyPr>
          <a:lstStyle>
            <a:lvl1pPr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7058845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2018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2018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6841757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2018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2018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8540140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86578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sz="3529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86578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sz="3529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9671734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86578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2"/>
              </a:buClr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86578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2"/>
              </a:buClr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7516099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2397784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0762969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fidentiali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262"/>
          <a:stretch/>
        </p:blipFill>
        <p:spPr>
          <a:xfrm>
            <a:off x="311" y="-312"/>
            <a:ext cx="12191377" cy="685862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9523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611201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-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10221011" y="6057328"/>
            <a:ext cx="1522404" cy="32616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1177219" y="1728540"/>
            <a:ext cx="7178269" cy="315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556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4810490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613226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765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1956973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1pPr>
            <a:lvl2pPr marL="3397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2pPr>
            <a:lvl3pPr marL="57309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3pPr>
            <a:lvl4pPr marL="79851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4pPr>
            <a:lvl5pPr marL="10302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703298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0014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D0858A-AF1C-4FE9-9EF5-2EC0A77F5472}" type="datetimeFigureOut">
              <a:rPr lang="en-US" smtClean="0"/>
              <a:t>5/12/2014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F4F42D0-B546-4010-9015-878971A99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94884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mo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1" y="1186357"/>
            <a:ext cx="9859116" cy="2697988"/>
          </a:xfrm>
          <a:noFill/>
        </p:spPr>
        <p:txBody>
          <a:bodyPr tIns="91440" bIns="91440" anchor="t" anchorCtr="0"/>
          <a:lstStyle>
            <a:lvl1pPr>
              <a:defRPr sz="7058" spc="-99" baseline="0">
                <a:gradFill>
                  <a:gsLst>
                    <a:gs pos="5833">
                      <a:schemeClr val="tx1"/>
                    </a:gs>
                    <a:gs pos="18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1" y="2259357"/>
            <a:ext cx="9860673" cy="3411796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4267" spc="0" baseline="0">
                <a:gradFill>
                  <a:gsLst>
                    <a:gs pos="5833">
                      <a:schemeClr val="tx1"/>
                    </a:gs>
                    <a:gs pos="18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8906525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48" y="228601"/>
            <a:ext cx="11151917" cy="60939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801"/>
            <a:ext cx="11151917" cy="205530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7875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S logo white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62269" y="474236"/>
            <a:ext cx="1775509" cy="380393"/>
          </a:xfrm>
          <a:prstGeom prst="rect">
            <a:avLst/>
          </a:prstGeom>
        </p:spPr>
      </p:pic>
      <p:pic>
        <p:nvPicPr>
          <p:cNvPr id="6" name="TechEd 2014 logo whit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812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88">
          <p15:clr>
            <a:srgbClr val="C35EA4"/>
          </p15:clr>
        </p15:guide>
        <p15:guide id="2" pos="7546">
          <p15:clr>
            <a:srgbClr val="C35EA4"/>
          </p15:clr>
        </p15:guide>
        <p15:guide id="3" orient="horz" pos="302">
          <p15:clr>
            <a:srgbClr val="C35EA4"/>
          </p15:clr>
        </p15:guide>
        <p15:guide id="4" orient="horz" pos="4104">
          <p15:clr>
            <a:srgbClr val="C35EA4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Photo Layout">
    <p:bg bwMode="gray">
      <p:bgPr>
        <a:solidFill>
          <a:srgbClr val="002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1008"/>
            <a:ext cx="12191999" cy="6855984"/>
          </a:xfrm>
          <a:prstGeom prst="rect">
            <a:avLst/>
          </a:prstGeom>
        </p:spPr>
      </p:pic>
      <p:sp>
        <p:nvSpPr>
          <p:cNvPr id="14" name="Dark gradation bottom"/>
          <p:cNvSpPr/>
          <p:nvPr/>
        </p:nvSpPr>
        <p:spPr bwMode="gray">
          <a:xfrm flipV="1">
            <a:off x="0" y="-3"/>
            <a:ext cx="12202081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73000"/>
                </a:srgbClr>
              </a:gs>
              <a:gs pos="40000">
                <a:srgbClr val="000000">
                  <a:alpha val="0"/>
                </a:srgb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Dark gradation top"/>
          <p:cNvSpPr/>
          <p:nvPr/>
        </p:nvSpPr>
        <p:spPr bwMode="gray">
          <a:xfrm>
            <a:off x="0" y="-1007"/>
            <a:ext cx="1220208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50000"/>
                </a:srgbClr>
              </a:gs>
              <a:gs pos="40000">
                <a:srgbClr val="000000">
                  <a:alpha val="0"/>
                </a:srgb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gray">
          <a:xfrm>
            <a:off x="269239" y="2084172"/>
            <a:ext cx="6274974" cy="3586208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ltGray">
          <a:xfrm>
            <a:off x="267683" y="2084171"/>
            <a:ext cx="6276530" cy="2062069"/>
          </a:xfrm>
          <a:noFill/>
        </p:spPr>
        <p:txBody>
          <a:bodyPr vert="horz" wrap="square" lIns="146304" tIns="91440" rIns="146304" bIns="91440" rtlCol="0" anchor="t" anchorCtr="0">
            <a:noAutofit/>
          </a:bodyPr>
          <a:lstStyle>
            <a:lvl1pPr>
              <a:defRPr lang="en-US" sz="5882" spc="-98" baseline="0" dirty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 bwMode="ltGray">
          <a:xfrm>
            <a:off x="269239" y="4146242"/>
            <a:ext cx="6274974" cy="1524136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3137">
                <a:gradFill>
                  <a:gsLst>
                    <a:gs pos="1250">
                      <a:srgbClr val="FFFFFF"/>
                    </a:gs>
                    <a:gs pos="99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Speaker Name</a:t>
            </a:r>
            <a:endParaRPr lang="en-US" dirty="0"/>
          </a:p>
        </p:txBody>
      </p:sp>
      <p:pic>
        <p:nvPicPr>
          <p:cNvPr id="11" name="MS logo white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49322" y="6061766"/>
            <a:ext cx="1522404" cy="326167"/>
          </a:xfrm>
          <a:prstGeom prst="rect">
            <a:avLst/>
          </a:prstGeom>
        </p:spPr>
      </p:pic>
      <p:pic>
        <p:nvPicPr>
          <p:cNvPr id="12" name="TechEd 2014 logo whit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88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0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1">
    <p:bg bwMode="auto">
      <p:bgPr>
        <a:solidFill>
          <a:srgbClr val="002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1104" y="3877271"/>
            <a:ext cx="6273418" cy="1794661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3" y="2075840"/>
            <a:ext cx="8067760" cy="1801436"/>
          </a:xfrm>
          <a:noFill/>
        </p:spPr>
        <p:txBody>
          <a:bodyPr lIns="146304" tIns="91440" rIns="146304" bIns="91440" anchor="t" anchorCtr="0"/>
          <a:lstStyle>
            <a:lvl1pPr>
              <a:defRPr sz="5882" spc="-98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pic>
        <p:nvPicPr>
          <p:cNvPr id="11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788" y="440042"/>
            <a:ext cx="2907036" cy="1257969"/>
          </a:xfrm>
          <a:prstGeom prst="rect">
            <a:avLst/>
          </a:prstGeom>
        </p:spPr>
      </p:pic>
      <p:pic>
        <p:nvPicPr>
          <p:cNvPr id="8" name="MS logo white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49322" y="6061766"/>
            <a:ext cx="1522404" cy="326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12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4406">
          <p15:clr>
            <a:srgbClr val="C35EA4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69302" y="1187644"/>
            <a:ext cx="9860610" cy="268963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6"/>
            <a:ext cx="9859116" cy="2697988"/>
          </a:xfrm>
          <a:noFill/>
        </p:spPr>
        <p:txBody>
          <a:bodyPr tIns="91440" bIns="91440" anchor="t" anchorCtr="0"/>
          <a:lstStyle>
            <a:lvl1pPr>
              <a:defRPr sz="7058" spc="-98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7"/>
            <a:ext cx="9860674" cy="1793881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1773387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269239" y="2084172"/>
            <a:ext cx="8067823" cy="3586208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084187"/>
            <a:ext cx="8067761" cy="1793090"/>
          </a:xfrm>
          <a:noFill/>
        </p:spPr>
        <p:txBody>
          <a:bodyPr lIns="146304" tIns="91440" rIns="146304" bIns="91440" anchor="t" anchorCtr="0"/>
          <a:lstStyle>
            <a:lvl1pPr>
              <a:defRPr sz="5882" spc="-98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1" y="3878574"/>
            <a:ext cx="8067762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9322" y="6061766"/>
            <a:ext cx="1522404" cy="326167"/>
          </a:xfrm>
          <a:prstGeom prst="rect">
            <a:avLst/>
          </a:prstGeom>
        </p:spPr>
      </p:pic>
      <p:pic>
        <p:nvPicPr>
          <p:cNvPr id="10" name="TechEd 2014 logo whit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788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30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69302" y="1187644"/>
            <a:ext cx="8067761" cy="268963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1" y="1186356"/>
            <a:ext cx="8067822" cy="2697988"/>
          </a:xfrm>
          <a:noFill/>
        </p:spPr>
        <p:txBody>
          <a:bodyPr tIns="91440" bIns="91440" anchor="t" anchorCtr="0"/>
          <a:lstStyle>
            <a:lvl1pPr>
              <a:defRPr sz="7058" spc="-98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39" y="3877277"/>
            <a:ext cx="8067813" cy="1793881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pic>
        <p:nvPicPr>
          <p:cNvPr id="6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4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69302" y="1187644"/>
            <a:ext cx="8067761" cy="268963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1" y="1186356"/>
            <a:ext cx="8067822" cy="2697988"/>
          </a:xfrm>
          <a:noFill/>
        </p:spPr>
        <p:txBody>
          <a:bodyPr tIns="91440" bIns="91440" anchor="t" anchorCtr="0"/>
          <a:lstStyle>
            <a:lvl1pPr>
              <a:defRPr sz="7058" spc="-98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Video title</a:t>
            </a:r>
            <a:endParaRPr lang="en-US" dirty="0"/>
          </a:p>
        </p:txBody>
      </p:sp>
      <p:pic>
        <p:nvPicPr>
          <p:cNvPr id="5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>
              <a:defRPr sz="8627" spc="-98" baseline="0">
                <a:gradFill>
                  <a:gsLst>
                    <a:gs pos="87586">
                      <a:srgbClr val="FFFFFF"/>
                    </a:gs>
                    <a:gs pos="52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4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902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>
              <a:defRPr sz="8627" spc="-98" baseline="0">
                <a:gradFill>
                  <a:gsLst>
                    <a:gs pos="87586">
                      <a:srgbClr val="FFFFFF"/>
                    </a:gs>
                    <a:gs pos="52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4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9088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627" b="0" kern="1200" cap="none" spc="-98" baseline="0" dirty="0">
                <a:ln w="3175">
                  <a:noFill/>
                </a:ln>
                <a:gradFill>
                  <a:gsLst>
                    <a:gs pos="84828">
                      <a:srgbClr val="FFFFFF"/>
                    </a:gs>
                    <a:gs pos="59000">
                      <a:srgbClr val="FFFFFF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4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8262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627" b="0" kern="1200" cap="none" spc="-98" baseline="0" dirty="0">
                <a:ln w="3175">
                  <a:noFill/>
                </a:ln>
                <a:gradFill>
                  <a:gsLst>
                    <a:gs pos="83448">
                      <a:schemeClr val="tx1"/>
                    </a:gs>
                    <a:gs pos="53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4" name="TechEd 2014 logo whi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8880125" y="440042"/>
            <a:ext cx="2907036" cy="125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2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240" y="1189176"/>
            <a:ext cx="11655840" cy="2018835"/>
          </a:xfrm>
        </p:spPr>
        <p:txBody>
          <a:bodyPr/>
          <a:lstStyle>
            <a:lvl1pPr marL="0" indent="0">
              <a:buNone/>
              <a:defRPr/>
            </a:lvl1pPr>
            <a:lvl2pPr marL="28012" indent="0">
              <a:buNone/>
              <a:defRPr sz="1961"/>
            </a:lvl2pPr>
            <a:lvl3pPr marL="219428" indent="0">
              <a:buNone/>
              <a:defRPr sz="1961"/>
            </a:lvl3pPr>
            <a:lvl4pPr marL="466868" indent="0">
              <a:buNone/>
              <a:defRPr sz="1765"/>
            </a:lvl4pPr>
            <a:lvl5pPr marL="725201" indent="0">
              <a:buNone/>
              <a:defRPr sz="1765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911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240" y="1189176"/>
            <a:ext cx="11655840" cy="2018835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2920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  <a:lvl2pPr marL="28012" indent="0">
              <a:buNone/>
              <a:defRPr sz="1961"/>
            </a:lvl2pPr>
            <a:lvl3pPr marL="219428" indent="0">
              <a:buNone/>
              <a:defRPr sz="1961"/>
            </a:lvl3pPr>
            <a:lvl4pPr marL="466868" indent="0">
              <a:buNone/>
              <a:defRPr sz="1765"/>
            </a:lvl4pPr>
            <a:lvl5pPr marL="725201" indent="0">
              <a:buNone/>
              <a:defRPr sz="1765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768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2184808"/>
          </a:xfrm>
        </p:spPr>
        <p:txBody>
          <a:bodyPr>
            <a:spAutoFit/>
          </a:bodyPr>
          <a:lstStyle>
            <a:lvl3pPr>
              <a:defRPr sz="2353"/>
            </a:lvl3pPr>
            <a:lvl4pPr>
              <a:defRPr sz="1961"/>
            </a:lvl4pPr>
            <a:lvl5pPr>
              <a:defRPr sz="196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1122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269302" y="1187644"/>
            <a:ext cx="9860610" cy="2689632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6"/>
            <a:ext cx="9859116" cy="2697988"/>
          </a:xfrm>
          <a:noFill/>
        </p:spPr>
        <p:txBody>
          <a:bodyPr tIns="91440" bIns="91440" anchor="t" anchorCtr="0"/>
          <a:lstStyle>
            <a:lvl1pPr>
              <a:defRPr sz="7058" spc="-98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Video title</a:t>
            </a:r>
            <a:endParaRPr lang="en-US" dirty="0"/>
          </a:p>
        </p:txBody>
      </p:sp>
      <p:sp>
        <p:nvSpPr>
          <p:cNvPr id="6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6771202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-color 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2184808"/>
          </a:xfrm>
        </p:spPr>
        <p:txBody>
          <a:bodyPr>
            <a:spAutoFit/>
          </a:bodyPr>
          <a:lstStyle>
            <a:lvl1pPr>
              <a:buClr>
                <a:schemeClr val="tx2"/>
              </a:buClr>
              <a:defRPr>
                <a:gradFill>
                  <a:gsLst>
                    <a:gs pos="13869">
                      <a:schemeClr val="tx2"/>
                    </a:gs>
                    <a:gs pos="42000">
                      <a:schemeClr val="tx2"/>
                    </a:gs>
                  </a:gsLst>
                  <a:lin ang="5400000" scaled="0"/>
                </a:gradFill>
              </a:defRPr>
            </a:lvl1pPr>
            <a:lvl3pPr>
              <a:defRPr sz="2353"/>
            </a:lvl3pPr>
            <a:lvl4pPr>
              <a:defRPr sz="1961"/>
            </a:lvl4pPr>
            <a:lvl5pPr>
              <a:defRPr sz="1961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7789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8978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8978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5444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48657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>
                <a:gradFill>
                  <a:gsLst>
                    <a:gs pos="5109">
                      <a:schemeClr val="tx2"/>
                    </a:gs>
                    <a:gs pos="25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486578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529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686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552967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Tx/>
              <a:buBlip>
                <a:blip r:embed="rId2"/>
              </a:buBlip>
              <a:defRPr sz="3529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552967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Tx/>
              <a:buBlip>
                <a:blip r:embed="rId2"/>
              </a:buBlip>
              <a:defRPr sz="3529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606458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552967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2"/>
              </a:buClr>
              <a:buFontTx/>
              <a:buBlip>
                <a:blip r:embed="rId2"/>
              </a:buBlip>
              <a:defRPr sz="3529">
                <a:gradFill>
                  <a:gsLst>
                    <a:gs pos="5109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552967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2"/>
              </a:buClr>
              <a:buFontTx/>
              <a:buBlip>
                <a:blip r:embed="rId2"/>
              </a:buBlip>
              <a:defRPr sz="3529">
                <a:gradFill>
                  <a:gsLst>
                    <a:gs pos="5109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</a:defRPr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933256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5938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21" y="1187621"/>
            <a:ext cx="11655840" cy="899665"/>
          </a:xfrm>
        </p:spPr>
        <p:txBody>
          <a:bodyPr/>
          <a:lstStyle>
            <a:lvl1pPr>
              <a:defRPr sz="7058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6650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ac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1684" y="2084173"/>
            <a:ext cx="8058229" cy="1793104"/>
          </a:xfrm>
        </p:spPr>
        <p:txBody>
          <a:bodyPr/>
          <a:lstStyle>
            <a:lvl1pPr>
              <a:defRPr sz="5882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7031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act Layout_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1684" y="2084173"/>
            <a:ext cx="8058229" cy="1793104"/>
          </a:xfrm>
        </p:spPr>
        <p:txBody>
          <a:bodyPr/>
          <a:lstStyle>
            <a:lvl1pPr>
              <a:defRPr sz="5882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8290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1165664" y="1178349"/>
            <a:ext cx="9860672" cy="899665"/>
          </a:xfrm>
        </p:spPr>
        <p:txBody>
          <a:bodyPr/>
          <a:lstStyle>
            <a:lvl1pPr marL="228766" indent="-228766">
              <a:defRPr sz="5882" baseline="0"/>
            </a:lvl1pPr>
          </a:lstStyle>
          <a:p>
            <a:r>
              <a:rPr lang="en-US" dirty="0" smtClean="0"/>
              <a:t>“Sample quote goes here. Design is easier than it looks, and more important than it seems.”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647788" y="5025984"/>
            <a:ext cx="5378549" cy="1050156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3137" baseline="0">
                <a:latin typeface="+mj-lt"/>
              </a:defRPr>
            </a:lvl1pPr>
          </a:lstStyle>
          <a:p>
            <a:pPr lvl="0"/>
            <a:r>
              <a:rPr lang="en-US" dirty="0" smtClean="0"/>
              <a:t>Author Name</a:t>
            </a:r>
          </a:p>
          <a:p>
            <a:pPr lvl="0"/>
            <a:r>
              <a:rPr lang="en-US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5998651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>
              <a:defRPr sz="8627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5524307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Layout_Accent Colo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1165664" y="2084173"/>
            <a:ext cx="9860672" cy="899665"/>
          </a:xfrm>
        </p:spPr>
        <p:txBody>
          <a:bodyPr/>
          <a:lstStyle>
            <a:lvl1pPr marL="277008" indent="-277008">
              <a:tabLst>
                <a:tab pos="277008" algn="l"/>
              </a:tabLst>
              <a:defRPr sz="5882" baseline="0"/>
            </a:lvl1pPr>
          </a:lstStyle>
          <a:p>
            <a:r>
              <a:rPr lang="en-US" dirty="0" smtClean="0"/>
              <a:t>“	Add a quote here. Design is easier than it looks, and more important than it seems.”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647788" y="4773813"/>
            <a:ext cx="5378549" cy="1050156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3137" baseline="0">
                <a:latin typeface="+mj-lt"/>
              </a:defRPr>
            </a:lvl1pPr>
          </a:lstStyle>
          <a:p>
            <a:pPr lvl="0"/>
            <a:r>
              <a:rPr lang="en-US" dirty="0" smtClean="0"/>
              <a:t>Author’s Name</a:t>
            </a:r>
          </a:p>
          <a:p>
            <a:pPr lvl="0"/>
            <a:r>
              <a:rPr lang="en-US" dirty="0" smtClean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315231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Idea &amp; 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7021" y="2383023"/>
            <a:ext cx="11653523" cy="914360"/>
          </a:xfrm>
        </p:spPr>
        <p:txBody>
          <a:bodyPr/>
          <a:lstStyle>
            <a:lvl1pPr marL="0" indent="0">
              <a:buNone/>
              <a:defRPr sz="5294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97" indent="0">
              <a:buNone/>
              <a:defRPr/>
            </a:lvl3pPr>
            <a:lvl4pPr marL="448193" indent="0">
              <a:buNone/>
              <a:defRPr/>
            </a:lvl4pPr>
            <a:lvl5pPr marL="67229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7021" y="1187621"/>
            <a:ext cx="11655840" cy="899665"/>
          </a:xfrm>
        </p:spPr>
        <p:txBody>
          <a:bodyPr/>
          <a:lstStyle>
            <a:lvl1pPr>
              <a:defRPr sz="7058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9333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-50 Right Photo Layout">
    <p:bg bwMode="auto">
      <p:bgPr>
        <a:solidFill>
          <a:srgbClr val="002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gray">
          <a:xfrm>
            <a:off x="6097556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336145" marR="0" indent="-336145" algn="ctr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Blip>
                <a:blip r:embed="rId3"/>
              </a:buBlip>
              <a:tabLst/>
              <a:defRPr lang="en-US" sz="2353" kern="1200" spc="0" baseline="0" dirty="0"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invGray">
          <a:xfrm>
            <a:off x="269240" y="2095970"/>
            <a:ext cx="5378549" cy="2677859"/>
          </a:xfrm>
          <a:noFill/>
        </p:spPr>
        <p:txBody>
          <a:bodyPr vert="horz" wrap="square" lIns="146304" tIns="91440" rIns="146304" bIns="91440" rtlCol="0" anchor="t" anchorCtr="0">
            <a:noAutofit/>
          </a:bodyPr>
          <a:lstStyle>
            <a:lvl1pPr>
              <a:defRPr lang="en-US" sz="5882" spc="-98" baseline="0" dirty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4" hasCustomPrompt="1"/>
          </p:nvPr>
        </p:nvSpPr>
        <p:spPr bwMode="invGray">
          <a:xfrm>
            <a:off x="270841" y="4773829"/>
            <a:ext cx="5377215" cy="896551"/>
          </a:xfrm>
        </p:spPr>
        <p:txBody>
          <a:bodyPr tIns="109728" bIns="109728">
            <a:noAutofit/>
          </a:bodyPr>
          <a:lstStyle>
            <a:lvl1pPr marL="0" indent="0">
              <a:spcBef>
                <a:spcPts val="0"/>
              </a:spcBef>
              <a:buNone/>
              <a:defRPr sz="3137">
                <a:gradFill>
                  <a:gsLst>
                    <a:gs pos="1250">
                      <a:srgbClr val="FFFFFF"/>
                    </a:gs>
                    <a:gs pos="99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Speaker Name</a:t>
            </a:r>
            <a:endParaRPr lang="en-US" dirty="0"/>
          </a:p>
        </p:txBody>
      </p:sp>
      <p:pic>
        <p:nvPicPr>
          <p:cNvPr id="8" name="TechEd 2014 logo whit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64788" y="440042"/>
            <a:ext cx="2907036" cy="1257969"/>
          </a:xfrm>
          <a:prstGeom prst="rect">
            <a:avLst/>
          </a:prstGeom>
        </p:spPr>
      </p:pic>
      <p:pic>
        <p:nvPicPr>
          <p:cNvPr id="10" name="MS logo white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213" y="6061766"/>
            <a:ext cx="1522404" cy="326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9278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bg>
      <p:bgPr>
        <a:solidFill>
          <a:srgbClr val="002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5970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5183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97705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00638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spcBef>
                <a:spcPct val="0"/>
              </a:spcBef>
              <a:spcAft>
                <a:spcPct val="0"/>
              </a:spcAft>
            </a:pPr>
            <a:endParaRPr lang="en-US" sz="1765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2415"/>
            <a:ext cx="11653522" cy="2089751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9071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C9E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9813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Wingdings" panose="05000000000000000000" pitchFamily="2" charset="2"/>
              <a:buChar char="§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0602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>
              <a:defRPr sz="8627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1896351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Black Layout - 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 flip="none" rotWithShape="1">
                  <a:gsLst>
                    <a:gs pos="417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519248" y="1447800"/>
            <a:ext cx="11151917" cy="2184808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433967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1104" y="3877271"/>
            <a:ext cx="9858808" cy="1794661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75840"/>
            <a:ext cx="9860610" cy="1801436"/>
          </a:xfrm>
          <a:noFill/>
        </p:spPr>
        <p:txBody>
          <a:bodyPr lIns="146304" tIns="91440" rIns="146304" bIns="91440" anchor="t" anchorCtr="0"/>
          <a:lstStyle>
            <a:lvl1pPr>
              <a:defRPr sz="5882" spc="-98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269239" y="470411"/>
            <a:ext cx="3047874" cy="452654"/>
          </a:xfrm>
        </p:spPr>
        <p:txBody>
          <a:bodyPr/>
          <a:lstStyle>
            <a:lvl1pPr marL="0" indent="0">
              <a:buNone/>
              <a:defRPr sz="1961"/>
            </a:lvl1pPr>
          </a:lstStyle>
          <a:p>
            <a:pPr lvl="0"/>
            <a:r>
              <a:rPr lang="en-US" dirty="0" smtClean="0"/>
              <a:t>Session Code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108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mo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1" y="1186357"/>
            <a:ext cx="9859116" cy="2697988"/>
          </a:xfrm>
          <a:noFill/>
        </p:spPr>
        <p:txBody>
          <a:bodyPr tIns="91440" bIns="91440" anchor="t" anchorCtr="0"/>
          <a:lstStyle>
            <a:lvl1pPr>
              <a:defRPr sz="7058" spc="-99" baseline="0">
                <a:gradFill>
                  <a:gsLst>
                    <a:gs pos="5833">
                      <a:schemeClr val="tx1"/>
                    </a:gs>
                    <a:gs pos="18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1" y="2259357"/>
            <a:ext cx="9860673" cy="3411796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4267" spc="0" baseline="0">
                <a:gradFill>
                  <a:gsLst>
                    <a:gs pos="5833">
                      <a:schemeClr val="tx1"/>
                    </a:gs>
                    <a:gs pos="18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00689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796217"/>
          </a:xfrm>
          <a:noFill/>
        </p:spPr>
        <p:txBody>
          <a:bodyPr tIns="91440" bIns="91440" anchor="t" anchorCtr="0"/>
          <a:lstStyle>
            <a:lvl1pPr>
              <a:defRPr sz="8627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17112881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97" indent="0">
              <a:buNone/>
              <a:defRPr/>
            </a:lvl3pPr>
            <a:lvl4pPr marL="448193" indent="0">
              <a:buNone/>
              <a:defRPr/>
            </a:lvl4pPr>
            <a:lvl5pPr marL="67229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9964772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97" indent="0">
              <a:buNone/>
              <a:defRPr/>
            </a:lvl3pPr>
            <a:lvl4pPr marL="448193" indent="0">
              <a:buNone/>
              <a:defRPr/>
            </a:lvl4pPr>
            <a:lvl5pPr marL="67229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7"/>
          <p:cNvSpPr txBox="1"/>
          <p:nvPr/>
        </p:nvSpPr>
        <p:spPr bwMode="white">
          <a:xfrm>
            <a:off x="4244628" y="6566924"/>
            <a:ext cx="3702745" cy="15837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29" b="0" spc="147" baseline="0" dirty="0" smtClean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Semibold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8744437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9" Type="http://schemas.openxmlformats.org/officeDocument/2006/relationships/image" Target="../media/image5.png"/><Relationship Id="rId3" Type="http://schemas.openxmlformats.org/officeDocument/2006/relationships/slideLayout" Target="../slideLayouts/slideLayout29.xml"/><Relationship Id="rId21" Type="http://schemas.openxmlformats.org/officeDocument/2006/relationships/slideLayout" Target="../slideLayouts/slideLayout47.xml"/><Relationship Id="rId34" Type="http://schemas.openxmlformats.org/officeDocument/2006/relationships/slideLayout" Target="../slideLayouts/slideLayout60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33" Type="http://schemas.openxmlformats.org/officeDocument/2006/relationships/slideLayout" Target="../slideLayouts/slideLayout59.xml"/><Relationship Id="rId38" Type="http://schemas.openxmlformats.org/officeDocument/2006/relationships/image" Target="../media/image4.png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29" Type="http://schemas.openxmlformats.org/officeDocument/2006/relationships/slideLayout" Target="../slideLayouts/slideLayout55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32" Type="http://schemas.openxmlformats.org/officeDocument/2006/relationships/slideLayout" Target="../slideLayouts/slideLayout58.xml"/><Relationship Id="rId37" Type="http://schemas.openxmlformats.org/officeDocument/2006/relationships/theme" Target="../theme/theme2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28" Type="http://schemas.openxmlformats.org/officeDocument/2006/relationships/slideLayout" Target="../slideLayouts/slideLayout54.xml"/><Relationship Id="rId36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31" Type="http://schemas.openxmlformats.org/officeDocument/2006/relationships/slideLayout" Target="../slideLayouts/slideLayout57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53.xml"/><Relationship Id="rId30" Type="http://schemas.openxmlformats.org/officeDocument/2006/relationships/slideLayout" Target="../slideLayouts/slideLayout56.xml"/><Relationship Id="rId35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052030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2250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5294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36145" marR="0" indent="-336145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2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691" marR="0" indent="-236546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84338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08435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32531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2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18480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325051" y="1906413"/>
            <a:ext cx="4214127" cy="40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614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  <p:sldLayoutId id="2147483710" r:id="rId23"/>
    <p:sldLayoutId id="2147483711" r:id="rId24"/>
    <p:sldLayoutId id="2147483712" r:id="rId25"/>
    <p:sldLayoutId id="2147483713" r:id="rId26"/>
    <p:sldLayoutId id="2147483714" r:id="rId27"/>
    <p:sldLayoutId id="2147483715" r:id="rId28"/>
    <p:sldLayoutId id="2147483716" r:id="rId29"/>
    <p:sldLayoutId id="2147483717" r:id="rId30"/>
    <p:sldLayoutId id="2147483718" r:id="rId31"/>
    <p:sldLayoutId id="2147483719" r:id="rId32"/>
    <p:sldLayoutId id="2147483720" r:id="rId33"/>
    <p:sldLayoutId id="2147483721" r:id="rId34"/>
    <p:sldLayoutId id="2147483722" r:id="rId35"/>
    <p:sldLayoutId id="2147483723" r:id="rId36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5294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36145" marR="0" indent="-336145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100000"/>
        <a:buFontTx/>
        <a:buBlip>
          <a:blip r:embed="rId39"/>
        </a:buBlip>
        <a:tabLst/>
        <a:defRPr sz="392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691" marR="0" indent="-236546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100000"/>
        <a:buFontTx/>
        <a:buBlip>
          <a:blip r:embed="rId39"/>
        </a:buBlip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84338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100000"/>
        <a:buFontTx/>
        <a:buBlip>
          <a:blip r:embed="rId39"/>
        </a:buBlip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08435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100000"/>
        <a:buFontTx/>
        <a:buBlip>
          <a:blip r:embed="rId39"/>
        </a:buBlip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32531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100000"/>
        <a:buFontTx/>
        <a:buBlip>
          <a:blip r:embed="rId39"/>
        </a:buBlip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661">
          <p15:clr>
            <a:srgbClr val="5ACBF0"/>
          </p15:clr>
        </p15:guide>
        <p15:guide id="4" orient="horz" pos="4219">
          <p15:clr>
            <a:srgbClr val="5ACBF0"/>
          </p15:clr>
        </p15:guide>
        <p15:guide id="5" pos="749">
          <p15:clr>
            <a:srgbClr val="5ACBF0"/>
          </p15:clr>
        </p15:guide>
        <p15:guide id="6" pos="1325">
          <p15:clr>
            <a:srgbClr val="5ACBF0"/>
          </p15:clr>
        </p15:guide>
        <p15:guide id="7" pos="1901">
          <p15:clr>
            <a:srgbClr val="5ACBF0"/>
          </p15:clr>
        </p15:guide>
        <p15:guide id="8" pos="2477">
          <p15:clr>
            <a:srgbClr val="5ACBF0"/>
          </p15:clr>
        </p15:guide>
        <p15:guide id="9" pos="3053">
          <p15:clr>
            <a:srgbClr val="5ACBF0"/>
          </p15:clr>
        </p15:guide>
        <p15:guide id="10" pos="3629">
          <p15:clr>
            <a:srgbClr val="5ACBF0"/>
          </p15:clr>
        </p15:guide>
        <p15:guide id="11" pos="4205">
          <p15:clr>
            <a:srgbClr val="5ACBF0"/>
          </p15:clr>
        </p15:guide>
        <p15:guide id="12" pos="4781">
          <p15:clr>
            <a:srgbClr val="5ACBF0"/>
          </p15:clr>
        </p15:guide>
        <p15:guide id="13" pos="5357">
          <p15:clr>
            <a:srgbClr val="5ACBF0"/>
          </p15:clr>
        </p15:guide>
        <p15:guide id="14" pos="5933">
          <p15:clr>
            <a:srgbClr val="5ACBF0"/>
          </p15:clr>
        </p15:guide>
        <p15:guide id="15" pos="6509">
          <p15:clr>
            <a:srgbClr val="5ACBF0"/>
          </p15:clr>
        </p15:guide>
        <p15:guide id="16" pos="7085">
          <p15:clr>
            <a:srgbClr val="5ACBF0"/>
          </p15:clr>
        </p15:guide>
        <p15:guide id="17" orient="horz" pos="763">
          <p15:clr>
            <a:srgbClr val="5ACBF0"/>
          </p15:clr>
        </p15:guide>
        <p15:guide id="18" orient="horz" pos="1339">
          <p15:clr>
            <a:srgbClr val="5ACBF0"/>
          </p15:clr>
        </p15:guide>
        <p15:guide id="19" orient="horz" pos="1915">
          <p15:clr>
            <a:srgbClr val="5ACBF0"/>
          </p15:clr>
        </p15:guide>
        <p15:guide id="20" orient="horz" pos="2491">
          <p15:clr>
            <a:srgbClr val="5ACBF0"/>
          </p15:clr>
        </p15:guide>
        <p15:guide id="21" orient="horz" pos="3067">
          <p15:clr>
            <a:srgbClr val="5ACBF0"/>
          </p15:clr>
        </p15:guide>
        <p15:guide id="22" orient="horz" pos="3643">
          <p15:clr>
            <a:srgbClr val="5ACBF0"/>
          </p15:clr>
        </p15:guide>
        <p15:guide id="23" pos="288">
          <p15:clr>
            <a:srgbClr val="C35EA4"/>
          </p15:clr>
        </p15:guide>
        <p15:guide id="24" pos="7546">
          <p15:clr>
            <a:srgbClr val="C35EA4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www.herdprotect.com/sysmenu.dll-5488c8c5d8a353184fc345a91a06d0c034e846d8.aspx" TargetMode="Externa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://answers.microsoft.com/en-us/windows/forum/windows8_1_pr-windows_install/the-install-of-the-81-preview-fails-over-and-over/72fd28d4-fa75-4904-b727-bbb30fa434b2" TargetMode="External"/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support.microsoft.com/kb/223300" TargetMode="External"/><Relationship Id="rId1" Type="http://schemas.openxmlformats.org/officeDocument/2006/relationships/slideLayout" Target="../slideLayouts/slideLayout3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://blogs.technet.com/cfs-file.ashx/__key/communityserver-blogs-components-weblogfiles/00-00-00-54-33-metablogapi/8321.clip_5F00_image005_5F00_3E25F3A8.png" TargetMode="Externa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47.png"/><Relationship Id="rId4" Type="http://schemas.openxmlformats.org/officeDocument/2006/relationships/hyperlink" Target="http://blogs.technet.com/cfs-file.ashx/__key/communityserver-blogs-components-weblogfiles/00-00-00-54-33-metablogapi/2134.clip_5F00_image008_5F00_57EA040A.png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whdc/devtools/debugging" TargetMode="External"/><Relationship Id="rId2" Type="http://schemas.openxmlformats.org/officeDocument/2006/relationships/hyperlink" Target="http://www.microsoft.com/technet/sysinternals" TargetMode="External"/><Relationship Id="rId1" Type="http://schemas.openxmlformats.org/officeDocument/2006/relationships/slideLayout" Target="../slideLayouts/slideLayout39.xml"/><Relationship Id="rId4" Type="http://schemas.openxmlformats.org/officeDocument/2006/relationships/hyperlink" Target="http://db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Unexplained…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Mark Russinovich</a:t>
            </a:r>
          </a:p>
          <a:p>
            <a:r>
              <a:rPr lang="en-US" dirty="0" smtClean="0"/>
              <a:t>Technical Fellow</a:t>
            </a:r>
          </a:p>
          <a:p>
            <a:r>
              <a:rPr lang="en-US" smtClean="0"/>
              <a:t>Microsoft Azure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4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7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Process Explorer is a Task Manager replacement</a:t>
            </a:r>
          </a:p>
          <a:p>
            <a:pPr lvl="1"/>
            <a:r>
              <a:rPr lang="en-US" smtClean="0"/>
              <a:t>You can literally replace Task Manager with Options-&gt;Replace Task Manager</a:t>
            </a:r>
          </a:p>
          <a:p>
            <a:r>
              <a:rPr lang="en-US" smtClean="0"/>
              <a:t>Hide-when-minimized to always have it handy</a:t>
            </a:r>
          </a:p>
          <a:p>
            <a:pPr lvl="1"/>
            <a:r>
              <a:rPr lang="en-US" smtClean="0"/>
              <a:t>Hover the mouse to see a tooltip showing the process consuming the most CPU</a:t>
            </a:r>
          </a:p>
          <a:p>
            <a:r>
              <a:rPr lang="en-US" smtClean="0"/>
              <a:t>Open System Information graph to see CPU usage history</a:t>
            </a:r>
          </a:p>
          <a:p>
            <a:pPr lvl="1"/>
            <a:r>
              <a:rPr lang="en-US" smtClean="0"/>
              <a:t>Graphs are time stamped with hover showing biggest consumer at point in time</a:t>
            </a:r>
          </a:p>
          <a:p>
            <a:pPr lvl="1"/>
            <a:r>
              <a:rPr lang="en-US" smtClean="0"/>
              <a:t>Also includes other activity such as I/O, kernel memory limits</a:t>
            </a:r>
          </a:p>
          <a:p>
            <a:endParaRPr lang="en-US" dirty="0"/>
          </a:p>
        </p:txBody>
      </p:sp>
      <p:sp>
        <p:nvSpPr>
          <p:cNvPr id="410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Explorer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972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3382529"/>
          </a:xfrm>
        </p:spPr>
        <p:txBody>
          <a:bodyPr/>
          <a:lstStyle/>
          <a:p>
            <a:r>
              <a:rPr lang="en-US" dirty="0" smtClean="0"/>
              <a:t>Run automatically at logon: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WMI provider hosts</a:t>
            </a:r>
          </a:p>
          <a:p>
            <a:r>
              <a:rPr lang="en-US" dirty="0" smtClean="0"/>
              <a:t>Win 8.1 DPI Awareness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Features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381" y="837999"/>
            <a:ext cx="4139683" cy="24634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044" y="3507124"/>
            <a:ext cx="5189363" cy="2537445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5214857" y="3595256"/>
            <a:ext cx="1215737" cy="509154"/>
          </a:xfrm>
          <a:prstGeom prst="straightConnector1">
            <a:avLst/>
          </a:prstGeom>
          <a:ln w="285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98061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7078045" cy="5616922"/>
          </a:xfrm>
        </p:spPr>
        <p:txBody>
          <a:bodyPr/>
          <a:lstStyle/>
          <a:p>
            <a:r>
              <a:rPr lang="en-US" sz="3200" dirty="0" smtClean="0"/>
              <a:t>VirusTotal.com is Antivirus-as-a-Service (</a:t>
            </a:r>
            <a:r>
              <a:rPr lang="en-US" sz="3200" dirty="0" err="1" smtClean="0"/>
              <a:t>AaaS</a:t>
            </a:r>
            <a:r>
              <a:rPr lang="en-US" sz="3200" dirty="0" smtClean="0"/>
              <a:t>)</a:t>
            </a:r>
          </a:p>
          <a:p>
            <a:r>
              <a:rPr lang="en-US" sz="3200" dirty="0" smtClean="0"/>
              <a:t>You can have Process Explorer </a:t>
            </a:r>
            <a:br>
              <a:rPr lang="en-US" sz="3200" dirty="0" smtClean="0"/>
            </a:br>
            <a:r>
              <a:rPr lang="en-US" sz="3200" dirty="0" smtClean="0"/>
              <a:t>check file hashes</a:t>
            </a:r>
          </a:p>
          <a:p>
            <a:pPr lvl="1"/>
            <a:r>
              <a:rPr lang="en-US" sz="1800" dirty="0" smtClean="0"/>
              <a:t>Check all displayed files with Options-&gt;Check </a:t>
            </a:r>
            <a:r>
              <a:rPr lang="en-US" sz="1800" dirty="0" err="1" smtClean="0"/>
              <a:t>VirusTotal</a:t>
            </a:r>
            <a:endParaRPr lang="en-US" sz="1800" dirty="0" smtClean="0"/>
          </a:p>
          <a:p>
            <a:pPr lvl="1"/>
            <a:r>
              <a:rPr lang="en-US" sz="1800" dirty="0" smtClean="0"/>
              <a:t>Results reported in </a:t>
            </a:r>
            <a:r>
              <a:rPr lang="en-US" sz="1800" dirty="0" err="1" smtClean="0"/>
              <a:t>VirusTotal</a:t>
            </a:r>
            <a:r>
              <a:rPr lang="en-US" sz="1800" dirty="0" smtClean="0"/>
              <a:t> column as well as DLL and process properties</a:t>
            </a:r>
          </a:p>
          <a:p>
            <a:pPr lvl="1"/>
            <a:r>
              <a:rPr lang="en-US" sz="1800" dirty="0" smtClean="0"/>
              <a:t>Uploads hashes</a:t>
            </a:r>
          </a:p>
          <a:p>
            <a:pPr lvl="1"/>
            <a:r>
              <a:rPr lang="en-US" sz="1800" dirty="0" smtClean="0"/>
              <a:t>Reports results as positive detection rate or “Unknown”</a:t>
            </a:r>
          </a:p>
          <a:p>
            <a:r>
              <a:rPr lang="en-US" sz="3200" dirty="0" smtClean="0"/>
              <a:t>You can submit unknown files for scanning</a:t>
            </a:r>
          </a:p>
          <a:p>
            <a:pPr lvl="1"/>
            <a:r>
              <a:rPr lang="en-US" sz="1800" dirty="0" smtClean="0"/>
              <a:t>Options-&gt;Submit Unknown Executables submits all portable executable (PE) images &lt; 32 MB in size</a:t>
            </a:r>
          </a:p>
          <a:p>
            <a:pPr lvl="1"/>
            <a:r>
              <a:rPr lang="en-US" sz="1800" dirty="0" smtClean="0"/>
              <a:t>Can submit on-demand with context menu or properties dialog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VirusTotal</a:t>
            </a:r>
            <a:r>
              <a:rPr lang="en-US" dirty="0" smtClean="0"/>
              <a:t> Integration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0189" y="1274422"/>
            <a:ext cx="4003459" cy="2211995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9795" y="3235882"/>
            <a:ext cx="3471928" cy="1175535"/>
          </a:xfrm>
          <a:prstGeom prst="rect">
            <a:avLst/>
          </a:prstGeom>
          <a:ln w="38100">
            <a:solidFill>
              <a:schemeClr val="accent3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2817" y="4207390"/>
            <a:ext cx="3638095" cy="1571429"/>
          </a:xfrm>
          <a:prstGeom prst="rect">
            <a:avLst/>
          </a:prstGeom>
          <a:ln w="28575">
            <a:solidFill>
              <a:schemeClr val="accent3"/>
            </a:solidFill>
          </a:ln>
        </p:spPr>
      </p:pic>
    </p:spTree>
    <p:extLst>
      <p:ext uri="{BB962C8B-B14F-4D97-AF65-F5344CB8AC3E}">
        <p14:creationId xmlns:p14="http://schemas.microsoft.com/office/powerpoint/2010/main" val="41026770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Disabled search service and problem went away</a:t>
            </a:r>
          </a:p>
          <a:p>
            <a:pPr lvl="1"/>
            <a:r>
              <a:rPr lang="en-US" smtClean="0"/>
              <a:t>But lost Outlook search capability</a:t>
            </a:r>
          </a:p>
          <a:p>
            <a:pPr lvl="1"/>
            <a:r>
              <a:rPr lang="en-US" smtClean="0"/>
              <a:t>Had to dig deeper</a:t>
            </a:r>
          </a:p>
          <a:p>
            <a:r>
              <a:rPr lang="en-US" smtClean="0"/>
              <a:t>Looked in Process Explorer and saw flashing green and red protocol host processes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Random Sluggishness (</a:t>
            </a:r>
            <a:r>
              <a:rPr lang="en-US" sz="4800" dirty="0" err="1" smtClean="0"/>
              <a:t>Cont</a:t>
            </a:r>
            <a:r>
              <a:rPr lang="en-US" sz="4800" dirty="0" smtClean="0"/>
              <a:t>)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919" y="4006919"/>
            <a:ext cx="4955075" cy="181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9660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Configured just-in-time debugging with Procdump to capture a dump: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Random Sluggishness (</a:t>
            </a:r>
            <a:r>
              <a:rPr lang="en-US" sz="4800" dirty="0" err="1" smtClean="0"/>
              <a:t>Cont</a:t>
            </a:r>
            <a:r>
              <a:rPr lang="en-US" sz="4800" dirty="0" smtClean="0"/>
              <a:t>)</a:t>
            </a:r>
            <a:endParaRPr lang="en-US" sz="4800" dirty="0"/>
          </a:p>
        </p:txBody>
      </p:sp>
      <p:sp>
        <p:nvSpPr>
          <p:cNvPr id="4" name="Rectangle 3"/>
          <p:cNvSpPr/>
          <p:nvPr/>
        </p:nvSpPr>
        <p:spPr>
          <a:xfrm>
            <a:off x="2445134" y="2952462"/>
            <a:ext cx="6109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chemeClr val="accent6"/>
                </a:solidFill>
                <a:latin typeface="courier new" panose="02070309020205020404" pitchFamily="49" charset="0"/>
              </a:rPr>
              <a:t>procdump</a:t>
            </a:r>
            <a:r>
              <a:rPr lang="en-US" sz="3200" b="1" dirty="0">
                <a:solidFill>
                  <a:schemeClr val="accent6"/>
                </a:solidFill>
                <a:latin typeface="courier new" panose="02070309020205020404" pitchFamily="49" charset="0"/>
              </a:rPr>
              <a:t> -ma </a:t>
            </a:r>
            <a:r>
              <a:rPr lang="en-US" sz="3200" b="1" dirty="0" smtClean="0">
                <a:solidFill>
                  <a:schemeClr val="accent6"/>
                </a:solidFill>
                <a:latin typeface="courier new" panose="02070309020205020404" pitchFamily="49" charset="0"/>
              </a:rPr>
              <a:t>-</a:t>
            </a:r>
            <a:r>
              <a:rPr lang="en-US" sz="3200" b="1" dirty="0" err="1" smtClean="0">
                <a:solidFill>
                  <a:schemeClr val="accent6"/>
                </a:solidFill>
                <a:latin typeface="courier new" panose="02070309020205020404" pitchFamily="49" charset="0"/>
              </a:rPr>
              <a:t>i</a:t>
            </a:r>
            <a:r>
              <a:rPr lang="en-US" sz="3200" b="1" dirty="0" smtClean="0">
                <a:solidFill>
                  <a:schemeClr val="accent6"/>
                </a:solidFill>
                <a:latin typeface="courier new" panose="02070309020205020404" pitchFamily="49" charset="0"/>
              </a:rPr>
              <a:t> </a:t>
            </a:r>
            <a:r>
              <a:rPr lang="en-US" sz="3200" b="1" dirty="0">
                <a:solidFill>
                  <a:schemeClr val="accent6"/>
                </a:solidFill>
                <a:latin typeface="courier new" panose="02070309020205020404" pitchFamily="49" charset="0"/>
              </a:rPr>
              <a:t>C:\dumps</a:t>
            </a:r>
            <a:endParaRPr lang="en-US" sz="32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259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875" y="1189038"/>
            <a:ext cx="11652250" cy="5373651"/>
          </a:xfrm>
        </p:spPr>
        <p:txBody>
          <a:bodyPr/>
          <a:lstStyle/>
          <a:p>
            <a:r>
              <a:rPr lang="en-US" dirty="0" smtClean="0"/>
              <a:t>Dump file pointed at EVMSP32.DLL: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Didn’t know what EVMSP32 was…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Random Sluggishness (</a:t>
            </a:r>
            <a:r>
              <a:rPr lang="en-US" sz="4800" dirty="0" err="1" smtClean="0"/>
              <a:t>Cont</a:t>
            </a:r>
            <a:r>
              <a:rPr lang="en-US" sz="4800" dirty="0" smtClean="0"/>
              <a:t>)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461" y="1858522"/>
            <a:ext cx="5228571" cy="37904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459" y="4937430"/>
            <a:ext cx="2744846" cy="54897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930425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875" y="1189038"/>
            <a:ext cx="11652250" cy="5252976"/>
          </a:xfrm>
        </p:spPr>
        <p:txBody>
          <a:bodyPr/>
          <a:lstStyle/>
          <a:p>
            <a:r>
              <a:rPr lang="en-US" dirty="0" smtClean="0"/>
              <a:t>Looked at image properties: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Uninstalled Symantec Enterprise Vault: problem solved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Random Sluggishness: Solved</a:t>
            </a:r>
            <a:endParaRPr lang="en-US" sz="4800" dirty="0"/>
          </a:p>
        </p:txBody>
      </p:sp>
      <p:pic>
        <p:nvPicPr>
          <p:cNvPr id="1026" name="Picture 2" descr="EVMSP32.d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430" y="1871208"/>
            <a:ext cx="6334125" cy="313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971" y="3192198"/>
            <a:ext cx="3839681" cy="86025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cxnSp>
        <p:nvCxnSpPr>
          <p:cNvPr id="10" name="Straight Arrow Connector 9"/>
          <p:cNvCxnSpPr>
            <a:stCxn id="4" idx="1"/>
          </p:cNvCxnSpPr>
          <p:nvPr/>
        </p:nvCxnSpPr>
        <p:spPr>
          <a:xfrm flipH="1">
            <a:off x="5642265" y="3622326"/>
            <a:ext cx="496706" cy="326219"/>
          </a:xfrm>
          <a:prstGeom prst="straightConnector1">
            <a:avLst/>
          </a:prstGeom>
          <a:ln w="381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7819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875" y="1189038"/>
            <a:ext cx="11652250" cy="5265096"/>
          </a:xfrm>
        </p:spPr>
        <p:txBody>
          <a:bodyPr/>
          <a:lstStyle/>
          <a:p>
            <a:r>
              <a:rPr lang="en-US" dirty="0" smtClean="0"/>
              <a:t>User experienced </a:t>
            </a:r>
            <a:r>
              <a:rPr lang="en-US" dirty="0" err="1" smtClean="0"/>
              <a:t>glitching</a:t>
            </a:r>
            <a:r>
              <a:rPr lang="en-US" dirty="0" smtClean="0"/>
              <a:t> a minute or two into playback of any Blue-ray DVD</a:t>
            </a:r>
          </a:p>
          <a:p>
            <a:pPr lvl="1"/>
            <a:r>
              <a:rPr lang="en-US" dirty="0" smtClean="0"/>
              <a:t>Upgraded DVD player software: no change</a:t>
            </a:r>
          </a:p>
          <a:p>
            <a:r>
              <a:rPr lang="en-US" dirty="0" smtClean="0"/>
              <a:t>Identified player model in Device Manger: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Web searches revealed scattered issues, but no solution</a:t>
            </a:r>
          </a:p>
          <a:p>
            <a:pPr lvl="1"/>
            <a:r>
              <a:rPr lang="en-US" dirty="0" smtClean="0"/>
              <a:t>No firmware upgrade available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Stuttering Blu-ray Playback</a:t>
            </a:r>
            <a:endParaRPr lang="en-US" sz="4800" dirty="0"/>
          </a:p>
        </p:txBody>
      </p:sp>
      <p:pic>
        <p:nvPicPr>
          <p:cNvPr id="1026" name="Picture 2" descr="bluray_uj1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123" y="3669846"/>
            <a:ext cx="3717560" cy="91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1168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239" y="1190735"/>
            <a:ext cx="11653523" cy="2572692"/>
          </a:xfrm>
        </p:spPr>
        <p:txBody>
          <a:bodyPr/>
          <a:lstStyle/>
          <a:p>
            <a:r>
              <a:rPr lang="en-US" sz="3733" dirty="0"/>
              <a:t>Process Monitor is a real-time file, registry, process and thread monitor</a:t>
            </a:r>
          </a:p>
          <a:p>
            <a:r>
              <a:rPr lang="en-US" sz="3733" dirty="0"/>
              <a:t>When in doubt, run Process Monitor!</a:t>
            </a:r>
          </a:p>
          <a:p>
            <a:pPr lvl="1"/>
            <a:r>
              <a:rPr lang="en-US" sz="2133" dirty="0"/>
              <a:t>It will often show you the cause for error messages</a:t>
            </a:r>
          </a:p>
          <a:p>
            <a:pPr lvl="1"/>
            <a:r>
              <a:rPr lang="en-US" sz="2133" dirty="0"/>
              <a:t>It many times tells you what is causing sluggish performance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Monitor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825" y="3825303"/>
            <a:ext cx="7218375" cy="278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9351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875" y="1189038"/>
            <a:ext cx="11652250" cy="3925562"/>
          </a:xfrm>
        </p:spPr>
        <p:txBody>
          <a:bodyPr/>
          <a:lstStyle/>
          <a:p>
            <a:r>
              <a:rPr lang="en-US" dirty="0" smtClean="0"/>
              <a:t>Decided to capture Process Monitor trace	</a:t>
            </a:r>
          </a:p>
          <a:p>
            <a:r>
              <a:rPr lang="en-US" dirty="0" smtClean="0"/>
              <a:t>Set filter to just watch DVD drive (G:\)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Noticed </a:t>
            </a:r>
            <a:r>
              <a:rPr lang="en-US" dirty="0" err="1" smtClean="0"/>
              <a:t>Wmiprsve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traversing disk directories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The Case of the Stuttering Blu-ray Playback (</a:t>
            </a:r>
            <a:r>
              <a:rPr lang="en-US" sz="4400" dirty="0" err="1" smtClean="0"/>
              <a:t>Cont</a:t>
            </a:r>
            <a:r>
              <a:rPr lang="en-US" sz="4400" dirty="0" smtClean="0"/>
              <a:t>)</a:t>
            </a:r>
            <a:endParaRPr lang="en-US" sz="4400" dirty="0"/>
          </a:p>
        </p:txBody>
      </p:sp>
      <p:pic>
        <p:nvPicPr>
          <p:cNvPr id="2050" name="Picture 2" descr="bluray_pmfil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2663036"/>
            <a:ext cx="4686300" cy="10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0506" y="3408366"/>
            <a:ext cx="5419048" cy="3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518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Buggy Behavior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21128924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875" y="1189038"/>
            <a:ext cx="11652250" cy="3913700"/>
          </a:xfrm>
        </p:spPr>
        <p:txBody>
          <a:bodyPr/>
          <a:lstStyle/>
          <a:p>
            <a:r>
              <a:rPr lang="en-US" dirty="0" smtClean="0"/>
              <a:t>Enabled WMI tracing:</a:t>
            </a:r>
          </a:p>
          <a:p>
            <a:pPr lvl="1"/>
            <a:r>
              <a:rPr lang="en-US" dirty="0" smtClean="0"/>
              <a:t>In Event Viewer showed debug logs: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Enabled WMI-Activity tracing log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The Case of the Stuttering Blu-ray Playback (</a:t>
            </a:r>
            <a:r>
              <a:rPr lang="en-US" sz="4400" dirty="0" err="1" smtClean="0"/>
              <a:t>Cont</a:t>
            </a:r>
            <a:r>
              <a:rPr lang="en-US" sz="4400" dirty="0" smtClean="0"/>
              <a:t>)</a:t>
            </a:r>
            <a:endParaRPr lang="en-US" sz="4400" dirty="0"/>
          </a:p>
        </p:txBody>
      </p:sp>
      <p:pic>
        <p:nvPicPr>
          <p:cNvPr id="3074" name="Picture 2" descr="bluray_showdebu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521" y="2598294"/>
            <a:ext cx="329565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bluray_enabletr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739" y="5313587"/>
            <a:ext cx="3171214" cy="9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1598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Played back DVD until stutter and then stopped tracing and opened log</a:t>
            </a:r>
          </a:p>
          <a:p>
            <a:r>
              <a:rPr lang="en-US" smtClean="0"/>
              <a:t>Found entries referencing CDROM class: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Next step was to identify client process (1940)…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The Case of the Stuttering Blu-ray Playback (</a:t>
            </a:r>
            <a:r>
              <a:rPr lang="en-US" sz="4400" dirty="0" err="1" smtClean="0"/>
              <a:t>Cont</a:t>
            </a:r>
            <a:r>
              <a:rPr lang="en-US" sz="4400" dirty="0" smtClean="0"/>
              <a:t>)</a:t>
            </a:r>
            <a:endParaRPr lang="en-US" sz="4400" dirty="0"/>
          </a:p>
        </p:txBody>
      </p:sp>
      <p:pic>
        <p:nvPicPr>
          <p:cNvPr id="4100" name="Picture 4" descr="bluray_wmilog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431" y="3244850"/>
            <a:ext cx="5572125" cy="229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5001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Opened Process Explorer and found it was Bluetooth service: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The Case of the Stuttering Blu-ray Playback (</a:t>
            </a:r>
            <a:r>
              <a:rPr lang="en-US" sz="4400" dirty="0" err="1" smtClean="0"/>
              <a:t>Cont</a:t>
            </a:r>
            <a:r>
              <a:rPr lang="en-US" sz="4400" dirty="0" smtClean="0"/>
              <a:t>)</a:t>
            </a:r>
            <a:endParaRPr lang="en-US" sz="4400" dirty="0"/>
          </a:p>
        </p:txBody>
      </p:sp>
      <p:pic>
        <p:nvPicPr>
          <p:cNvPr id="5122" name="Picture 2" descr="bluray_procex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078" y="2554788"/>
            <a:ext cx="7258050" cy="366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231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875" y="1189038"/>
            <a:ext cx="11652250" cy="5721374"/>
          </a:xfrm>
        </p:spPr>
        <p:txBody>
          <a:bodyPr/>
          <a:lstStyle/>
          <a:p>
            <a:r>
              <a:rPr lang="en-US" sz="3600" dirty="0" smtClean="0"/>
              <a:t>Stopped service and stutter disappeared:</a:t>
            </a:r>
          </a:p>
          <a:p>
            <a:endParaRPr lang="en-US" sz="3600" dirty="0" smtClean="0"/>
          </a:p>
          <a:p>
            <a:r>
              <a:rPr lang="en-US" sz="3600" dirty="0" smtClean="0"/>
              <a:t>Went to vendor web site and found new version:</a:t>
            </a:r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endParaRPr lang="en-US" sz="3600" dirty="0" smtClean="0"/>
          </a:p>
          <a:p>
            <a:r>
              <a:rPr lang="en-US" sz="3600" dirty="0" smtClean="0"/>
              <a:t>No service in update: problem solved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The Case of the Stuttering Blu-ray Playback: Solved</a:t>
            </a:r>
            <a:endParaRPr lang="en-US" sz="4400" dirty="0"/>
          </a:p>
        </p:txBody>
      </p:sp>
      <p:pic>
        <p:nvPicPr>
          <p:cNvPr id="6146" name="Picture 2" descr="bluray_bluesoleilsv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348" y="1790732"/>
            <a:ext cx="8953304" cy="59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bluray_HPdownlo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57" y="3187638"/>
            <a:ext cx="6315075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bluray_bluesoleilinsta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003" y="3795156"/>
            <a:ext cx="4895850" cy="198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bluray_devmgmt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088" y="4154409"/>
            <a:ext cx="3943350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003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2184400"/>
          </a:xfrm>
        </p:spPr>
        <p:txBody>
          <a:bodyPr/>
          <a:lstStyle/>
          <a:p>
            <a:r>
              <a:rPr lang="en-US" smtClean="0"/>
              <a:t>Company switched from using wired printers for printing labels to wireless</a:t>
            </a:r>
          </a:p>
          <a:p>
            <a:r>
              <a:rPr lang="en-US" smtClean="0"/>
              <a:t>After 8 new printers were deployed noticed performance issues:</a:t>
            </a:r>
          </a:p>
          <a:p>
            <a:pPr lvl="1"/>
            <a:r>
              <a:rPr lang="en-US" smtClean="0"/>
              <a:t>2 printers printed “quickly”</a:t>
            </a:r>
          </a:p>
          <a:p>
            <a:pPr lvl="1"/>
            <a:r>
              <a:rPr lang="en-US" smtClean="0"/>
              <a:t>The other 6 took up to 10 seconds to print</a:t>
            </a:r>
          </a:p>
          <a:p>
            <a:r>
              <a:rPr lang="en-US" smtClean="0"/>
              <a:t>All printers were same make and model</a:t>
            </a:r>
          </a:p>
          <a:p>
            <a:r>
              <a:rPr lang="en-US" smtClean="0"/>
              <a:t>Behavior consistent regardless of printing client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Slow Printers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124501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3950762"/>
          </a:xfrm>
        </p:spPr>
        <p:txBody>
          <a:bodyPr/>
          <a:lstStyle/>
          <a:p>
            <a:r>
              <a:rPr lang="en-US" sz="3600" dirty="0" smtClean="0"/>
              <a:t>Captured Process Monitor trace of printing to slow and fast printer</a:t>
            </a:r>
          </a:p>
          <a:p>
            <a:r>
              <a:rPr lang="en-US" sz="3600" dirty="0" smtClean="0"/>
              <a:t>Noticed that printing to fast printer read </a:t>
            </a:r>
            <a:r>
              <a:rPr lang="en-US" sz="3600" dirty="0" err="1" smtClean="0"/>
              <a:t>PrinterPath</a:t>
            </a:r>
            <a:r>
              <a:rPr lang="en-US" sz="3600" dirty="0" smtClean="0"/>
              <a:t> in HKLM\SOFTWARE\Microsoft\Windows NT\</a:t>
            </a:r>
            <a:r>
              <a:rPr lang="en-US" sz="3600" dirty="0" err="1" smtClean="0"/>
              <a:t>CurrentVersion</a:t>
            </a:r>
            <a:r>
              <a:rPr lang="en-US" sz="3600" dirty="0" smtClean="0"/>
              <a:t>\Print\Providers\Client Side Rendering Print Provider\Servers\print\Monitors\Client Side Port</a:t>
            </a:r>
          </a:p>
          <a:p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Slow Printers (Cont)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240" y="4690320"/>
            <a:ext cx="10273519" cy="166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675300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2184400"/>
          </a:xfrm>
        </p:spPr>
        <p:txBody>
          <a:bodyPr/>
          <a:lstStyle/>
          <a:p>
            <a:r>
              <a:rPr lang="en-US" smtClean="0"/>
              <a:t>Checked key and saw that fast printers had the key, but not slow ones</a:t>
            </a:r>
          </a:p>
          <a:p>
            <a:r>
              <a:rPr lang="en-US" smtClean="0"/>
              <a:t>Added similar keys for all printers and restarted Spooler Service: problem solved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Slow Printers (Cont)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379024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3048000"/>
            <a:ext cx="6665495" cy="555607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3840" tIns="195072" rIns="243840" bIns="19507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12432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chemeClr val="bg2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Buggy Behavior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9165357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After a user upgraded from Windows 8 to Windows 8.1 they saw three RunDLL error dialogs every logon: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Post-Win8.1 </a:t>
            </a:r>
            <a:r>
              <a:rPr lang="en-US" sz="4800" dirty="0" err="1" smtClean="0"/>
              <a:t>RunDLL</a:t>
            </a:r>
            <a:r>
              <a:rPr lang="en-US" sz="4800" dirty="0" smtClean="0"/>
              <a:t> Errors</a:t>
            </a:r>
            <a:endParaRPr lang="en-US" sz="4800" dirty="0"/>
          </a:p>
        </p:txBody>
      </p:sp>
      <p:pic>
        <p:nvPicPr>
          <p:cNvPr id="1026" name="Picture 1" descr="image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760" y="2842854"/>
            <a:ext cx="5895975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57962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9239" y="1096957"/>
            <a:ext cx="11653523" cy="5663473"/>
          </a:xfrm>
        </p:spPr>
        <p:txBody>
          <a:bodyPr/>
          <a:lstStyle/>
          <a:p>
            <a:r>
              <a:rPr lang="en-US" dirty="0" smtClean="0"/>
              <a:t>Shows every place in the system that can be configured to run something at boot &amp; logon</a:t>
            </a:r>
          </a:p>
          <a:p>
            <a:pPr lvl="1"/>
            <a:r>
              <a:rPr lang="en-US" dirty="0" smtClean="0"/>
              <a:t>Standard Run keys and Startup folders</a:t>
            </a:r>
          </a:p>
          <a:p>
            <a:pPr lvl="1"/>
            <a:r>
              <a:rPr lang="en-US" dirty="0" smtClean="0"/>
              <a:t>Shell, </a:t>
            </a:r>
            <a:r>
              <a:rPr lang="en-US" dirty="0" err="1" smtClean="0"/>
              <a:t>userinit</a:t>
            </a:r>
            <a:endParaRPr lang="en-US" dirty="0" smtClean="0"/>
          </a:p>
          <a:p>
            <a:pPr lvl="1"/>
            <a:r>
              <a:rPr lang="en-US" dirty="0" smtClean="0"/>
              <a:t>Services and drivers</a:t>
            </a:r>
          </a:p>
          <a:p>
            <a:pPr lvl="1"/>
            <a:r>
              <a:rPr lang="en-US" dirty="0" smtClean="0"/>
              <a:t>Tasks</a:t>
            </a:r>
          </a:p>
          <a:p>
            <a:pPr lvl="1"/>
            <a:r>
              <a:rPr lang="en-US" dirty="0" err="1" smtClean="0"/>
              <a:t>Winlogon</a:t>
            </a:r>
            <a:r>
              <a:rPr lang="en-US" dirty="0" smtClean="0"/>
              <a:t> </a:t>
            </a:r>
            <a:r>
              <a:rPr lang="en-US" dirty="0" err="1" smtClean="0"/>
              <a:t>notifica`tions</a:t>
            </a:r>
            <a:endParaRPr lang="en-US" dirty="0" smtClean="0"/>
          </a:p>
          <a:p>
            <a:pPr lvl="1"/>
            <a:r>
              <a:rPr lang="en-US" dirty="0" smtClean="0"/>
              <a:t>Explorer and IE </a:t>
            </a:r>
            <a:r>
              <a:rPr lang="en-US" dirty="0" err="1" smtClean="0"/>
              <a:t>addins</a:t>
            </a:r>
            <a:r>
              <a:rPr lang="en-US" dirty="0" smtClean="0"/>
              <a:t> (toolbars, Browser Helper Objects, …)</a:t>
            </a:r>
          </a:p>
          <a:p>
            <a:pPr lvl="1"/>
            <a:r>
              <a:rPr lang="en-US" dirty="0" smtClean="0"/>
              <a:t>More and ever growing…</a:t>
            </a:r>
          </a:p>
          <a:p>
            <a:r>
              <a:rPr lang="en-US" dirty="0" smtClean="0"/>
              <a:t>Each startup category has its own tab and all items display on the Everything tab</a:t>
            </a:r>
          </a:p>
          <a:p>
            <a:pPr lvl="1"/>
            <a:r>
              <a:rPr lang="en-US" dirty="0" smtClean="0"/>
              <a:t>Startup name, image description, company and path</a:t>
            </a:r>
            <a:endParaRPr lang="en-US" dirty="0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Autoruns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443428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This is the 2014 version of the “case of the unexplained” talk series</a:t>
            </a:r>
          </a:p>
          <a:p>
            <a:pPr lvl="1"/>
            <a:r>
              <a:rPr lang="en-US" smtClean="0"/>
              <a:t>Previous versions covered different cases</a:t>
            </a:r>
          </a:p>
          <a:p>
            <a:pPr lvl="2"/>
            <a:r>
              <a:rPr lang="en-US" smtClean="0"/>
              <a:t>Can view webcast on Sysinternals-&gt;Mark’s webcasts</a:t>
            </a:r>
          </a:p>
          <a:p>
            <a:r>
              <a:rPr lang="en-US" smtClean="0"/>
              <a:t>Based on real case studies</a:t>
            </a:r>
          </a:p>
          <a:p>
            <a:pPr lvl="1"/>
            <a:r>
              <a:rPr lang="en-US" smtClean="0"/>
              <a:t>Some of these have been written up on my blog</a:t>
            </a:r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Case of the Unexplained…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2425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69239" y="1028746"/>
            <a:ext cx="11653523" cy="5711756"/>
          </a:xfrm>
        </p:spPr>
        <p:txBody>
          <a:bodyPr/>
          <a:lstStyle/>
          <a:p>
            <a:r>
              <a:rPr lang="en-US" dirty="0" smtClean="0"/>
              <a:t>Zoom-in on add-ons (including malware) by selecting these filter options:</a:t>
            </a:r>
          </a:p>
          <a:p>
            <a:pPr lvl="1"/>
            <a:r>
              <a:rPr lang="en-US" dirty="0" smtClean="0"/>
              <a:t>Verify Code Signatures</a:t>
            </a:r>
          </a:p>
          <a:p>
            <a:pPr lvl="1"/>
            <a:r>
              <a:rPr lang="en-US" dirty="0" smtClean="0"/>
              <a:t>Hide Microsoft Entries</a:t>
            </a:r>
          </a:p>
          <a:p>
            <a:r>
              <a:rPr lang="en-US" dirty="0" smtClean="0"/>
              <a:t>Select an item to see more in the lower window</a:t>
            </a:r>
          </a:p>
          <a:p>
            <a:pPr lvl="1"/>
            <a:r>
              <a:rPr lang="en-US" dirty="0" smtClean="0"/>
              <a:t>Online search unknown images</a:t>
            </a:r>
          </a:p>
          <a:p>
            <a:pPr lvl="1"/>
            <a:r>
              <a:rPr lang="en-US" dirty="0" smtClean="0"/>
              <a:t>Double-click on an item to look at where its configured in the Registry or file system</a:t>
            </a:r>
          </a:p>
          <a:p>
            <a:r>
              <a:rPr lang="en-US" dirty="0" smtClean="0"/>
              <a:t>Has other features: </a:t>
            </a:r>
          </a:p>
          <a:p>
            <a:pPr lvl="1"/>
            <a:r>
              <a:rPr lang="en-US" dirty="0" smtClean="0"/>
              <a:t>Can also show empty locations (informational only)</a:t>
            </a:r>
          </a:p>
          <a:p>
            <a:pPr lvl="1"/>
            <a:r>
              <a:rPr lang="en-US" dirty="0" smtClean="0"/>
              <a:t>Includes compare functionality</a:t>
            </a:r>
          </a:p>
          <a:p>
            <a:pPr lvl="1"/>
            <a:r>
              <a:rPr lang="en-US" dirty="0" smtClean="0"/>
              <a:t>Includes equivalent command-line version, Autorunsc.exe</a:t>
            </a:r>
            <a:endParaRPr lang="en-US" dirty="0"/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Identifying </a:t>
            </a:r>
            <a:r>
              <a:rPr lang="en-US" dirty="0" err="1" smtClean="0"/>
              <a:t>Autostarts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195547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153323" y="2049793"/>
            <a:ext cx="11652250" cy="2055812"/>
          </a:xfrm>
        </p:spPr>
        <p:txBody>
          <a:bodyPr/>
          <a:lstStyle/>
          <a:p>
            <a:r>
              <a:rPr lang="en-US" dirty="0" smtClean="0"/>
              <a:t>Contacted friend who ran </a:t>
            </a:r>
            <a:r>
              <a:rPr lang="en-US" dirty="0" err="1" smtClean="0"/>
              <a:t>Autoruns</a:t>
            </a:r>
            <a:r>
              <a:rPr lang="en-US" dirty="0" smtClean="0"/>
              <a:t> and identified entries:</a:t>
            </a:r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Looks like potentially-unwanted software: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http://www.herdprotect.com/sysmenu.dll-5488c8c5d8a353184fc345a91a06d0c034e846d8.aspx</a:t>
            </a:r>
            <a:endParaRPr lang="en-US" dirty="0" smtClean="0"/>
          </a:p>
          <a:p>
            <a:r>
              <a:rPr lang="en-US" dirty="0" smtClean="0"/>
              <a:t>Disabled entries: problem solved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Post-Win8.1 </a:t>
            </a:r>
            <a:r>
              <a:rPr lang="en-US" dirty="0" err="1" smtClean="0"/>
              <a:t>RunDLL</a:t>
            </a:r>
            <a:r>
              <a:rPr lang="en-US" dirty="0" smtClean="0"/>
              <a:t> Errors: Solved</a:t>
            </a:r>
            <a:endParaRPr lang="en-US" dirty="0"/>
          </a:p>
        </p:txBody>
      </p:sp>
      <p:pic>
        <p:nvPicPr>
          <p:cNvPr id="2050" name="Picture 2" descr="image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23" y="3360591"/>
            <a:ext cx="9651567" cy="573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age0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22" y="4120323"/>
            <a:ext cx="9761188" cy="312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969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User tried to upgrade Windows 8 Media Center to Windows 8.1</a:t>
            </a:r>
          </a:p>
          <a:p>
            <a:pPr lvl="1"/>
            <a:r>
              <a:rPr lang="en-US" dirty="0" smtClean="0"/>
              <a:t>Installer kept restarting at the 50% mark</a:t>
            </a:r>
          </a:p>
          <a:p>
            <a:pPr lvl="1"/>
            <a:r>
              <a:rPr lang="en-US" dirty="0" smtClean="0"/>
              <a:t>Rebooting and retrying didn’t fix the problem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Failed Windows 8.1 Upgrade </a:t>
            </a:r>
            <a:endParaRPr lang="en-US" sz="4800" dirty="0"/>
          </a:p>
        </p:txBody>
      </p:sp>
      <p:pic>
        <p:nvPicPr>
          <p:cNvPr id="1028" name="Picture 4" descr="C:\Users\markruss\AppData\Local\Temp\SNAGHTML1623a7b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028" y="3373985"/>
            <a:ext cx="7239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85925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69239" y="1750647"/>
            <a:ext cx="11653523" cy="2477473"/>
          </a:xfrm>
        </p:spPr>
        <p:txBody>
          <a:bodyPr/>
          <a:lstStyle/>
          <a:p>
            <a:r>
              <a:rPr lang="en-US" dirty="0"/>
              <a:t>Looked in Windows Update log (C:\Windows\WindowsUpdate.log) and found error code: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The Case of the Failed Windows 8.1 Upgrade </a:t>
            </a:r>
            <a:r>
              <a:rPr lang="en-US" sz="4800" dirty="0" smtClean="0"/>
              <a:t> (</a:t>
            </a:r>
            <a:r>
              <a:rPr lang="en-US" sz="4800" dirty="0" err="1" smtClean="0"/>
              <a:t>Cont</a:t>
            </a:r>
            <a:r>
              <a:rPr lang="en-US" sz="4800" dirty="0" smtClean="0"/>
              <a:t>)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185" y="3628120"/>
            <a:ext cx="7609524" cy="1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2069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05707" y="1548064"/>
            <a:ext cx="11652250" cy="4936736"/>
          </a:xfrm>
        </p:spPr>
        <p:txBody>
          <a:bodyPr/>
          <a:lstStyle/>
          <a:p>
            <a:r>
              <a:rPr lang="en-US" sz="3600" dirty="0" smtClean="0"/>
              <a:t>Captured a Process Monitor trace of the installation</a:t>
            </a:r>
          </a:p>
          <a:p>
            <a:pPr lvl="1"/>
            <a:r>
              <a:rPr lang="en-US" sz="2032" dirty="0" smtClean="0"/>
              <a:t>Found access denied on C:\ProgramData\Microsoft\Crypto\RSA\MachineKeys directory:</a:t>
            </a:r>
          </a:p>
          <a:p>
            <a:pPr lvl="1"/>
            <a:endParaRPr lang="en-US" sz="2032" dirty="0"/>
          </a:p>
          <a:p>
            <a:pPr lvl="1"/>
            <a:endParaRPr lang="en-US" sz="2032" dirty="0" smtClean="0"/>
          </a:p>
          <a:p>
            <a:pPr lvl="1"/>
            <a:endParaRPr lang="en-US" sz="2032" dirty="0"/>
          </a:p>
          <a:p>
            <a:pPr lvl="1"/>
            <a:endParaRPr lang="en-US" sz="2032" dirty="0" smtClean="0"/>
          </a:p>
          <a:p>
            <a:pPr lvl="1"/>
            <a:endParaRPr lang="en-US" sz="2032" dirty="0"/>
          </a:p>
          <a:p>
            <a:pPr lvl="1"/>
            <a:endParaRPr lang="en-US" sz="2032" dirty="0" smtClean="0"/>
          </a:p>
          <a:p>
            <a:pPr lvl="1"/>
            <a:endParaRPr lang="en-US" sz="2032" dirty="0" smtClean="0"/>
          </a:p>
          <a:p>
            <a:r>
              <a:rPr lang="en-US" sz="3600" dirty="0" smtClean="0"/>
              <a:t>Gave Administrators full access: problem solved</a:t>
            </a:r>
          </a:p>
          <a:p>
            <a:pPr lvl="1"/>
            <a:r>
              <a:rPr lang="en-US" sz="2000" dirty="0" smtClean="0"/>
              <a:t>Posted in </a:t>
            </a:r>
            <a:r>
              <a:rPr lang="en-US" sz="2000" dirty="0" smtClean="0">
                <a:hlinkClick r:id="rId2"/>
              </a:rPr>
              <a:t>http://answers.microsoft.com/en-us/windows/forum/windows8_1_pr-windows_install/the-install-of-the-81-preview-fails-over-and-over/72fd28d4-fa75-4904-b727-bbb30fa434b2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The Case of the Failed Windows 8.1 Upgrade: Solved</a:t>
            </a:r>
            <a:endParaRPr lang="en-US" sz="4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52" y="2851541"/>
            <a:ext cx="10899439" cy="144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007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72830" y="1036638"/>
            <a:ext cx="11652250" cy="2055812"/>
          </a:xfrm>
        </p:spPr>
        <p:txBody>
          <a:bodyPr/>
          <a:lstStyle/>
          <a:p>
            <a:r>
              <a:rPr lang="en-US" dirty="0" smtClean="0"/>
              <a:t>Windows Installer package failed to install on Server 2008 R2 </a:t>
            </a:r>
          </a:p>
          <a:p>
            <a:pPr lvl="1"/>
            <a:r>
              <a:rPr lang="en-US" dirty="0" smtClean="0"/>
              <a:t>Others installed successfully</a:t>
            </a:r>
          </a:p>
          <a:p>
            <a:r>
              <a:rPr lang="en-US" dirty="0" smtClean="0"/>
              <a:t>Enabled verbose installer logging (</a:t>
            </a:r>
            <a:r>
              <a:rPr lang="en-US" dirty="0" smtClean="0">
                <a:hlinkClick r:id="rId2"/>
              </a:rPr>
              <a:t>KB223300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Saw error 0x8002801C: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Translated with Err utility to “Error accessing the OLE registry”</a:t>
            </a:r>
          </a:p>
          <a:p>
            <a:r>
              <a:rPr lang="en-US" dirty="0" smtClean="0"/>
              <a:t>Had to look deeper…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Windows Installer Failure</a:t>
            </a:r>
            <a:endParaRPr lang="en-US" dirty="0"/>
          </a:p>
        </p:txBody>
      </p:sp>
      <p:pic>
        <p:nvPicPr>
          <p:cNvPr id="1026" name="Picture 2" descr="http://blogs.technet.com/cfs-file.ashx/__key/communityserver-blogs-components-weblogfiles/00-00-00-54-33-metablogapi/5265.clip_5F00_image002_5F00_4912FAB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966" y="3692852"/>
            <a:ext cx="59436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8766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161340" y="1490624"/>
            <a:ext cx="11652250" cy="5252976"/>
          </a:xfrm>
        </p:spPr>
        <p:txBody>
          <a:bodyPr/>
          <a:lstStyle/>
          <a:p>
            <a:r>
              <a:rPr lang="en-US" dirty="0" smtClean="0"/>
              <a:t>Captured a Process Monitor log and saw </a:t>
            </a:r>
            <a:r>
              <a:rPr lang="en-US" dirty="0" err="1" smtClean="0"/>
              <a:t>TypeLib</a:t>
            </a:r>
            <a:r>
              <a:rPr lang="en-US" dirty="0" smtClean="0"/>
              <a:t> registration, which corresponds to OLE error: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Captured a trace from a working system to compare: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Minor differences, so had to look deeper…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Windows Installer Failure (</a:t>
            </a:r>
            <a:r>
              <a:rPr lang="en-US" sz="4800" dirty="0" err="1" smtClean="0"/>
              <a:t>Cont</a:t>
            </a:r>
            <a:r>
              <a:rPr lang="en-US" sz="4800" dirty="0" smtClean="0"/>
              <a:t>)</a:t>
            </a:r>
            <a:endParaRPr lang="en-US" sz="4800" dirty="0"/>
          </a:p>
        </p:txBody>
      </p:sp>
      <p:pic>
        <p:nvPicPr>
          <p:cNvPr id="2050" name="Picture 2" descr="http://blogs.technet.com/cfs-file.ashx/__key/communityserver-blogs-components-weblogfiles/00-00-00-54-33-metablogapi/0385.clip_5F00_image004_5F00_3FD6BF7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833" y="2768462"/>
            <a:ext cx="9410434" cy="10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blogs.technet.com/cfs-file.ashx/__key/communityserver-blogs-components-weblogfiles/00-00-00-54-33-metablogapi/7331.clip_5F00_image007_5F00_34E9B8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833" y="4783976"/>
            <a:ext cx="9447867" cy="113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4623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365949" y="1656939"/>
            <a:ext cx="11653523" cy="2184808"/>
          </a:xfrm>
        </p:spPr>
        <p:txBody>
          <a:bodyPr/>
          <a:lstStyle/>
          <a:p>
            <a:r>
              <a:rPr lang="en-US" dirty="0" smtClean="0"/>
              <a:t>Compared stacks of event from both traces: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Working system has </a:t>
            </a:r>
            <a:r>
              <a:rPr lang="en-US" dirty="0" err="1" smtClean="0"/>
              <a:t>appcompat</a:t>
            </a:r>
            <a:r>
              <a:rPr lang="en-US" dirty="0" smtClean="0"/>
              <a:t> shim (AcGeneral.dll)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Windows Installer Failure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074" name="Picture 2" descr="clip_image00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911" y="2400203"/>
            <a:ext cx="3216732" cy="262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lip_image008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710" y="3122926"/>
            <a:ext cx="3609975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34797" y="5064927"/>
            <a:ext cx="15258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6"/>
                </a:solidFill>
              </a:rPr>
              <a:t>Working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6046" y="5052774"/>
            <a:ext cx="12036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6"/>
                </a:solidFill>
              </a:rPr>
              <a:t>Failing</a:t>
            </a:r>
            <a:endParaRPr lang="en-US" sz="28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5308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1557" y="1958104"/>
            <a:ext cx="11653523" cy="2184808"/>
          </a:xfrm>
        </p:spPr>
        <p:txBody>
          <a:bodyPr/>
          <a:lstStyle/>
          <a:p>
            <a:r>
              <a:rPr lang="en-US" dirty="0" smtClean="0"/>
              <a:t>Looked at failing system log and found where </a:t>
            </a:r>
            <a:r>
              <a:rPr lang="en-US" dirty="0" err="1" smtClean="0"/>
              <a:t>appcompat</a:t>
            </a:r>
            <a:r>
              <a:rPr lang="en-US" dirty="0" smtClean="0"/>
              <a:t> shimming was disabled: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Re-enabled shimming: problem solved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Windows Installer Failure: Solved</a:t>
            </a: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13" y="3403135"/>
            <a:ext cx="10659018" cy="864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5471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3619650"/>
            <a:ext cx="6665495" cy="529389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3840" tIns="195072" rIns="243840" bIns="19507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12432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chemeClr val="bg2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Buggy Behavior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6076719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Most applications do a poor job of reporting unexpected errors</a:t>
            </a:r>
          </a:p>
          <a:p>
            <a:pPr lvl="1"/>
            <a:r>
              <a:rPr lang="en-US" dirty="0" smtClean="0"/>
              <a:t>Locked, missing or corrupt files</a:t>
            </a:r>
          </a:p>
          <a:p>
            <a:pPr lvl="1"/>
            <a:r>
              <a:rPr lang="en-US" dirty="0" smtClean="0"/>
              <a:t>Missing or corrupt registry data</a:t>
            </a:r>
          </a:p>
          <a:p>
            <a:pPr lvl="1"/>
            <a:r>
              <a:rPr lang="en-US" dirty="0" smtClean="0"/>
              <a:t>Permissions problems</a:t>
            </a:r>
          </a:p>
          <a:p>
            <a:r>
              <a:rPr lang="en-US" dirty="0" smtClean="0"/>
              <a:t>Errors manifest in several different ways</a:t>
            </a:r>
          </a:p>
          <a:p>
            <a:pPr lvl="1"/>
            <a:r>
              <a:rPr lang="en-US" dirty="0" smtClean="0"/>
              <a:t>Misleading error messages</a:t>
            </a:r>
          </a:p>
          <a:p>
            <a:pPr lvl="1"/>
            <a:r>
              <a:rPr lang="en-US" dirty="0" smtClean="0"/>
              <a:t>Crashes or hangs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Troubleshooting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3369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240" y="1686343"/>
            <a:ext cx="11652250" cy="2055812"/>
          </a:xfrm>
        </p:spPr>
        <p:txBody>
          <a:bodyPr/>
          <a:lstStyle/>
          <a:p>
            <a:r>
              <a:rPr lang="en-US" dirty="0" smtClean="0"/>
              <a:t>Administrator set the “Allow Microsoft account to be optional” group policy in the group policy editor </a:t>
            </a:r>
          </a:p>
          <a:p>
            <a:pPr lvl="1"/>
            <a:r>
              <a:rPr lang="en-US" dirty="0" smtClean="0"/>
              <a:t>Computer/User Configuration\Administrative Templates\Windows Components\App runtime</a:t>
            </a:r>
          </a:p>
          <a:p>
            <a:pPr lvl="1"/>
            <a:r>
              <a:rPr lang="en-US" dirty="0" smtClean="0"/>
              <a:t>Every time they ran Mail they got prompted to enter a Microsoft account: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Optional Microsoft Account Bug</a:t>
            </a:r>
            <a:endParaRPr lang="en-US" sz="4800" dirty="0"/>
          </a:p>
        </p:txBody>
      </p:sp>
      <p:pic>
        <p:nvPicPr>
          <p:cNvPr id="1026" name="x_Picture 1" descr="image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513" y="4082636"/>
            <a:ext cx="5133975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6464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197686" y="2079375"/>
            <a:ext cx="11652250" cy="3780779"/>
          </a:xfrm>
        </p:spPr>
        <p:txBody>
          <a:bodyPr/>
          <a:lstStyle/>
          <a:p>
            <a:r>
              <a:rPr lang="en-US" dirty="0" smtClean="0"/>
              <a:t>Traced Mail application launch: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Saw it looks in HKLM, not HKCU</a:t>
            </a:r>
          </a:p>
          <a:p>
            <a:r>
              <a:rPr lang="en-US" dirty="0" smtClean="0"/>
              <a:t>Reported to Microsoft: confirmed bug in Mail app</a:t>
            </a:r>
          </a:p>
          <a:p>
            <a:pPr lvl="1"/>
            <a:r>
              <a:rPr lang="en-US" dirty="0" smtClean="0"/>
              <a:t>As workaround created </a:t>
            </a:r>
            <a:r>
              <a:rPr lang="en-US" dirty="0" err="1" smtClean="0"/>
              <a:t>MSAOptional</a:t>
            </a:r>
            <a:r>
              <a:rPr lang="en-US" dirty="0" smtClean="0"/>
              <a:t> value in HKLM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Optional Microsoft Account Bug: Solved</a:t>
            </a:r>
            <a:endParaRPr lang="en-US" dirty="0"/>
          </a:p>
        </p:txBody>
      </p:sp>
      <p:pic>
        <p:nvPicPr>
          <p:cNvPr id="3074" name="x_Picture 3" descr="image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57" y="2914776"/>
            <a:ext cx="9426678" cy="944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21561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4195011"/>
            <a:ext cx="6665495" cy="529389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3840" tIns="195072" rIns="243840" bIns="19507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12432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chemeClr val="bg2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Buggy Behavior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15069777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2184400"/>
          </a:xfrm>
        </p:spPr>
        <p:txBody>
          <a:bodyPr/>
          <a:lstStyle/>
          <a:p>
            <a:r>
              <a:rPr lang="en-US" smtClean="0"/>
              <a:t>User complained on user group about system crashing: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Hibernation Bluescreen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53" y="2228309"/>
            <a:ext cx="4829175" cy="3143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33243" y="5564198"/>
            <a:ext cx="10701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http://www.eightforums.com/bsod-crashes-debugging/42293-bsod-hibernation-windows-8-1-x64.html</a:t>
            </a:r>
          </a:p>
        </p:txBody>
      </p:sp>
    </p:spTree>
    <p:extLst>
      <p:ext uri="{BB962C8B-B14F-4D97-AF65-F5344CB8AC3E}">
        <p14:creationId xmlns:p14="http://schemas.microsoft.com/office/powerpoint/2010/main" val="2322628777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smtClean="0"/>
              <a:t>Another user analyzed one of the crashes, which pointed at Myfault.sys: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Hibernation </a:t>
            </a:r>
            <a:r>
              <a:rPr lang="en-US" sz="4800" dirty="0" err="1" smtClean="0"/>
              <a:t>Bluescreen</a:t>
            </a:r>
            <a:r>
              <a:rPr lang="en-US" sz="4800" dirty="0" smtClean="0"/>
              <a:t> (</a:t>
            </a:r>
            <a:r>
              <a:rPr lang="en-US" sz="4800" dirty="0" err="1" smtClean="0"/>
              <a:t>Cont</a:t>
            </a:r>
            <a:r>
              <a:rPr lang="en-US" sz="4800" dirty="0" smtClean="0"/>
              <a:t>)</a:t>
            </a:r>
            <a:endParaRPr lang="en-US" sz="4800" dirty="0"/>
          </a:p>
        </p:txBody>
      </p:sp>
      <p:grpSp>
        <p:nvGrpSpPr>
          <p:cNvPr id="10" name="Group 9"/>
          <p:cNvGrpSpPr/>
          <p:nvPr/>
        </p:nvGrpSpPr>
        <p:grpSpPr>
          <a:xfrm>
            <a:off x="2321563" y="2580413"/>
            <a:ext cx="7560192" cy="3872341"/>
            <a:chOff x="2981682" y="3131133"/>
            <a:chExt cx="6400800" cy="3276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1682" y="3131133"/>
              <a:ext cx="6400800" cy="32766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2981682" y="5751466"/>
              <a:ext cx="1035170" cy="33643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3356672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smtClean="0"/>
              <a:t>Posted helpful answer: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Case closed...?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Hibernation </a:t>
            </a:r>
            <a:r>
              <a:rPr lang="en-US" sz="4800" dirty="0" err="1" smtClean="0"/>
              <a:t>Bluescreen</a:t>
            </a:r>
            <a:r>
              <a:rPr lang="en-US" sz="4800" dirty="0" smtClean="0"/>
              <a:t> (</a:t>
            </a:r>
            <a:r>
              <a:rPr lang="en-US" sz="4800" dirty="0" err="1" smtClean="0"/>
              <a:t>Cont</a:t>
            </a:r>
            <a:r>
              <a:rPr lang="en-US" sz="4800" dirty="0" smtClean="0"/>
              <a:t>)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487" y="2288965"/>
            <a:ext cx="7315200" cy="23145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78963" y="3985404"/>
            <a:ext cx="6478437" cy="5089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334641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2184400"/>
          </a:xfrm>
        </p:spPr>
        <p:txBody>
          <a:bodyPr/>
          <a:lstStyle/>
          <a:p>
            <a:r>
              <a:rPr lang="en-US" smtClean="0"/>
              <a:t>User answered back: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Hibernation </a:t>
            </a:r>
            <a:r>
              <a:rPr lang="en-US" sz="4800" dirty="0" err="1" smtClean="0"/>
              <a:t>Bluescreen</a:t>
            </a:r>
            <a:r>
              <a:rPr lang="en-US" sz="4800" dirty="0" smtClean="0"/>
              <a:t> (</a:t>
            </a:r>
            <a:r>
              <a:rPr lang="en-US" sz="4800" dirty="0" err="1" smtClean="0"/>
              <a:t>Cont</a:t>
            </a:r>
            <a:r>
              <a:rPr lang="en-US" sz="4800" dirty="0" smtClean="0"/>
              <a:t>)</a:t>
            </a:r>
            <a:endParaRPr lang="en-US" sz="4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230" y="2088703"/>
            <a:ext cx="9791476" cy="352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68273"/>
      </p:ext>
    </p:extLst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69875" y="1189038"/>
            <a:ext cx="11652250" cy="2184400"/>
          </a:xfrm>
        </p:spPr>
        <p:txBody>
          <a:bodyPr/>
          <a:lstStyle/>
          <a:p>
            <a:r>
              <a:rPr lang="en-US" smtClean="0"/>
              <a:t>New analysis pointed at EM7SK.sys: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Hibernation </a:t>
            </a:r>
            <a:r>
              <a:rPr lang="en-US" sz="4800" dirty="0" err="1" smtClean="0"/>
              <a:t>Bluescreen</a:t>
            </a:r>
            <a:r>
              <a:rPr lang="en-US" sz="4800" dirty="0" smtClean="0"/>
              <a:t> (</a:t>
            </a:r>
            <a:r>
              <a:rPr lang="en-US" sz="4800" dirty="0" err="1" smtClean="0"/>
              <a:t>Cont</a:t>
            </a:r>
            <a:r>
              <a:rPr lang="en-US" sz="4800" dirty="0" smtClean="0"/>
              <a:t>)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338" y="2057117"/>
            <a:ext cx="9677817" cy="32110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2944" y="3745621"/>
            <a:ext cx="5402939" cy="23905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Rectangle 7"/>
          <p:cNvSpPr/>
          <p:nvPr/>
        </p:nvSpPr>
        <p:spPr bwMode="auto">
          <a:xfrm>
            <a:off x="5652654" y="4862945"/>
            <a:ext cx="2161309" cy="405245"/>
          </a:xfrm>
          <a:prstGeom prst="rect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622360"/>
      </p:ext>
    </p:extLst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72830" y="1655054"/>
            <a:ext cx="11652250" cy="4709944"/>
          </a:xfrm>
        </p:spPr>
        <p:txBody>
          <a:bodyPr/>
          <a:lstStyle/>
          <a:p>
            <a:r>
              <a:rPr lang="en-US" dirty="0" smtClean="0"/>
              <a:t>Web search showed it was PCI SD reader: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Windows supports the reader natively</a:t>
            </a:r>
          </a:p>
          <a:p>
            <a:r>
              <a:rPr lang="en-US" dirty="0" smtClean="0"/>
              <a:t>Uninstalled: problem solved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The Case of the Hibernation </a:t>
            </a:r>
            <a:r>
              <a:rPr lang="en-US" sz="4800" dirty="0" err="1" smtClean="0"/>
              <a:t>Bluescreen</a:t>
            </a:r>
            <a:r>
              <a:rPr lang="en-US" sz="4800" dirty="0" smtClean="0"/>
              <a:t>: Solved</a:t>
            </a:r>
            <a:endParaRPr lang="en-US" sz="4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844" y="2396731"/>
            <a:ext cx="5067300" cy="21621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7273" y="4558905"/>
            <a:ext cx="86564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C000"/>
                </a:solidFill>
              </a:rPr>
              <a:t>http://www.herdprotect.com/esd7sk.sys-595d7c36eafd047379b9b4fdda2fb805a7ac91c7.aspx</a:t>
            </a:r>
          </a:p>
        </p:txBody>
      </p:sp>
    </p:spTree>
    <p:extLst>
      <p:ext uri="{BB962C8B-B14F-4D97-AF65-F5344CB8AC3E}">
        <p14:creationId xmlns:p14="http://schemas.microsoft.com/office/powerpoint/2010/main" val="865262416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493485" y="1157514"/>
            <a:ext cx="11176000" cy="5261248"/>
          </a:xfrm>
        </p:spPr>
        <p:txBody>
          <a:bodyPr/>
          <a:lstStyle/>
          <a:p>
            <a:r>
              <a:rPr lang="en-US" sz="3200" dirty="0"/>
              <a:t>A few basic tools and techniques can solve seemingly impossible problems</a:t>
            </a:r>
          </a:p>
          <a:p>
            <a:pPr lvl="1"/>
            <a:r>
              <a:rPr lang="en-US" sz="2667" dirty="0"/>
              <a:t>I learn by always trying to determine the root cause</a:t>
            </a:r>
          </a:p>
          <a:p>
            <a:r>
              <a:rPr lang="en-US" sz="3200" dirty="0"/>
              <a:t>Resources:</a:t>
            </a:r>
          </a:p>
          <a:p>
            <a:pPr lvl="1"/>
            <a:r>
              <a:rPr lang="en-US" sz="2400" dirty="0"/>
              <a:t>Sysinternals Administrator’s Reference</a:t>
            </a:r>
          </a:p>
          <a:p>
            <a:pPr lvl="1"/>
            <a:r>
              <a:rPr lang="en-US" sz="2667" dirty="0"/>
              <a:t>Webcasts of two previous “Case of the Unexplained “ talked</a:t>
            </a:r>
          </a:p>
          <a:p>
            <a:pPr lvl="2"/>
            <a:r>
              <a:rPr lang="en-US" sz="2667" dirty="0" err="1"/>
              <a:t>Sysinternals</a:t>
            </a:r>
            <a:r>
              <a:rPr lang="en-US" sz="2667" dirty="0"/>
              <a:t>-&gt;Mark’s Webcasts</a:t>
            </a:r>
          </a:p>
          <a:p>
            <a:pPr lvl="1"/>
            <a:r>
              <a:rPr lang="en-US" sz="2667" dirty="0"/>
              <a:t>My blog</a:t>
            </a:r>
          </a:p>
          <a:p>
            <a:pPr lvl="1"/>
            <a:r>
              <a:rPr lang="en-US" sz="2667" dirty="0"/>
              <a:t>Windows Internals: understand the way the OS works</a:t>
            </a:r>
          </a:p>
          <a:p>
            <a:r>
              <a:rPr lang="en-US" sz="3200" dirty="0"/>
              <a:t>If you’ve solved one, send me a description, screenshots and log files!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48" y="228600"/>
            <a:ext cx="11151917" cy="738664"/>
          </a:xfrm>
        </p:spPr>
        <p:txBody>
          <a:bodyPr/>
          <a:lstStyle/>
          <a:p>
            <a:r>
              <a:rPr lang="en-US" sz="5333" dirty="0"/>
              <a:t>Summary and More Information</a:t>
            </a:r>
          </a:p>
        </p:txBody>
      </p:sp>
    </p:spTree>
    <p:extLst>
      <p:ext uri="{BB962C8B-B14F-4D97-AF65-F5344CB8AC3E}">
        <p14:creationId xmlns:p14="http://schemas.microsoft.com/office/powerpoint/2010/main" val="6513951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Show you how to solve these classes of problems by peering beneath the surface</a:t>
            </a:r>
          </a:p>
          <a:p>
            <a:pPr lvl="1"/>
            <a:r>
              <a:rPr lang="en-US" smtClean="0"/>
              <a:t>Interpreting process, file and registry activity</a:t>
            </a:r>
          </a:p>
          <a:p>
            <a:pPr lvl="1"/>
            <a:r>
              <a:rPr lang="en-US" smtClean="0"/>
              <a:t>Interpreting call stacks</a:t>
            </a:r>
          </a:p>
          <a:p>
            <a:r>
              <a:rPr lang="en-US" smtClean="0"/>
              <a:t>You’ll learn tools and techniques to help you solve seemingly unsolvable problems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Purpose of Talk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4338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4829335"/>
          </a:xfrm>
        </p:spPr>
        <p:txBody>
          <a:bodyPr/>
          <a:lstStyle/>
          <a:p>
            <a:r>
              <a:rPr lang="en-US" sz="2400" dirty="0"/>
              <a:t>Sysinternals: </a:t>
            </a:r>
            <a:r>
              <a:rPr lang="en-US" sz="2400" dirty="0" smtClean="0">
                <a:hlinkClick r:id="rId2"/>
              </a:rPr>
              <a:t>www.microsoft.com/technet/sysinternals</a:t>
            </a:r>
            <a:endParaRPr lang="en-US" sz="2400" dirty="0"/>
          </a:p>
          <a:p>
            <a:pPr lvl="1"/>
            <a:r>
              <a:rPr lang="en-US" sz="2133" dirty="0"/>
              <a:t>Process Explorer – process/thread viewer</a:t>
            </a:r>
          </a:p>
          <a:p>
            <a:pPr lvl="1"/>
            <a:r>
              <a:rPr lang="en-US" sz="2133" dirty="0"/>
              <a:t>Process Monitor – file/registry/process/thread tracing</a:t>
            </a:r>
          </a:p>
          <a:p>
            <a:pPr lvl="1"/>
            <a:r>
              <a:rPr lang="en-US" sz="2133" dirty="0" err="1"/>
              <a:t>Procdump</a:t>
            </a:r>
            <a:r>
              <a:rPr lang="en-US" sz="2133" dirty="0"/>
              <a:t> – process memory dumper</a:t>
            </a:r>
          </a:p>
          <a:p>
            <a:pPr lvl="1"/>
            <a:r>
              <a:rPr lang="en-US" sz="2133" dirty="0" err="1"/>
              <a:t>Autoruns</a:t>
            </a:r>
            <a:r>
              <a:rPr lang="en-US" sz="2133" dirty="0"/>
              <a:t> – displays all </a:t>
            </a:r>
            <a:r>
              <a:rPr lang="en-US" sz="2133" dirty="0" err="1"/>
              <a:t>autostart</a:t>
            </a:r>
            <a:r>
              <a:rPr lang="en-US" sz="2133" dirty="0"/>
              <a:t> locations</a:t>
            </a:r>
          </a:p>
          <a:p>
            <a:pPr lvl="1"/>
            <a:r>
              <a:rPr lang="en-US" sz="2133" dirty="0" err="1"/>
              <a:t>SigCheck</a:t>
            </a:r>
            <a:r>
              <a:rPr lang="en-US" sz="2133" dirty="0"/>
              <a:t> – shows file version information </a:t>
            </a:r>
          </a:p>
          <a:p>
            <a:pPr lvl="1"/>
            <a:r>
              <a:rPr lang="en-US" sz="2133" dirty="0" err="1"/>
              <a:t>PsExec</a:t>
            </a:r>
            <a:r>
              <a:rPr lang="en-US" sz="2133" dirty="0"/>
              <a:t> – execute processes remotely or in the system account</a:t>
            </a:r>
          </a:p>
          <a:p>
            <a:pPr lvl="1"/>
            <a:r>
              <a:rPr lang="en-US" sz="2133" dirty="0" err="1"/>
              <a:t>TcpView</a:t>
            </a:r>
            <a:r>
              <a:rPr lang="en-US" sz="2133" dirty="0"/>
              <a:t> – shows TCP/IP endpoints</a:t>
            </a:r>
          </a:p>
          <a:p>
            <a:pPr lvl="1"/>
            <a:r>
              <a:rPr lang="en-US" sz="2133" dirty="0"/>
              <a:t>Strings – dumps printable strings in any file</a:t>
            </a:r>
          </a:p>
          <a:p>
            <a:pPr lvl="1"/>
            <a:r>
              <a:rPr lang="en-US" sz="2133" dirty="0" err="1"/>
              <a:t>Zoomit</a:t>
            </a:r>
            <a:r>
              <a:rPr lang="en-US" sz="2133" dirty="0"/>
              <a:t> – presentation tool I’m using</a:t>
            </a:r>
          </a:p>
          <a:p>
            <a:r>
              <a:rPr lang="en-US" sz="2400" dirty="0"/>
              <a:t>Microsoft downloads:</a:t>
            </a:r>
          </a:p>
          <a:p>
            <a:pPr lvl="1"/>
            <a:r>
              <a:rPr lang="en-US" sz="2133" dirty="0"/>
              <a:t>Debugging Tools for Windows:  </a:t>
            </a:r>
            <a:r>
              <a:rPr lang="en-US" sz="2133" dirty="0" err="1"/>
              <a:t>Windbg</a:t>
            </a:r>
            <a:r>
              <a:rPr lang="en-US" sz="2133" dirty="0"/>
              <a:t> application and kernel debugger: </a:t>
            </a:r>
            <a:r>
              <a:rPr lang="en-US" sz="2133" dirty="0">
                <a:hlinkClick r:id="rId3"/>
              </a:rPr>
              <a:t>www.microsoft.com/whdc/devtools/debugging</a:t>
            </a:r>
            <a:r>
              <a:rPr lang="en-US" sz="2133" dirty="0"/>
              <a:t> (</a:t>
            </a:r>
            <a:r>
              <a:rPr lang="en-US" sz="2133" dirty="0">
                <a:hlinkClick r:id="rId4"/>
              </a:rPr>
              <a:t>//dbg</a:t>
            </a:r>
            <a:r>
              <a:rPr lang="en-US" sz="2133" dirty="0"/>
              <a:t>)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333" dirty="0"/>
              <a:t>Tools We’ll Use</a:t>
            </a:r>
          </a:p>
        </p:txBody>
      </p:sp>
    </p:spTree>
    <p:extLst>
      <p:ext uri="{BB962C8B-B14F-4D97-AF65-F5344CB8AC3E}">
        <p14:creationId xmlns:p14="http://schemas.microsoft.com/office/powerpoint/2010/main" val="27158160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The official guide to the Sysinternals tools</a:t>
            </a:r>
          </a:p>
          <a:p>
            <a:pPr lvl="1"/>
            <a:r>
              <a:rPr lang="en-US" dirty="0" smtClean="0"/>
              <a:t>Covers every tool, every feature, with tips</a:t>
            </a:r>
          </a:p>
          <a:p>
            <a:pPr lvl="1"/>
            <a:r>
              <a:rPr lang="en-US" dirty="0" smtClean="0"/>
              <a:t>Written by </a:t>
            </a:r>
            <a:r>
              <a:rPr lang="en-US" dirty="0" err="1" smtClean="0"/>
              <a:t>markruss</a:t>
            </a:r>
            <a:r>
              <a:rPr lang="en-US" dirty="0" smtClean="0"/>
              <a:t> and aaronmar</a:t>
            </a:r>
          </a:p>
          <a:p>
            <a:r>
              <a:rPr lang="en-US" dirty="0" smtClean="0"/>
              <a:t>Full chapters on the major tools:</a:t>
            </a:r>
          </a:p>
          <a:p>
            <a:pPr lvl="1"/>
            <a:r>
              <a:rPr lang="en-US" dirty="0" smtClean="0"/>
              <a:t>Process Explorer</a:t>
            </a:r>
          </a:p>
          <a:p>
            <a:pPr lvl="1"/>
            <a:r>
              <a:rPr lang="en-US" dirty="0" smtClean="0"/>
              <a:t>Process Monitor</a:t>
            </a:r>
          </a:p>
          <a:p>
            <a:pPr lvl="1"/>
            <a:r>
              <a:rPr lang="en-US" dirty="0" smtClean="0"/>
              <a:t>Autoruns</a:t>
            </a:r>
          </a:p>
          <a:p>
            <a:r>
              <a:rPr lang="en-US" dirty="0" smtClean="0"/>
              <a:t>Other chapters by tool group</a:t>
            </a:r>
          </a:p>
          <a:p>
            <a:pPr lvl="1"/>
            <a:r>
              <a:rPr lang="en-US" dirty="0" smtClean="0"/>
              <a:t>Security, process, AD, desktop, …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The Sysinternals Administrator’s Reference</a:t>
            </a:r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951" y="1981200"/>
            <a:ext cx="3697383" cy="45078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52518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2438400"/>
            <a:ext cx="6665495" cy="593558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3840" tIns="195072" rIns="243840" bIns="19507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12432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chemeClr val="bg2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Buggy Behavior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39322297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269875" y="1189038"/>
            <a:ext cx="4799430" cy="5469061"/>
          </a:xfrm>
        </p:spPr>
        <p:txBody>
          <a:bodyPr/>
          <a:lstStyle/>
          <a:p>
            <a:r>
              <a:rPr lang="en-US" sz="3600" dirty="0" smtClean="0"/>
              <a:t>System would suddenly get sluggish and cursor would switch rapidly between ready and waiting</a:t>
            </a:r>
          </a:p>
          <a:p>
            <a:r>
              <a:rPr lang="en-US" sz="3600" dirty="0" smtClean="0"/>
              <a:t>Looked at event log and saw </a:t>
            </a:r>
            <a:r>
              <a:rPr lang="en-US" sz="3600" dirty="0" err="1" smtClean="0"/>
              <a:t>SearchProtocolHost</a:t>
            </a:r>
            <a:r>
              <a:rPr lang="en-US" sz="3600" dirty="0" smtClean="0"/>
              <a:t> crash</a:t>
            </a:r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Random Sluggishness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1887" y="1646029"/>
            <a:ext cx="6828571" cy="3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1533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2|0"/>
</p:tagLst>
</file>

<file path=ppt/theme/theme1.xml><?xml version="1.0" encoding="utf-8"?>
<a:theme xmlns:a="http://schemas.openxmlformats.org/drawingml/2006/main" name="TR18_BO_CT_Template_16x9">
  <a:themeElements>
    <a:clrScheme name="TR17-Blue">
      <a:dk1>
        <a:srgbClr val="505050"/>
      </a:dk1>
      <a:lt1>
        <a:srgbClr val="FFFFFF"/>
      </a:lt1>
      <a:dk2>
        <a:srgbClr val="0072C6"/>
      </a:dk2>
      <a:lt2>
        <a:srgbClr val="6DC2E9"/>
      </a:lt2>
      <a:accent1>
        <a:srgbClr val="002050"/>
      </a:accent1>
      <a:accent2>
        <a:srgbClr val="007233"/>
      </a:accent2>
      <a:accent3>
        <a:srgbClr val="DC3C00"/>
      </a:accent3>
      <a:accent4>
        <a:srgbClr val="442359"/>
      </a:accent4>
      <a:accent5>
        <a:srgbClr val="B4009E"/>
      </a:accent5>
      <a:accent6>
        <a:srgbClr val="FF8C00"/>
      </a:accent6>
      <a:hlink>
        <a:srgbClr val="E2E584"/>
      </a:hlink>
      <a:folHlink>
        <a:srgbClr val="E2E584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R18_BO_CT_Template_16x9" id="{72FF5726-0C02-49D9-AC1A-772C33DADA29}" vid="{49FE85E7-FAD7-4C3F-AE53-D9BCA16F5F2C}"/>
    </a:ext>
  </a:extLst>
</a:theme>
</file>

<file path=ppt/theme/theme2.xml><?xml version="1.0" encoding="utf-8"?>
<a:theme xmlns:a="http://schemas.openxmlformats.org/drawingml/2006/main" name="TechEd 2014 Dk Blue">
  <a:themeElements>
    <a:clrScheme name="TechEd 2014 Dark template">
      <a:dk1>
        <a:srgbClr val="000000"/>
      </a:dk1>
      <a:lt1>
        <a:srgbClr val="FFFFFF"/>
      </a:lt1>
      <a:dk2>
        <a:srgbClr val="002050"/>
      </a:dk2>
      <a:lt2>
        <a:srgbClr val="00BCF2"/>
      </a:lt2>
      <a:accent1>
        <a:srgbClr val="0072C6"/>
      </a:accent1>
      <a:accent2>
        <a:srgbClr val="7FBA00"/>
      </a:accent2>
      <a:accent3>
        <a:srgbClr val="DC3C00"/>
      </a:accent3>
      <a:accent4>
        <a:srgbClr val="68217A"/>
      </a:accent4>
      <a:accent5>
        <a:srgbClr val="009E49"/>
      </a:accent5>
      <a:accent6>
        <a:srgbClr val="00B294"/>
      </a:accent6>
      <a:hlink>
        <a:srgbClr val="00BCF2"/>
      </a:hlink>
      <a:folHlink>
        <a:srgbClr val="00BCF2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Ed_2014_Template.potx" id="{95E3EB79-C98D-48EC-837A-72F77512253C}" vid="{482A9A90-448C-4DC9-8D68-B61A5FDF0B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TR18_BO_CT_Template_16x9</Template>
  <TotalTime>5791</TotalTime>
  <Words>1611</Words>
  <Application>Microsoft Office PowerPoint</Application>
  <PresentationFormat>Widescreen</PresentationFormat>
  <Paragraphs>319</Paragraphs>
  <Slides>49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9" baseType="lpstr">
      <vt:lpstr>Arial</vt:lpstr>
      <vt:lpstr>Calibri</vt:lpstr>
      <vt:lpstr>Consolas</vt:lpstr>
      <vt:lpstr>courier new</vt:lpstr>
      <vt:lpstr>Segoe Semibold</vt:lpstr>
      <vt:lpstr>Segoe UI</vt:lpstr>
      <vt:lpstr>Segoe UI Light</vt:lpstr>
      <vt:lpstr>Wingdings</vt:lpstr>
      <vt:lpstr>TR18_BO_CT_Template_16x9</vt:lpstr>
      <vt:lpstr>TechEd 2014 Dk Blue</vt:lpstr>
      <vt:lpstr>The Case of the Unexplained…</vt:lpstr>
      <vt:lpstr>Outline</vt:lpstr>
      <vt:lpstr>Case of the Unexplained…</vt:lpstr>
      <vt:lpstr>Troubleshooting</vt:lpstr>
      <vt:lpstr>Purpose of Talk</vt:lpstr>
      <vt:lpstr>Tools We’ll Use</vt:lpstr>
      <vt:lpstr>The Sysinternals Administrator’s Reference</vt:lpstr>
      <vt:lpstr>Outline</vt:lpstr>
      <vt:lpstr>The Case of the Random Sluggishness</vt:lpstr>
      <vt:lpstr>Process Explorer</vt:lpstr>
      <vt:lpstr>New Features</vt:lpstr>
      <vt:lpstr>VirusTotal Integration</vt:lpstr>
      <vt:lpstr>The Case of the Random Sluggishness (Cont)</vt:lpstr>
      <vt:lpstr>The Case of the Random Sluggishness (Cont)</vt:lpstr>
      <vt:lpstr>The Case of the Random Sluggishness (Cont)</vt:lpstr>
      <vt:lpstr>The Case of the Random Sluggishness: Solved</vt:lpstr>
      <vt:lpstr>The Case of the Stuttering Blu-ray Playback</vt:lpstr>
      <vt:lpstr>Process Monitor</vt:lpstr>
      <vt:lpstr>The Case of the Stuttering Blu-ray Playback (Cont)</vt:lpstr>
      <vt:lpstr>The Case of the Stuttering Blu-ray Playback (Cont)</vt:lpstr>
      <vt:lpstr>The Case of the Stuttering Blu-ray Playback (Cont)</vt:lpstr>
      <vt:lpstr>The Case of the Stuttering Blu-ray Playback (Cont)</vt:lpstr>
      <vt:lpstr>The Case of the Stuttering Blu-ray Playback: Solved</vt:lpstr>
      <vt:lpstr>The Case of the Slow Printers</vt:lpstr>
      <vt:lpstr>The Case of the Slow Printers (Cont)</vt:lpstr>
      <vt:lpstr>The Case of the Slow Printers (Cont)</vt:lpstr>
      <vt:lpstr>Outline</vt:lpstr>
      <vt:lpstr>The Case of the Post-Win8.1 RunDLL Errors</vt:lpstr>
      <vt:lpstr>Autoruns</vt:lpstr>
      <vt:lpstr>Identifying Autostarts</vt:lpstr>
      <vt:lpstr>The Case of the Post-Win8.1 RunDLL Errors: Solved</vt:lpstr>
      <vt:lpstr>The Case of the Failed Windows 8.1 Upgrade </vt:lpstr>
      <vt:lpstr>The Case of the Failed Windows 8.1 Upgrade  (Cont)</vt:lpstr>
      <vt:lpstr>The Case of the Failed Windows 8.1 Upgrade: Solved</vt:lpstr>
      <vt:lpstr>The Case of the Windows Installer Failure</vt:lpstr>
      <vt:lpstr>The Case of the Windows Installer Failure (Cont)</vt:lpstr>
      <vt:lpstr>The Case of the Windows Installer Failure (Cont)</vt:lpstr>
      <vt:lpstr>The Case of the Windows Installer Failure: Solved</vt:lpstr>
      <vt:lpstr>Outline</vt:lpstr>
      <vt:lpstr>The Case of the Optional Microsoft Account Bug</vt:lpstr>
      <vt:lpstr>The Case of the Optional Microsoft Account Bug: Solved</vt:lpstr>
      <vt:lpstr>Outline</vt:lpstr>
      <vt:lpstr>The Case of the Hibernation Bluescreen</vt:lpstr>
      <vt:lpstr>The Case of the Hibernation Bluescreen (Cont)</vt:lpstr>
      <vt:lpstr>The Case of the Hibernation Bluescreen (Cont)</vt:lpstr>
      <vt:lpstr>The Case of the Hibernation Bluescreen (Cont)</vt:lpstr>
      <vt:lpstr>The Case of the Hibernation Bluescreen (Cont)</vt:lpstr>
      <vt:lpstr>The Case of the Hibernation Bluescreen: Solved</vt:lpstr>
      <vt:lpstr>Summary and More Information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Case of the Unexplained…</dc:title>
  <dc:creator>Mark Russinovich</dc:creator>
  <cp:lastModifiedBy>Mark Russinovich</cp:lastModifiedBy>
  <cp:revision>58</cp:revision>
  <dcterms:created xsi:type="dcterms:W3CDTF">2014-01-04T15:33:59Z</dcterms:created>
  <dcterms:modified xsi:type="dcterms:W3CDTF">2014-05-12T11:32:02Z</dcterms:modified>
</cp:coreProperties>
</file>