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6" r:id="rId2"/>
  </p:sldMasterIdLst>
  <p:notesMasterIdLst>
    <p:notesMasterId r:id="rId64"/>
  </p:notesMasterIdLst>
  <p:sldIdLst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338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316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33" r:id="rId50"/>
    <p:sldId id="337" r:id="rId51"/>
    <p:sldId id="296" r:id="rId52"/>
    <p:sldId id="335" r:id="rId53"/>
    <p:sldId id="329" r:id="rId54"/>
    <p:sldId id="330" r:id="rId55"/>
    <p:sldId id="331" r:id="rId56"/>
    <p:sldId id="332" r:id="rId57"/>
    <p:sldId id="336" r:id="rId58"/>
    <p:sldId id="321" r:id="rId59"/>
    <p:sldId id="311" r:id="rId60"/>
    <p:sldId id="312" r:id="rId61"/>
    <p:sldId id="313" r:id="rId62"/>
    <p:sldId id="314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89788" autoAdjust="0"/>
  </p:normalViewPr>
  <p:slideViewPr>
    <p:cSldViewPr snapToGrid="0">
      <p:cViewPr varScale="1">
        <p:scale>
          <a:sx n="101" d="100"/>
          <a:sy n="101" d="100"/>
        </p:scale>
        <p:origin x="7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0B325-309F-43BE-91CA-E4D391A11FE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4F9E6-938D-4629-83E7-354A05E29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976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9463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025381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24116386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844782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295361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1327759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9E6-938D-4629-83E7-354A05E299C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37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9E6-938D-4629-83E7-354A05E299C9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525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9E6-938D-4629-83E7-354A05E299C9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6014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9E6-938D-4629-83E7-354A05E299C9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9835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211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CB05B077-8F99-4114-8C9C-F4D305D764C5}" type="slidenum">
              <a:rPr lang="en-US" sz="1200" smtClean="0">
                <a:latin typeface="Arial" charset="0"/>
              </a:rPr>
              <a:pPr eaLnBrk="1" hangingPunct="1"/>
              <a:t>6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157031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9531E973-92C6-4B88-A65C-C50865F8EE8D}" type="slidenum">
              <a:rPr lang="en-US" sz="1200" smtClean="0">
                <a:latin typeface="Arial" charset="0"/>
              </a:rPr>
              <a:pPr eaLnBrk="1" hangingPunct="1"/>
              <a:t>7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456961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53151123-D968-4600-AB55-9E197D2EE5B5}" type="slidenum">
              <a:rPr lang="en-US" sz="1200" smtClean="0">
                <a:latin typeface="Arial" charset="0"/>
              </a:rPr>
              <a:pPr eaLnBrk="1" hangingPunct="1"/>
              <a:t>10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345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1035BD81-77E8-4F8E-9789-A525BE66CD22}" type="slidenum">
              <a:rPr lang="en-US" sz="1200" smtClean="0">
                <a:latin typeface="Arial" charset="0"/>
              </a:rPr>
              <a:pPr eaLnBrk="1" hangingPunct="1"/>
              <a:t>13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0744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9E6-938D-4629-83E7-354A05E299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95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C81A1D7E-5DA2-44FF-A072-87A45F8732B3}" type="slidenum">
              <a:rPr lang="en-US" sz="1200" smtClean="0">
                <a:latin typeface="Arial" charset="0"/>
              </a:rPr>
              <a:pPr eaLnBrk="1" hangingPunct="1"/>
              <a:t>16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1422365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B7336E90-A9C0-432E-9D1D-2A7CEC969BFE}" type="slidenum">
              <a:rPr lang="en-US" sz="1200" smtClean="0">
                <a:latin typeface="Arial" charset="0"/>
              </a:rPr>
              <a:pPr eaLnBrk="1" hangingPunct="1"/>
              <a:t>21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4080745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CBB8B513-46AD-4905-81EA-3A0067C03F4B}" type="slidenum">
              <a:rPr lang="en-US" sz="1200" smtClean="0">
                <a:latin typeface="Arial" charset="0"/>
              </a:rPr>
              <a:pPr eaLnBrk="1" hangingPunct="1"/>
              <a:t>22</a:t>
            </a:fld>
            <a:endParaRPr lang="en-US" sz="1200" smtClean="0"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908464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985880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75840"/>
            <a:ext cx="9860610" cy="1801436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207200" y="470410"/>
            <a:ext cx="1522404" cy="32616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69239" y="470411"/>
            <a:ext cx="3047874" cy="452654"/>
          </a:xfrm>
        </p:spPr>
        <p:txBody>
          <a:bodyPr/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 smtClean="0"/>
              <a:t>Session Code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2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91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055306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2533715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055306"/>
          </a:xfrm>
        </p:spPr>
        <p:txBody>
          <a:bodyPr>
            <a:spAutoFit/>
          </a:bodyPr>
          <a:lstStyle>
            <a:lvl1pPr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283142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2733295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2715252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8678888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2766587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374951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0536935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fidentiali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62"/>
          <a:stretch/>
        </p:blipFill>
        <p:spPr>
          <a:xfrm>
            <a:off x="311" y="-312"/>
            <a:ext cx="12191377" cy="685862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816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215827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221011" y="6057328"/>
            <a:ext cx="1522404" cy="3261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177219" y="1728540"/>
            <a:ext cx="7178269" cy="315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4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4442986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247063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40608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0444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0"/>
            <a:ext cx="11151917" cy="6093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800"/>
            <a:ext cx="11151917" cy="205530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6467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S logo whit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62269" y="474236"/>
            <a:ext cx="1775509" cy="380393"/>
          </a:xfrm>
          <a:prstGeom prst="rect">
            <a:avLst/>
          </a:prstGeom>
        </p:spPr>
      </p:pic>
      <p:pic>
        <p:nvPicPr>
          <p:cNvPr id="6" name="TechEd 2014 logo whit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0658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Photo Layout">
    <p:bg bwMode="gray"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1008"/>
            <a:ext cx="12191999" cy="6855984"/>
          </a:xfrm>
          <a:prstGeom prst="rect">
            <a:avLst/>
          </a:prstGeom>
        </p:spPr>
      </p:pic>
      <p:sp>
        <p:nvSpPr>
          <p:cNvPr id="14" name="Dark gradation bottom"/>
          <p:cNvSpPr/>
          <p:nvPr/>
        </p:nvSpPr>
        <p:spPr bwMode="gray">
          <a:xfrm flipV="1">
            <a:off x="0" y="-3"/>
            <a:ext cx="12202081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73000"/>
                </a:srgbClr>
              </a:gs>
              <a:gs pos="40000">
                <a:srgbClr val="000000">
                  <a:alpha val="0"/>
                </a:srgb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Dark gradation top"/>
          <p:cNvSpPr/>
          <p:nvPr/>
        </p:nvSpPr>
        <p:spPr bwMode="gray">
          <a:xfrm>
            <a:off x="0" y="-1007"/>
            <a:ext cx="1220208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50000"/>
                </a:srgbClr>
              </a:gs>
              <a:gs pos="40000">
                <a:srgbClr val="000000">
                  <a:alpha val="0"/>
                </a:srgb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gray">
          <a:xfrm>
            <a:off x="269239" y="2084172"/>
            <a:ext cx="6274974" cy="3586208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ltGray">
          <a:xfrm>
            <a:off x="267683" y="2084171"/>
            <a:ext cx="6276530" cy="2062069"/>
          </a:xfrm>
          <a:noFill/>
        </p:spPr>
        <p:txBody>
          <a:bodyPr vert="horz" wrap="square" lIns="146304" tIns="91440" rIns="146304" bIns="91440" rtlCol="0" anchor="t" anchorCtr="0">
            <a:noAutofit/>
          </a:bodyPr>
          <a:lstStyle>
            <a:lvl1pPr>
              <a:defRPr lang="en-US" sz="5882" spc="-98" baseline="0" dirty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ltGray">
          <a:xfrm>
            <a:off x="269239" y="4146242"/>
            <a:ext cx="6274974" cy="1524136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37">
                <a:gradFill>
                  <a:gsLst>
                    <a:gs pos="1250">
                      <a:srgbClr val="FFFFFF"/>
                    </a:gs>
                    <a:gs pos="99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Speaker Name</a:t>
            </a:r>
            <a:endParaRPr lang="en-US" dirty="0"/>
          </a:p>
        </p:txBody>
      </p:sp>
      <p:pic>
        <p:nvPicPr>
          <p:cNvPr id="11" name="MS logo whit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49322" y="6061766"/>
            <a:ext cx="1522404" cy="326167"/>
          </a:xfrm>
          <a:prstGeom prst="rect">
            <a:avLst/>
          </a:prstGeom>
        </p:spPr>
      </p:pic>
      <p:pic>
        <p:nvPicPr>
          <p:cNvPr id="12" name="TechEd 2014 logo whit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88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4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bg bwMode="auto"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627341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3" y="2075840"/>
            <a:ext cx="8067760" cy="1801436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pic>
        <p:nvPicPr>
          <p:cNvPr id="11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788" y="440042"/>
            <a:ext cx="2907036" cy="1257969"/>
          </a:xfrm>
          <a:prstGeom prst="rect">
            <a:avLst/>
          </a:prstGeom>
        </p:spPr>
      </p:pic>
      <p:pic>
        <p:nvPicPr>
          <p:cNvPr id="8" name="MS logo whit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49322" y="6061766"/>
            <a:ext cx="1522404" cy="32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34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4406">
          <p15:clr>
            <a:srgbClr val="C35E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269239" y="2084172"/>
            <a:ext cx="8067823" cy="358620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067761" cy="1793090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8067762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9322" y="6061766"/>
            <a:ext cx="1522404" cy="326167"/>
          </a:xfrm>
          <a:prstGeom prst="rect">
            <a:avLst/>
          </a:prstGeom>
        </p:spPr>
      </p:pic>
      <p:pic>
        <p:nvPicPr>
          <p:cNvPr id="10" name="TechEd 2014 logo whit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788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6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8067761" cy="268963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186356"/>
            <a:ext cx="8067822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39" y="3877277"/>
            <a:ext cx="8067813" cy="1793881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6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47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9860610" cy="268963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1793881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12762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8067761" cy="268963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186356"/>
            <a:ext cx="8067822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  <p:pic>
        <p:nvPicPr>
          <p:cNvPr id="5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1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87586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3429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87586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06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627" b="0" kern="1200" cap="none" spc="-98" baseline="0" dirty="0">
                <a:ln w="3175">
                  <a:noFill/>
                </a:ln>
                <a:gradFill>
                  <a:gsLst>
                    <a:gs pos="84828">
                      <a:srgbClr val="FFFFFF"/>
                    </a:gs>
                    <a:gs pos="59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927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627" b="0" kern="1200" cap="none" spc="-98" baseline="0" dirty="0">
                <a:ln w="3175">
                  <a:noFill/>
                </a:ln>
                <a:gradFill>
                  <a:gsLst>
                    <a:gs pos="83448">
                      <a:schemeClr val="tx1"/>
                    </a:gs>
                    <a:gs pos="53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330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240" y="1189176"/>
            <a:ext cx="11655840" cy="2018835"/>
          </a:xfrm>
        </p:spPr>
        <p:txBody>
          <a:bodyPr/>
          <a:lstStyle>
            <a:lvl1pPr marL="0" indent="0">
              <a:buNone/>
              <a:defRPr/>
            </a:lvl1pPr>
            <a:lvl2pPr marL="28012" indent="0">
              <a:buNone/>
              <a:defRPr sz="1961"/>
            </a:lvl2pPr>
            <a:lvl3pPr marL="219428" indent="0">
              <a:buNone/>
              <a:defRPr sz="1961"/>
            </a:lvl3pPr>
            <a:lvl4pPr marL="466868" indent="0">
              <a:buNone/>
              <a:defRPr sz="1765"/>
            </a:lvl4pPr>
            <a:lvl5pPr marL="725201" indent="0">
              <a:buNone/>
              <a:defRPr sz="1765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1700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240" y="1189176"/>
            <a:ext cx="11655840" cy="2018835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2920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  <a:lvl2pPr marL="28012" indent="0">
              <a:buNone/>
              <a:defRPr sz="1961"/>
            </a:lvl2pPr>
            <a:lvl3pPr marL="219428" indent="0">
              <a:buNone/>
              <a:defRPr sz="1961"/>
            </a:lvl3pPr>
            <a:lvl4pPr marL="466868" indent="0">
              <a:buNone/>
              <a:defRPr sz="1765"/>
            </a:lvl4pPr>
            <a:lvl5pPr marL="725201" indent="0">
              <a:buNone/>
              <a:defRPr sz="1765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0511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184808"/>
          </a:xfrm>
        </p:spPr>
        <p:txBody>
          <a:bodyPr>
            <a:spAutoFit/>
          </a:bodyPr>
          <a:lstStyle>
            <a:lvl3pPr>
              <a:defRPr sz="2353"/>
            </a:lvl3pPr>
            <a:lvl4pPr>
              <a:defRPr sz="1961"/>
            </a:lvl4pPr>
            <a:lvl5pPr>
              <a:defRPr sz="196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206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-color 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184808"/>
          </a:xfrm>
        </p:spPr>
        <p:txBody>
          <a:bodyPr>
            <a:spAutoFit/>
          </a:bodyPr>
          <a:lstStyle>
            <a:lvl1pPr>
              <a:buClr>
                <a:schemeClr val="tx2"/>
              </a:buClr>
              <a:defRPr>
                <a:gradFill>
                  <a:gsLst>
                    <a:gs pos="13869">
                      <a:schemeClr val="tx2"/>
                    </a:gs>
                    <a:gs pos="42000">
                      <a:schemeClr val="tx2"/>
                    </a:gs>
                  </a:gsLst>
                  <a:lin ang="5400000" scaled="0"/>
                </a:gradFill>
              </a:defRPr>
            </a:lvl1pPr>
            <a:lvl3pPr>
              <a:defRPr sz="2353"/>
            </a:lvl3pPr>
            <a:lvl4pPr>
              <a:defRPr sz="1961"/>
            </a:lvl4pPr>
            <a:lvl5pPr>
              <a:defRPr sz="196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920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978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978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2690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9860610" cy="268963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75712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657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5109">
                      <a:schemeClr val="tx2"/>
                    </a:gs>
                    <a:gs pos="25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657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7289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Tx/>
              <a:buBlip>
                <a:blip r:embed="rId2"/>
              </a:buBlip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Tx/>
              <a:buBlip>
                <a:blip r:embed="rId2"/>
              </a:buBlip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747671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Tx/>
              <a:buBlip>
                <a:blip r:embed="rId2"/>
              </a:buBlip>
              <a:defRPr sz="3529">
                <a:gradFill>
                  <a:gsLst>
                    <a:gs pos="5109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Tx/>
              <a:buBlip>
                <a:blip r:embed="rId2"/>
              </a:buBlip>
              <a:defRPr sz="3529">
                <a:gradFill>
                  <a:gsLst>
                    <a:gs pos="5109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702879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699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21" y="1187621"/>
            <a:ext cx="11655840" cy="899665"/>
          </a:xfrm>
        </p:spPr>
        <p:txBody>
          <a:bodyPr/>
          <a:lstStyle>
            <a:lvl1pPr>
              <a:defRPr sz="7058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8668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a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684" y="2084173"/>
            <a:ext cx="8058229" cy="1793104"/>
          </a:xfrm>
        </p:spPr>
        <p:txBody>
          <a:bodyPr/>
          <a:lstStyle>
            <a:lvl1pPr>
              <a:defRPr sz="5882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542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act Layout_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684" y="2084173"/>
            <a:ext cx="8058229" cy="1793104"/>
          </a:xfrm>
        </p:spPr>
        <p:txBody>
          <a:bodyPr/>
          <a:lstStyle>
            <a:lvl1pPr>
              <a:defRPr sz="5882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0259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165664" y="1178349"/>
            <a:ext cx="9860672" cy="899665"/>
          </a:xfrm>
        </p:spPr>
        <p:txBody>
          <a:bodyPr/>
          <a:lstStyle>
            <a:lvl1pPr marL="228766" indent="-228766">
              <a:defRPr sz="5882" baseline="0"/>
            </a:lvl1pPr>
          </a:lstStyle>
          <a:p>
            <a:r>
              <a:rPr lang="en-US" dirty="0" smtClean="0"/>
              <a:t>“Sample quote goes here. Design is easier than it looks, and more important than it seems.”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647788" y="5025984"/>
            <a:ext cx="5378549" cy="105015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3137" baseline="0">
                <a:latin typeface="+mj-lt"/>
              </a:defRPr>
            </a:lvl1pPr>
          </a:lstStyle>
          <a:p>
            <a:pPr lvl="0"/>
            <a:r>
              <a:rPr lang="en-US" dirty="0" smtClean="0"/>
              <a:t>Author Name</a:t>
            </a:r>
          </a:p>
          <a:p>
            <a:pPr lvl="0"/>
            <a:r>
              <a:rPr lang="en-US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0485140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Layout_Accent Colo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165664" y="2084173"/>
            <a:ext cx="9860672" cy="899665"/>
          </a:xfrm>
        </p:spPr>
        <p:txBody>
          <a:bodyPr/>
          <a:lstStyle>
            <a:lvl1pPr marL="277008" indent="-277008">
              <a:tabLst>
                <a:tab pos="277008" algn="l"/>
              </a:tabLst>
              <a:defRPr sz="5882" baseline="0"/>
            </a:lvl1pPr>
          </a:lstStyle>
          <a:p>
            <a:r>
              <a:rPr lang="en-US" dirty="0" smtClean="0"/>
              <a:t>“	Add a quote here. Design is easier than it looks, and more important than it seems.”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647788" y="4773813"/>
            <a:ext cx="5378549" cy="105015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3137" baseline="0">
                <a:latin typeface="+mj-lt"/>
              </a:defRPr>
            </a:lvl1pPr>
          </a:lstStyle>
          <a:p>
            <a:pPr lvl="0"/>
            <a:r>
              <a:rPr lang="en-US" dirty="0" smtClean="0"/>
              <a:t>Author’s Name</a:t>
            </a:r>
          </a:p>
          <a:p>
            <a:pPr lvl="0"/>
            <a:r>
              <a:rPr lang="en-US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3249203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&amp; 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7021" y="2383023"/>
            <a:ext cx="11653523" cy="914360"/>
          </a:xfrm>
        </p:spPr>
        <p:txBody>
          <a:bodyPr/>
          <a:lstStyle>
            <a:lvl1pPr marL="0" indent="0">
              <a:buNone/>
              <a:defRPr sz="5294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7021" y="1187621"/>
            <a:ext cx="11655840" cy="899665"/>
          </a:xfrm>
        </p:spPr>
        <p:txBody>
          <a:bodyPr/>
          <a:lstStyle>
            <a:lvl1pPr>
              <a:defRPr sz="7058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1432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0011440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-50 Right Photo Layout">
    <p:bg bwMode="auto"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gray">
          <a:xfrm>
            <a:off x="6097556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336145" marR="0" indent="-336145" algn="ctr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Blip>
                <a:blip r:embed="rId3"/>
              </a:buBlip>
              <a:tabLst/>
              <a:defRPr lang="en-US" sz="2353" kern="1200" spc="0" baseline="0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invGray">
          <a:xfrm>
            <a:off x="269240" y="2095970"/>
            <a:ext cx="5378549" cy="2677859"/>
          </a:xfrm>
          <a:noFill/>
        </p:spPr>
        <p:txBody>
          <a:bodyPr vert="horz" wrap="square" lIns="146304" tIns="91440" rIns="146304" bIns="91440" rtlCol="0" anchor="t" anchorCtr="0">
            <a:noAutofit/>
          </a:bodyPr>
          <a:lstStyle>
            <a:lvl1pPr>
              <a:defRPr lang="en-US" sz="5882" spc="-98" baseline="0" dirty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 bwMode="invGray">
          <a:xfrm>
            <a:off x="270841" y="4773829"/>
            <a:ext cx="5377215" cy="896551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37">
                <a:gradFill>
                  <a:gsLst>
                    <a:gs pos="1250">
                      <a:srgbClr val="FFFFFF"/>
                    </a:gs>
                    <a:gs pos="99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Speaker Name</a:t>
            </a:r>
            <a:endParaRPr lang="en-US" dirty="0"/>
          </a:p>
        </p:txBody>
      </p:sp>
      <p:pic>
        <p:nvPicPr>
          <p:cNvPr id="8" name="TechEd 2014 logo whit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788" y="440042"/>
            <a:ext cx="2907036" cy="1257969"/>
          </a:xfrm>
          <a:prstGeom prst="rect">
            <a:avLst/>
          </a:prstGeom>
        </p:spPr>
      </p:pic>
      <p:pic>
        <p:nvPicPr>
          <p:cNvPr id="10" name="MS logo white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3" y="6061766"/>
            <a:ext cx="1522404" cy="32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855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4304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3063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770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5396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2415"/>
            <a:ext cx="11653522" cy="2089751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29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C9E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0599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045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 flip="none" rotWithShape="1">
                  <a:gsLst>
                    <a:gs pos="417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519248" y="1447800"/>
            <a:ext cx="11151917" cy="218480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441084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985880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75840"/>
            <a:ext cx="9860610" cy="1801436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69239" y="470411"/>
            <a:ext cx="3047874" cy="452654"/>
          </a:xfrm>
        </p:spPr>
        <p:txBody>
          <a:bodyPr/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 smtClean="0"/>
              <a:t>Session Code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54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0038423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0"/>
            <a:ext cx="11151917" cy="60939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800"/>
            <a:ext cx="11151917" cy="205530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3363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2167913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7259395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8115273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26" Type="http://schemas.openxmlformats.org/officeDocument/2006/relationships/slideLayout" Target="../slideLayouts/slideLayout50.xml"/><Relationship Id="rId39" Type="http://schemas.openxmlformats.org/officeDocument/2006/relationships/image" Target="../media/image5.png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34" Type="http://schemas.openxmlformats.org/officeDocument/2006/relationships/slideLayout" Target="../slideLayouts/slideLayout58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9.xml"/><Relationship Id="rId33" Type="http://schemas.openxmlformats.org/officeDocument/2006/relationships/slideLayout" Target="../slideLayouts/slideLayout57.xml"/><Relationship Id="rId38" Type="http://schemas.openxmlformats.org/officeDocument/2006/relationships/image" Target="../media/image4.png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5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48.xml"/><Relationship Id="rId32" Type="http://schemas.openxmlformats.org/officeDocument/2006/relationships/slideLayout" Target="../slideLayouts/slideLayout56.xml"/><Relationship Id="rId37" Type="http://schemas.openxmlformats.org/officeDocument/2006/relationships/theme" Target="../theme/theme2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47.xml"/><Relationship Id="rId28" Type="http://schemas.openxmlformats.org/officeDocument/2006/relationships/slideLayout" Target="../slideLayouts/slideLayout52.xml"/><Relationship Id="rId36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55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slideLayout" Target="../slideLayouts/slideLayout46.xml"/><Relationship Id="rId27" Type="http://schemas.openxmlformats.org/officeDocument/2006/relationships/slideLayout" Target="../slideLayouts/slideLayout51.xml"/><Relationship Id="rId30" Type="http://schemas.openxmlformats.org/officeDocument/2006/relationships/slideLayout" Target="../slideLayouts/slideLayout54.xml"/><Relationship Id="rId35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3146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5" r:id="rId24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5294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18480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25051" y="1906413"/>
            <a:ext cx="4214127" cy="40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197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11" r:id="rId25"/>
    <p:sldLayoutId id="2147483712" r:id="rId26"/>
    <p:sldLayoutId id="2147483713" r:id="rId27"/>
    <p:sldLayoutId id="2147483714" r:id="rId28"/>
    <p:sldLayoutId id="2147483715" r:id="rId29"/>
    <p:sldLayoutId id="2147483716" r:id="rId30"/>
    <p:sldLayoutId id="2147483717" r:id="rId31"/>
    <p:sldLayoutId id="2147483718" r:id="rId32"/>
    <p:sldLayoutId id="2147483719" r:id="rId33"/>
    <p:sldLayoutId id="2147483720" r:id="rId34"/>
    <p:sldLayoutId id="2147483721" r:id="rId35"/>
    <p:sldLayoutId id="2147483722" r:id="rId3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5294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661">
          <p15:clr>
            <a:srgbClr val="5ACBF0"/>
          </p15:clr>
        </p15:guide>
        <p15:guide id="4" orient="horz" pos="4219">
          <p15:clr>
            <a:srgbClr val="5ACBF0"/>
          </p15:clr>
        </p15:guide>
        <p15:guide id="5" pos="749">
          <p15:clr>
            <a:srgbClr val="5ACBF0"/>
          </p15:clr>
        </p15:guide>
        <p15:guide id="6" pos="1325">
          <p15:clr>
            <a:srgbClr val="5ACBF0"/>
          </p15:clr>
        </p15:guide>
        <p15:guide id="7" pos="1901">
          <p15:clr>
            <a:srgbClr val="5ACBF0"/>
          </p15:clr>
        </p15:guide>
        <p15:guide id="8" pos="2477">
          <p15:clr>
            <a:srgbClr val="5ACBF0"/>
          </p15:clr>
        </p15:guide>
        <p15:guide id="9" pos="3053">
          <p15:clr>
            <a:srgbClr val="5ACBF0"/>
          </p15:clr>
        </p15:guide>
        <p15:guide id="10" pos="3629">
          <p15:clr>
            <a:srgbClr val="5ACBF0"/>
          </p15:clr>
        </p15:guide>
        <p15:guide id="11" pos="4205">
          <p15:clr>
            <a:srgbClr val="5ACBF0"/>
          </p15:clr>
        </p15:guide>
        <p15:guide id="12" pos="4781">
          <p15:clr>
            <a:srgbClr val="5ACBF0"/>
          </p15:clr>
        </p15:guide>
        <p15:guide id="13" pos="5357">
          <p15:clr>
            <a:srgbClr val="5ACBF0"/>
          </p15:clr>
        </p15:guide>
        <p15:guide id="14" pos="5933">
          <p15:clr>
            <a:srgbClr val="5ACBF0"/>
          </p15:clr>
        </p15:guide>
        <p15:guide id="15" pos="6509">
          <p15:clr>
            <a:srgbClr val="5ACBF0"/>
          </p15:clr>
        </p15:guide>
        <p15:guide id="16" pos="7085">
          <p15:clr>
            <a:srgbClr val="5ACBF0"/>
          </p15:clr>
        </p15:guide>
        <p15:guide id="17" orient="horz" pos="763">
          <p15:clr>
            <a:srgbClr val="5ACBF0"/>
          </p15:clr>
        </p15:guide>
        <p15:guide id="18" orient="horz" pos="1339">
          <p15:clr>
            <a:srgbClr val="5ACBF0"/>
          </p15:clr>
        </p15:guide>
        <p15:guide id="19" orient="horz" pos="1915">
          <p15:clr>
            <a:srgbClr val="5ACBF0"/>
          </p15:clr>
        </p15:guide>
        <p15:guide id="20" orient="horz" pos="2491">
          <p15:clr>
            <a:srgbClr val="5ACBF0"/>
          </p15:clr>
        </p15:guide>
        <p15:guide id="21" orient="horz" pos="3067">
          <p15:clr>
            <a:srgbClr val="5ACBF0"/>
          </p15:clr>
        </p15:guide>
        <p15:guide id="22" orient="horz" pos="3643">
          <p15:clr>
            <a:srgbClr val="5ACBF0"/>
          </p15:clr>
        </p15:guide>
        <p15:guide id="23" pos="288">
          <p15:clr>
            <a:srgbClr val="C35EA4"/>
          </p15:clr>
        </p15:guide>
        <p15:guide id="24" pos="7546">
          <p15:clr>
            <a:srgbClr val="C35EA4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52.png"/><Relationship Id="rId4" Type="http://schemas.openxmlformats.org/officeDocument/2006/relationships/hyperlink" Target="http://www.zerodaythebook.com/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Malware Hunting with the </a:t>
            </a:r>
            <a:r>
              <a:rPr lang="en-US" sz="4800" dirty="0" err="1"/>
              <a:t>Sysinternals</a:t>
            </a:r>
            <a:r>
              <a:rPr lang="en-US" sz="4800" dirty="0"/>
              <a:t> Tools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Mark Russinovich</a:t>
            </a:r>
          </a:p>
          <a:p>
            <a:r>
              <a:rPr lang="en-US" dirty="0" smtClean="0"/>
              <a:t>Technical Fellow</a:t>
            </a:r>
          </a:p>
          <a:p>
            <a:r>
              <a:rPr lang="en-US" dirty="0" smtClean="0"/>
              <a:t>Azure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080411"/>
      </p:ext>
    </p:extLst>
  </p:cSld>
  <p:clrMapOvr>
    <a:masterClrMapping/>
  </p:clrMapOvr>
  <p:transition advTm="52328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4722062"/>
          </a:xfrm>
        </p:spPr>
        <p:txBody>
          <a:bodyPr/>
          <a:lstStyle/>
          <a:p>
            <a:r>
              <a:rPr lang="en-US" smtClean="0"/>
              <a:t>Refresh highlighting highlights changes</a:t>
            </a:r>
          </a:p>
          <a:p>
            <a:pPr lvl="1"/>
            <a:r>
              <a:rPr lang="en-US" smtClean="0"/>
              <a:t>Red: process exited</a:t>
            </a:r>
          </a:p>
          <a:p>
            <a:pPr lvl="1"/>
            <a:r>
              <a:rPr lang="en-US" smtClean="0"/>
              <a:t>Green: new process</a:t>
            </a:r>
          </a:p>
          <a:p>
            <a:r>
              <a:rPr lang="en-US" smtClean="0"/>
              <a:t>Change duration (default 1 second) in Options</a:t>
            </a:r>
          </a:p>
          <a:p>
            <a:r>
              <a:rPr lang="en-US" smtClean="0"/>
              <a:t>Press space bar to pause and F5 to refresh</a:t>
            </a:r>
          </a:p>
          <a:p>
            <a:r>
              <a:rPr lang="en-US" smtClean="0"/>
              <a:t>Cause display to scroll to make new processes visible with Show New Processes option</a:t>
            </a:r>
          </a:p>
          <a:p>
            <a:r>
              <a:rPr lang="en-US" smtClean="0"/>
              <a:t>We’ll see how to spot short-lived processes later…</a:t>
            </a:r>
            <a:endParaRPr lang="en-US" dirty="0" smtClean="0"/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Refresh Highlighting</a:t>
            </a:r>
          </a:p>
        </p:txBody>
      </p:sp>
    </p:spTree>
    <p:extLst>
      <p:ext uri="{BB962C8B-B14F-4D97-AF65-F5344CB8AC3E}">
        <p14:creationId xmlns:p14="http://schemas.microsoft.com/office/powerpoint/2010/main" val="2575411983"/>
      </p:ext>
    </p:extLst>
  </p:cSld>
  <p:clrMapOvr>
    <a:masterClrMapping/>
  </p:clrMapOvr>
  <p:transition advTm="103324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757" y="1190735"/>
            <a:ext cx="11650488" cy="5324471"/>
          </a:xfrm>
        </p:spPr>
        <p:txBody>
          <a:bodyPr/>
          <a:lstStyle/>
          <a:p>
            <a:r>
              <a:rPr lang="en-US" dirty="0" smtClean="0"/>
              <a:t>Blue processes are running in the same security context as Process Explorer</a:t>
            </a:r>
          </a:p>
          <a:p>
            <a:r>
              <a:rPr lang="en-US" dirty="0" smtClean="0"/>
              <a:t>Pink processes host Windows services</a:t>
            </a:r>
          </a:p>
          <a:p>
            <a:r>
              <a:rPr lang="en-US" dirty="0" smtClean="0"/>
              <a:t>Purple highlighting indicates an image is “packed”</a:t>
            </a:r>
          </a:p>
          <a:p>
            <a:pPr lvl="1"/>
            <a:r>
              <a:rPr lang="en-US" dirty="0" smtClean="0"/>
              <a:t>Packed can mean compressed or encrypted</a:t>
            </a:r>
          </a:p>
          <a:p>
            <a:pPr lvl="1"/>
            <a:r>
              <a:rPr lang="en-US" dirty="0" smtClean="0"/>
              <a:t>Malware commonly uses packing (e.g. UPX) to make antivirus signature matching more difficult</a:t>
            </a:r>
          </a:p>
          <a:p>
            <a:pPr lvl="1"/>
            <a:r>
              <a:rPr lang="en-US" dirty="0" smtClean="0"/>
              <a:t>Packing and encryption also hide strings from view </a:t>
            </a:r>
          </a:p>
          <a:p>
            <a:r>
              <a:rPr lang="en-US" dirty="0" smtClean="0"/>
              <a:t>There are a few other colors, but they’re not important for malware hunting</a:t>
            </a:r>
            <a:endParaRPr lang="en-US" dirty="0"/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Process-type Highlights</a:t>
            </a:r>
          </a:p>
        </p:txBody>
      </p:sp>
    </p:spTree>
    <p:extLst>
      <p:ext uri="{BB962C8B-B14F-4D97-AF65-F5344CB8AC3E}">
        <p14:creationId xmlns:p14="http://schemas.microsoft.com/office/powerpoint/2010/main" val="303790692"/>
      </p:ext>
    </p:extLst>
  </p:cSld>
  <p:clrMapOvr>
    <a:masterClrMapping/>
  </p:clrMapOvr>
  <p:transition advTm="197773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757" y="1189177"/>
            <a:ext cx="11650488" cy="3671518"/>
          </a:xfrm>
        </p:spPr>
        <p:txBody>
          <a:bodyPr/>
          <a:lstStyle/>
          <a:p>
            <a:r>
              <a:rPr lang="en-US" dirty="0" smtClean="0"/>
              <a:t>Process tooltips show the full path to the process image </a:t>
            </a:r>
          </a:p>
          <a:p>
            <a:r>
              <a:rPr lang="en-US" dirty="0" smtClean="0"/>
              <a:t>Malware more often hides behind </a:t>
            </a:r>
            <a:r>
              <a:rPr lang="en-US" dirty="0" err="1" smtClean="0"/>
              <a:t>Svchost</a:t>
            </a:r>
            <a:r>
              <a:rPr lang="en-US" dirty="0" smtClean="0"/>
              <a:t>, Rundll32, </a:t>
            </a:r>
            <a:r>
              <a:rPr lang="en-US" dirty="0" err="1" smtClean="0"/>
              <a:t>Dllhost</a:t>
            </a:r>
            <a:r>
              <a:rPr lang="en-US" dirty="0" smtClean="0"/>
              <a:t> and </a:t>
            </a:r>
            <a:r>
              <a:rPr lang="en-US" dirty="0" err="1" smtClean="0"/>
              <a:t>WMIPrsve</a:t>
            </a:r>
            <a:endParaRPr lang="en-US" dirty="0" smtClean="0"/>
          </a:p>
          <a:p>
            <a:pPr lvl="1"/>
            <a:r>
              <a:rPr lang="en-US" dirty="0" smtClean="0"/>
              <a:t>Tooltip for Rundll32 processes shows hosted DLL </a:t>
            </a:r>
          </a:p>
          <a:p>
            <a:pPr lvl="1"/>
            <a:r>
              <a:rPr lang="en-US" dirty="0" err="1" smtClean="0"/>
              <a:t>Dllhost</a:t>
            </a:r>
            <a:r>
              <a:rPr lang="en-US" dirty="0" smtClean="0"/>
              <a:t> tooltip shows hosted COM server</a:t>
            </a:r>
          </a:p>
          <a:p>
            <a:pPr lvl="1"/>
            <a:r>
              <a:rPr lang="en-US" dirty="0" smtClean="0"/>
              <a:t>Tooltip for service processes shows hosted services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Tooltips</a:t>
            </a:r>
          </a:p>
        </p:txBody>
      </p:sp>
    </p:spTree>
    <p:extLst>
      <p:ext uri="{BB962C8B-B14F-4D97-AF65-F5344CB8AC3E}">
        <p14:creationId xmlns:p14="http://schemas.microsoft.com/office/powerpoint/2010/main" val="1213351446"/>
      </p:ext>
    </p:extLst>
  </p:cSld>
  <p:clrMapOvr>
    <a:masterClrMapping/>
  </p:clrMapOvr>
  <p:transition advTm="212566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0758" y="1190734"/>
            <a:ext cx="6040191" cy="4986686"/>
          </a:xfrm>
        </p:spPr>
        <p:txBody>
          <a:bodyPr/>
          <a:lstStyle/>
          <a:p>
            <a:r>
              <a:rPr lang="en-US" dirty="0" smtClean="0"/>
              <a:t>Double-click on a process to see more information</a:t>
            </a:r>
          </a:p>
          <a:p>
            <a:r>
              <a:rPr lang="en-US" dirty="0" smtClean="0"/>
              <a:t>Pages relevant to malware analysis:</a:t>
            </a:r>
          </a:p>
          <a:p>
            <a:pPr lvl="1"/>
            <a:r>
              <a:rPr lang="en-US" dirty="0" smtClean="0"/>
              <a:t>Image: signing status, start time, version, </a:t>
            </a:r>
            <a:r>
              <a:rPr lang="en-US" dirty="0" err="1" smtClean="0"/>
              <a:t>autostart</a:t>
            </a:r>
            <a:r>
              <a:rPr lang="en-US" dirty="0" smtClean="0"/>
              <a:t> location</a:t>
            </a:r>
            <a:endParaRPr lang="en-US" b="1" dirty="0" smtClean="0">
              <a:solidFill>
                <a:srgbClr val="FFC000"/>
              </a:solidFill>
            </a:endParaRPr>
          </a:p>
          <a:p>
            <a:pPr lvl="1"/>
            <a:r>
              <a:rPr lang="en-US" dirty="0" smtClean="0"/>
              <a:t>TCP/IP: open endpoints</a:t>
            </a:r>
          </a:p>
          <a:p>
            <a:pPr lvl="1"/>
            <a:r>
              <a:rPr lang="en-US" dirty="0" smtClean="0"/>
              <a:t>Strings: printable strings in main executable</a:t>
            </a:r>
          </a:p>
          <a:p>
            <a:endParaRPr lang="en-US" dirty="0"/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Detailed Process Information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9941" y="1073317"/>
            <a:ext cx="4257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00282"/>
      </p:ext>
    </p:extLst>
  </p:cSld>
  <p:clrMapOvr>
    <a:masterClrMapping/>
  </p:clrMapOvr>
  <p:transition advTm="46902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4734181"/>
          </a:xfrm>
        </p:spPr>
        <p:txBody>
          <a:bodyPr/>
          <a:lstStyle/>
          <a:p>
            <a:r>
              <a:rPr lang="en-US" smtClean="0"/>
              <a:t>All (well, most) Microsoft code is digitally signed</a:t>
            </a:r>
          </a:p>
          <a:p>
            <a:pPr lvl="1"/>
            <a:r>
              <a:rPr lang="en-US" smtClean="0"/>
              <a:t>Hash of file is signed with Microsoft’s private key</a:t>
            </a:r>
          </a:p>
          <a:p>
            <a:pPr lvl="1"/>
            <a:r>
              <a:rPr lang="en-US" smtClean="0"/>
              <a:t>Signature is checked by decrypting signed hash with the public key</a:t>
            </a:r>
          </a:p>
          <a:p>
            <a:r>
              <a:rPr lang="en-US" smtClean="0"/>
              <a:t>You can selectively check for signatures with the Verify button on the process image tab</a:t>
            </a:r>
          </a:p>
          <a:p>
            <a:pPr lvl="1"/>
            <a:r>
              <a:rPr lang="en-US" smtClean="0"/>
              <a:t>Select the Verify Image Signatures option to check all</a:t>
            </a:r>
          </a:p>
          <a:p>
            <a:pPr lvl="1"/>
            <a:r>
              <a:rPr lang="en-US" smtClean="0"/>
              <a:t>Add the Verified Signer column to see all</a:t>
            </a:r>
          </a:p>
          <a:p>
            <a:r>
              <a:rPr lang="en-US" smtClean="0"/>
              <a:t>Note that verification will connect to the Internet to check Certificate Revocation List (CRL) servers</a:t>
            </a:r>
            <a:endParaRPr lang="en-US" dirty="0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Image Verification</a:t>
            </a:r>
          </a:p>
        </p:txBody>
      </p:sp>
    </p:spTree>
    <p:extLst>
      <p:ext uri="{BB962C8B-B14F-4D97-AF65-F5344CB8AC3E}">
        <p14:creationId xmlns:p14="http://schemas.microsoft.com/office/powerpoint/2010/main" val="2327861147"/>
      </p:ext>
    </p:extLst>
  </p:cSld>
  <p:clrMapOvr>
    <a:masterClrMapping/>
  </p:clrMapOvr>
  <p:transition advTm="136875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7078045" cy="5616922"/>
          </a:xfrm>
        </p:spPr>
        <p:txBody>
          <a:bodyPr/>
          <a:lstStyle/>
          <a:p>
            <a:r>
              <a:rPr lang="en-US" sz="3200" dirty="0" smtClean="0"/>
              <a:t>VirusTotal.com is Antivirus-as-a-Service (</a:t>
            </a:r>
            <a:r>
              <a:rPr lang="en-US" sz="3200" dirty="0" err="1" smtClean="0"/>
              <a:t>AaaS</a:t>
            </a:r>
            <a:r>
              <a:rPr lang="en-US" sz="3200" dirty="0" smtClean="0"/>
              <a:t>)</a:t>
            </a:r>
          </a:p>
          <a:p>
            <a:r>
              <a:rPr lang="en-US" sz="3200" dirty="0" smtClean="0"/>
              <a:t>You can have Process Explorer </a:t>
            </a:r>
            <a:br>
              <a:rPr lang="en-US" sz="3200" dirty="0" smtClean="0"/>
            </a:br>
            <a:r>
              <a:rPr lang="en-US" sz="3200" dirty="0" smtClean="0"/>
              <a:t>check file hashes</a:t>
            </a:r>
          </a:p>
          <a:p>
            <a:pPr lvl="1"/>
            <a:r>
              <a:rPr lang="en-US" sz="1800" dirty="0" smtClean="0"/>
              <a:t>Check all displayed files with Options-&gt;Check </a:t>
            </a:r>
            <a:r>
              <a:rPr lang="en-US" sz="1800" dirty="0" err="1" smtClean="0"/>
              <a:t>VirusTotal</a:t>
            </a:r>
            <a:endParaRPr lang="en-US" sz="1800" dirty="0" smtClean="0"/>
          </a:p>
          <a:p>
            <a:pPr lvl="1"/>
            <a:r>
              <a:rPr lang="en-US" sz="1800" dirty="0" smtClean="0"/>
              <a:t>Results reported in </a:t>
            </a:r>
            <a:r>
              <a:rPr lang="en-US" sz="1800" dirty="0" err="1" smtClean="0"/>
              <a:t>VirusTotal</a:t>
            </a:r>
            <a:r>
              <a:rPr lang="en-US" sz="1800" dirty="0" smtClean="0"/>
              <a:t> column as well as DLL and process properties</a:t>
            </a:r>
          </a:p>
          <a:p>
            <a:pPr lvl="1"/>
            <a:r>
              <a:rPr lang="en-US" sz="1800" dirty="0" smtClean="0"/>
              <a:t>Uploads hashes</a:t>
            </a:r>
          </a:p>
          <a:p>
            <a:pPr lvl="1"/>
            <a:r>
              <a:rPr lang="en-US" sz="1800" dirty="0" smtClean="0"/>
              <a:t>Reports results as positive detection rate or “Unknown”</a:t>
            </a:r>
          </a:p>
          <a:p>
            <a:r>
              <a:rPr lang="en-US" sz="3200" dirty="0" smtClean="0"/>
              <a:t>You can submit unknown files for scanning</a:t>
            </a:r>
          </a:p>
          <a:p>
            <a:pPr lvl="1"/>
            <a:r>
              <a:rPr lang="en-US" sz="1800" dirty="0" smtClean="0"/>
              <a:t>Options-&gt;Submit Unknown Executables submits all portable executable (PE) images &lt; 32 MB in size</a:t>
            </a:r>
          </a:p>
          <a:p>
            <a:pPr lvl="1"/>
            <a:r>
              <a:rPr lang="en-US" sz="1800" dirty="0" smtClean="0"/>
              <a:t>Can submit on-demand with context menu or properties dialog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New: </a:t>
            </a:r>
            <a:r>
              <a:rPr lang="en-US" dirty="0" err="1" smtClean="0"/>
              <a:t>VirusTotal</a:t>
            </a:r>
            <a:r>
              <a:rPr lang="en-US" dirty="0" smtClean="0"/>
              <a:t> Integration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189" y="1274422"/>
            <a:ext cx="4003459" cy="2211995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795" y="3235882"/>
            <a:ext cx="3471928" cy="1175535"/>
          </a:xfrm>
          <a:prstGeom prst="rect">
            <a:avLst/>
          </a:prstGeom>
          <a:ln w="38100">
            <a:solidFill>
              <a:schemeClr val="accent3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2817" y="4207390"/>
            <a:ext cx="3638095" cy="1571429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31958109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757" y="1190735"/>
            <a:ext cx="11650488" cy="5035930"/>
          </a:xfrm>
        </p:spPr>
        <p:txBody>
          <a:bodyPr/>
          <a:lstStyle/>
          <a:p>
            <a:r>
              <a:rPr lang="en-US" dirty="0" smtClean="0"/>
              <a:t>Scan the system for suspicious executable images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Use –v to check </a:t>
            </a:r>
            <a:r>
              <a:rPr lang="en-US" dirty="0" err="1" smtClean="0"/>
              <a:t>VirusTotal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-v to submit hashes (-vs to upload files)</a:t>
            </a:r>
          </a:p>
          <a:p>
            <a:pPr lvl="1"/>
            <a:r>
              <a:rPr lang="en-US" dirty="0" smtClean="0"/>
              <a:t>-</a:t>
            </a:r>
            <a:r>
              <a:rPr lang="en-US" dirty="0" err="1" smtClean="0"/>
              <a:t>vr</a:t>
            </a:r>
            <a:r>
              <a:rPr lang="en-US" dirty="0" smtClean="0"/>
              <a:t> to open the </a:t>
            </a:r>
            <a:r>
              <a:rPr lang="en-US" dirty="0" err="1" smtClean="0"/>
              <a:t>VirusTotal</a:t>
            </a:r>
            <a:r>
              <a:rPr lang="en-US" dirty="0"/>
              <a:t> </a:t>
            </a:r>
            <a:r>
              <a:rPr lang="en-US" dirty="0" smtClean="0"/>
              <a:t>report</a:t>
            </a:r>
          </a:p>
          <a:p>
            <a:r>
              <a:rPr lang="en-US" dirty="0" smtClean="0"/>
              <a:t>Look for same characteristics as suspicious processes</a:t>
            </a:r>
          </a:p>
          <a:p>
            <a:pPr lvl="1"/>
            <a:r>
              <a:rPr lang="en-US" dirty="0" smtClean="0"/>
              <a:t>Be especially wary of items in the \Windows directory and the \Users\&lt;username&gt;\</a:t>
            </a:r>
            <a:r>
              <a:rPr lang="en-US" dirty="0" err="1" smtClean="0"/>
              <a:t>Appdata</a:t>
            </a:r>
            <a:r>
              <a:rPr lang="en-US" dirty="0" smtClean="0"/>
              <a:t> directories</a:t>
            </a:r>
          </a:p>
          <a:p>
            <a:pPr lvl="1"/>
            <a:r>
              <a:rPr lang="en-US" dirty="0" smtClean="0"/>
              <a:t>Investigate all unsigned images</a:t>
            </a:r>
          </a:p>
        </p:txBody>
      </p:sp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Sigcheck and ListDlls</a:t>
            </a:r>
            <a:endParaRPr lang="en-US" dirty="0" smtClean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900061" y="2046303"/>
            <a:ext cx="8047083" cy="784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6529" tIns="68265" rIns="136529" bIns="68265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t-BR" sz="4200" b="1" dirty="0">
                <a:solidFill>
                  <a:srgbClr val="FF9900"/>
                </a:solidFill>
                <a:latin typeface="Courier New" pitchFamily="49" charset="0"/>
              </a:rPr>
              <a:t>sigcheck -</a:t>
            </a:r>
            <a:r>
              <a:rPr lang="pt-BR" sz="4200" b="1">
                <a:solidFill>
                  <a:srgbClr val="FF9900"/>
                </a:solidFill>
                <a:latin typeface="Courier New" pitchFamily="49" charset="0"/>
              </a:rPr>
              <a:t>e </a:t>
            </a:r>
            <a:r>
              <a:rPr lang="pt-BR" sz="4200" b="1" smtClean="0">
                <a:solidFill>
                  <a:srgbClr val="FF9900"/>
                </a:solidFill>
                <a:latin typeface="Courier New" pitchFamily="49" charset="0"/>
              </a:rPr>
              <a:t>–v -u </a:t>
            </a:r>
            <a:r>
              <a:rPr lang="pt-BR" sz="4200" b="1" dirty="0">
                <a:solidFill>
                  <a:srgbClr val="FF9900"/>
                </a:solidFill>
                <a:latin typeface="Courier New" pitchFamily="49" charset="0"/>
              </a:rPr>
              <a:t>-s c:\</a:t>
            </a:r>
            <a:endParaRPr lang="en-US" sz="4200" b="1" dirty="0">
              <a:solidFill>
                <a:srgbClr val="FF990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210952"/>
      </p:ext>
    </p:extLst>
  </p:cSld>
  <p:clrMapOvr>
    <a:masterClrMapping/>
  </p:clrMapOvr>
  <p:transition advTm="10866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4480714"/>
          </a:xfrm>
        </p:spPr>
        <p:txBody>
          <a:bodyPr/>
          <a:lstStyle/>
          <a:p>
            <a:r>
              <a:rPr lang="en-US" smtClean="0"/>
              <a:t>On-disk and in-memory process strings are visible on the Strings tab</a:t>
            </a:r>
          </a:p>
          <a:p>
            <a:pPr lvl="1"/>
            <a:r>
              <a:rPr lang="en-US" smtClean="0"/>
              <a:t>There’s only a difference if the image is compressed or encrypted</a:t>
            </a:r>
          </a:p>
          <a:p>
            <a:r>
              <a:rPr lang="en-US" smtClean="0"/>
              <a:t>Strings can help provide clues about unknown processes</a:t>
            </a:r>
          </a:p>
          <a:p>
            <a:pPr lvl="1"/>
            <a:r>
              <a:rPr lang="en-US" smtClean="0"/>
              <a:t>Look for URLs, names and debug strings</a:t>
            </a:r>
          </a:p>
          <a:p>
            <a:r>
              <a:rPr lang="en-US" smtClean="0"/>
              <a:t>You can also dump strings with the command-line Strings utility from Sysinternals</a:t>
            </a:r>
            <a:endParaRPr lang="en-US" dirty="0" smtClean="0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Strings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366409" y="5557352"/>
            <a:ext cx="4809017" cy="784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6529" tIns="68265" rIns="136529" bIns="68265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pt-BR" sz="4200" b="1" dirty="0">
                <a:solidFill>
                  <a:srgbClr val="FF9900"/>
                </a:solidFill>
                <a:latin typeface="Courier New" pitchFamily="49" charset="0"/>
              </a:rPr>
              <a:t>strings &lt;file&gt;</a:t>
            </a:r>
            <a:endParaRPr lang="en-US" sz="4200" b="1" dirty="0">
              <a:solidFill>
                <a:srgbClr val="FF990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177601"/>
      </p:ext>
    </p:extLst>
  </p:cSld>
  <p:clrMapOvr>
    <a:masterClrMapping/>
  </p:clrMapOvr>
  <p:transition advTm="87976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757" y="1190735"/>
            <a:ext cx="11650488" cy="5149743"/>
          </a:xfrm>
        </p:spPr>
        <p:txBody>
          <a:bodyPr/>
          <a:lstStyle/>
          <a:p>
            <a:r>
              <a:rPr lang="en-US" sz="3600" dirty="0"/>
              <a:t>Malware can hide as a DLL inside a legitimate process</a:t>
            </a:r>
          </a:p>
          <a:p>
            <a:pPr lvl="1"/>
            <a:r>
              <a:rPr lang="en-US" sz="2000" dirty="0"/>
              <a:t>We’ve already seen this with Rundll32 and </a:t>
            </a:r>
            <a:r>
              <a:rPr lang="en-US" sz="2000" dirty="0" err="1"/>
              <a:t>Svchost</a:t>
            </a:r>
            <a:endParaRPr lang="en-US" sz="2000" dirty="0"/>
          </a:p>
          <a:p>
            <a:pPr lvl="1"/>
            <a:r>
              <a:rPr lang="en-US" sz="2000" dirty="0"/>
              <a:t>Typically loads via an </a:t>
            </a:r>
            <a:r>
              <a:rPr lang="en-US" sz="2000" dirty="0" err="1"/>
              <a:t>autostart</a:t>
            </a:r>
            <a:endParaRPr lang="en-US" sz="2000" dirty="0"/>
          </a:p>
          <a:p>
            <a:pPr lvl="1"/>
            <a:r>
              <a:rPr lang="en-US" sz="2000" dirty="0"/>
              <a:t>Can load through “</a:t>
            </a:r>
            <a:r>
              <a:rPr lang="en-US" sz="2000" dirty="0" err="1"/>
              <a:t>dll</a:t>
            </a:r>
            <a:r>
              <a:rPr lang="en-US" sz="2000" dirty="0"/>
              <a:t> injection”</a:t>
            </a:r>
          </a:p>
          <a:p>
            <a:pPr lvl="1"/>
            <a:r>
              <a:rPr lang="en-US" sz="2000" dirty="0"/>
              <a:t>Packing highlight shows in DLL view as well </a:t>
            </a:r>
          </a:p>
          <a:p>
            <a:r>
              <a:rPr lang="en-US" sz="3600" dirty="0"/>
              <a:t>Open the DLL view by clicking on the DLL icon in the toolbar</a:t>
            </a:r>
          </a:p>
          <a:p>
            <a:pPr lvl="1"/>
            <a:r>
              <a:rPr lang="en-US" sz="2000" dirty="0"/>
              <a:t>Shows more than just loaded DLLs</a:t>
            </a:r>
          </a:p>
          <a:p>
            <a:pPr lvl="1"/>
            <a:r>
              <a:rPr lang="en-US" sz="2000" dirty="0"/>
              <a:t>Includes .EXE and any “memory mapped files”</a:t>
            </a:r>
          </a:p>
          <a:p>
            <a:r>
              <a:rPr lang="en-US" sz="3600" dirty="0"/>
              <a:t>Can search for a DLL with the Find dialog</a:t>
            </a:r>
          </a:p>
          <a:p>
            <a:r>
              <a:rPr lang="en-US" sz="3600" dirty="0"/>
              <a:t>DLL strings are also viewable on the DLL properties</a:t>
            </a:r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DLL View</a:t>
            </a:r>
          </a:p>
        </p:txBody>
      </p:sp>
    </p:spTree>
    <p:extLst>
      <p:ext uri="{BB962C8B-B14F-4D97-AF65-F5344CB8AC3E}">
        <p14:creationId xmlns:p14="http://schemas.microsoft.com/office/powerpoint/2010/main" val="3819891643"/>
      </p:ext>
    </p:extLst>
  </p:cSld>
  <p:clrMapOvr>
    <a:masterClrMapping/>
  </p:clrMapOvr>
  <p:transition advTm="68382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4975529"/>
          </a:xfrm>
        </p:spPr>
        <p:txBody>
          <a:bodyPr/>
          <a:lstStyle/>
          <a:p>
            <a:r>
              <a:rPr lang="en-US" smtClean="0"/>
              <a:t>Don’t kill the processes</a:t>
            </a:r>
          </a:p>
          <a:p>
            <a:pPr lvl="1"/>
            <a:r>
              <a:rPr lang="en-US" smtClean="0"/>
              <a:t>Malware processes are often restarted by watchdogs</a:t>
            </a:r>
          </a:p>
          <a:p>
            <a:r>
              <a:rPr lang="en-US" smtClean="0"/>
              <a:t>Instead, suspend them</a:t>
            </a:r>
          </a:p>
          <a:p>
            <a:pPr lvl="1"/>
            <a:r>
              <a:rPr lang="en-US" smtClean="0"/>
              <a:t>Note that this might cause a system hang for Svchost processes</a:t>
            </a:r>
          </a:p>
          <a:p>
            <a:pPr lvl="1"/>
            <a:r>
              <a:rPr lang="en-US" smtClean="0"/>
              <a:t>Record the full path to each malicious EXE and DLL</a:t>
            </a:r>
          </a:p>
          <a:p>
            <a:r>
              <a:rPr lang="en-US" smtClean="0"/>
              <a:t>After they are all asleep then kill them</a:t>
            </a:r>
          </a:p>
          <a:p>
            <a:pPr lvl="1"/>
            <a:r>
              <a:rPr lang="en-US" smtClean="0"/>
              <a:t>Watch for restarts with new names…</a:t>
            </a:r>
          </a:p>
          <a:p>
            <a:endParaRPr lang="en-US" smtClean="0"/>
          </a:p>
          <a:p>
            <a:endParaRPr lang="en-US" dirty="0" smtClean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Terminating Malicious Processes</a:t>
            </a:r>
          </a:p>
        </p:txBody>
      </p:sp>
    </p:spTree>
    <p:extLst>
      <p:ext uri="{BB962C8B-B14F-4D97-AF65-F5344CB8AC3E}">
        <p14:creationId xmlns:p14="http://schemas.microsoft.com/office/powerpoint/2010/main" val="2919473923"/>
      </p:ext>
    </p:extLst>
  </p:cSld>
  <p:clrMapOvr>
    <a:masterClrMapping/>
  </p:clrMapOvr>
  <p:transition advTm="79859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2568" y="2108410"/>
            <a:ext cx="1081410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600" i="1" dirty="0">
                <a:solidFill>
                  <a:srgbClr val="FFC000"/>
                </a:solidFill>
              </a:rPr>
              <a:t>“When combining the results from all four AV engines, less than 40% of the binaries were detected.”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5140365" y="3324392"/>
            <a:ext cx="66577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Source: </a:t>
            </a:r>
          </a:p>
          <a:p>
            <a:r>
              <a:rPr lang="en-US" sz="2400" dirty="0"/>
              <a:t>CAMP: Content-Agnostic Malware Protection</a:t>
            </a:r>
          </a:p>
          <a:p>
            <a:r>
              <a:rPr lang="en-US" sz="2400" i="1" dirty="0"/>
              <a:t>Proceedings of 20th Annual Network &amp; Distributed System Security Symposium</a:t>
            </a:r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5140364" y="4894052"/>
            <a:ext cx="5839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https://www.cs.jhu.edu/~moheeb/aburajab-ndss-13.pdf</a:t>
            </a:r>
          </a:p>
        </p:txBody>
      </p:sp>
    </p:spTree>
    <p:extLst>
      <p:ext uri="{BB962C8B-B14F-4D97-AF65-F5344CB8AC3E}">
        <p14:creationId xmlns:p14="http://schemas.microsoft.com/office/powerpoint/2010/main" val="1984922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Cleaning Autostarts</a:t>
            </a:r>
          </a:p>
        </p:txBody>
      </p:sp>
    </p:spTree>
    <p:extLst>
      <p:ext uri="{BB962C8B-B14F-4D97-AF65-F5344CB8AC3E}">
        <p14:creationId xmlns:p14="http://schemas.microsoft.com/office/powerpoint/2010/main" val="3320062346"/>
      </p:ext>
    </p:extLst>
  </p:cSld>
  <p:clrMapOvr>
    <a:masterClrMapping/>
  </p:clrMapOvr>
  <p:transition advTm="4199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757" y="1190735"/>
            <a:ext cx="11854251" cy="1524200"/>
          </a:xfrm>
        </p:spPr>
        <p:txBody>
          <a:bodyPr/>
          <a:lstStyle/>
          <a:p>
            <a:r>
              <a:rPr lang="en-US" dirty="0" smtClean="0"/>
              <a:t>Windows </a:t>
            </a:r>
            <a:r>
              <a:rPr lang="en-US" dirty="0" err="1" smtClean="0"/>
              <a:t>Msconfig</a:t>
            </a:r>
            <a:r>
              <a:rPr lang="en-US" dirty="0" smtClean="0"/>
              <a:t> (Start-&gt;Run-&gt;</a:t>
            </a:r>
            <a:r>
              <a:rPr lang="en-US" dirty="0" err="1" smtClean="0"/>
              <a:t>Msconfig</a:t>
            </a:r>
            <a:r>
              <a:rPr lang="en-US" dirty="0" smtClean="0"/>
              <a:t>) falls short </a:t>
            </a:r>
          </a:p>
          <a:p>
            <a:pPr lvl="1"/>
            <a:r>
              <a:rPr lang="en-US" dirty="0" smtClean="0"/>
              <a:t>It knows about few locations</a:t>
            </a:r>
          </a:p>
          <a:p>
            <a:pPr lvl="1"/>
            <a:r>
              <a:rPr lang="en-US" dirty="0" smtClean="0"/>
              <a:t>It provides little information</a:t>
            </a:r>
            <a:endParaRPr lang="en-US" dirty="0"/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Investigating Autostarts</a:t>
            </a:r>
          </a:p>
        </p:txBody>
      </p:sp>
      <p:pic>
        <p:nvPicPr>
          <p:cNvPr id="245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2672387" y="3081337"/>
            <a:ext cx="6849866" cy="343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 bwMode="auto">
          <a:xfrm>
            <a:off x="2991151" y="4473574"/>
            <a:ext cx="6219431" cy="414862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36529" tIns="68265" rIns="136529" bIns="68265">
            <a:spAutoFit/>
          </a:bodyPr>
          <a:lstStyle/>
          <a:p>
            <a:pPr>
              <a:defRPr/>
            </a:pPr>
            <a:endParaRPr lang="en-US"/>
          </a:p>
        </p:txBody>
      </p:sp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2240701" y="5335586"/>
            <a:ext cx="9266470" cy="223838"/>
          </a:xfrm>
          <a:prstGeom prst="rect">
            <a:avLst/>
          </a:prstGeom>
          <a:noFill/>
          <a:ln w="25400" algn="ctr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0"/>
          <p:cNvSpPr/>
          <p:nvPr/>
        </p:nvSpPr>
        <p:spPr bwMode="auto">
          <a:xfrm>
            <a:off x="2228005" y="4473573"/>
            <a:ext cx="9281282" cy="838200"/>
          </a:xfrm>
          <a:custGeom>
            <a:avLst/>
            <a:gdLst>
              <a:gd name="connsiteX0" fmla="*/ 257175 w 7019925"/>
              <a:gd name="connsiteY0" fmla="*/ 0 h 590550"/>
              <a:gd name="connsiteX1" fmla="*/ 0 w 7019925"/>
              <a:gd name="connsiteY1" fmla="*/ 571500 h 590550"/>
              <a:gd name="connsiteX2" fmla="*/ 7019925 w 7019925"/>
              <a:gd name="connsiteY2" fmla="*/ 590550 h 590550"/>
              <a:gd name="connsiteX3" fmla="*/ 4238625 w 7019925"/>
              <a:gd name="connsiteY3" fmla="*/ 9525 h 590550"/>
              <a:gd name="connsiteX4" fmla="*/ 257175 w 7019925"/>
              <a:gd name="connsiteY4" fmla="*/ 0 h 590550"/>
              <a:gd name="connsiteX0" fmla="*/ 238099 w 7000849"/>
              <a:gd name="connsiteY0" fmla="*/ 0 h 820722"/>
              <a:gd name="connsiteX1" fmla="*/ 0 w 7000849"/>
              <a:gd name="connsiteY1" fmla="*/ 820722 h 820722"/>
              <a:gd name="connsiteX2" fmla="*/ 7000849 w 7000849"/>
              <a:gd name="connsiteY2" fmla="*/ 590550 h 820722"/>
              <a:gd name="connsiteX3" fmla="*/ 4219549 w 7000849"/>
              <a:gd name="connsiteY3" fmla="*/ 9525 h 820722"/>
              <a:gd name="connsiteX4" fmla="*/ 238099 w 7000849"/>
              <a:gd name="connsiteY4" fmla="*/ 0 h 820722"/>
              <a:gd name="connsiteX0" fmla="*/ 238099 w 6972235"/>
              <a:gd name="connsiteY0" fmla="*/ 0 h 853617"/>
              <a:gd name="connsiteX1" fmla="*/ 0 w 6972235"/>
              <a:gd name="connsiteY1" fmla="*/ 820722 h 853617"/>
              <a:gd name="connsiteX2" fmla="*/ 6972235 w 6972235"/>
              <a:gd name="connsiteY2" fmla="*/ 853617 h 853617"/>
              <a:gd name="connsiteX3" fmla="*/ 4219549 w 6972235"/>
              <a:gd name="connsiteY3" fmla="*/ 9525 h 853617"/>
              <a:gd name="connsiteX4" fmla="*/ 238099 w 6972235"/>
              <a:gd name="connsiteY4" fmla="*/ 0 h 853617"/>
              <a:gd name="connsiteX0" fmla="*/ 238099 w 6972235"/>
              <a:gd name="connsiteY0" fmla="*/ 405843 h 1259460"/>
              <a:gd name="connsiteX1" fmla="*/ 0 w 6972235"/>
              <a:gd name="connsiteY1" fmla="*/ 1226565 h 1259460"/>
              <a:gd name="connsiteX2" fmla="*/ 6972235 w 6972235"/>
              <a:gd name="connsiteY2" fmla="*/ 1259460 h 1259460"/>
              <a:gd name="connsiteX3" fmla="*/ 5268723 w 6972235"/>
              <a:gd name="connsiteY3" fmla="*/ 0 h 1259460"/>
              <a:gd name="connsiteX4" fmla="*/ 238099 w 6972235"/>
              <a:gd name="connsiteY4" fmla="*/ 405843 h 1259460"/>
              <a:gd name="connsiteX0" fmla="*/ 533775 w 6972235"/>
              <a:gd name="connsiteY0" fmla="*/ 45857 h 1259460"/>
              <a:gd name="connsiteX1" fmla="*/ 0 w 6972235"/>
              <a:gd name="connsiteY1" fmla="*/ 1226565 h 1259460"/>
              <a:gd name="connsiteX2" fmla="*/ 6972235 w 6972235"/>
              <a:gd name="connsiteY2" fmla="*/ 1259460 h 1259460"/>
              <a:gd name="connsiteX3" fmla="*/ 5268723 w 6972235"/>
              <a:gd name="connsiteY3" fmla="*/ 0 h 1259460"/>
              <a:gd name="connsiteX4" fmla="*/ 533775 w 6972235"/>
              <a:gd name="connsiteY4" fmla="*/ 45857 h 1259460"/>
              <a:gd name="connsiteX0" fmla="*/ 533775 w 6972235"/>
              <a:gd name="connsiteY0" fmla="*/ 0 h 1213603"/>
              <a:gd name="connsiteX1" fmla="*/ 0 w 6972235"/>
              <a:gd name="connsiteY1" fmla="*/ 1180708 h 1213603"/>
              <a:gd name="connsiteX2" fmla="*/ 6972235 w 6972235"/>
              <a:gd name="connsiteY2" fmla="*/ 1213603 h 1213603"/>
              <a:gd name="connsiteX3" fmla="*/ 5268724 w 6972235"/>
              <a:gd name="connsiteY3" fmla="*/ 9525 h 1213603"/>
              <a:gd name="connsiteX4" fmla="*/ 533775 w 6972235"/>
              <a:gd name="connsiteY4" fmla="*/ 0 h 1213603"/>
              <a:gd name="connsiteX0" fmla="*/ 533775 w 6972235"/>
              <a:gd name="connsiteY0" fmla="*/ 0 h 1213603"/>
              <a:gd name="connsiteX1" fmla="*/ 0 w 6972235"/>
              <a:gd name="connsiteY1" fmla="*/ 1180708 h 1213603"/>
              <a:gd name="connsiteX2" fmla="*/ 6972235 w 6972235"/>
              <a:gd name="connsiteY2" fmla="*/ 1213603 h 1213603"/>
              <a:gd name="connsiteX3" fmla="*/ 5268724 w 6972235"/>
              <a:gd name="connsiteY3" fmla="*/ 9525 h 1213603"/>
              <a:gd name="connsiteX4" fmla="*/ 533775 w 6972235"/>
              <a:gd name="connsiteY4" fmla="*/ 0 h 1213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2235" h="1213603">
                <a:moveTo>
                  <a:pt x="533775" y="0"/>
                </a:moveTo>
                <a:lnTo>
                  <a:pt x="0" y="1180708"/>
                </a:lnTo>
                <a:lnTo>
                  <a:pt x="6972235" y="1213603"/>
                </a:lnTo>
                <a:lnTo>
                  <a:pt x="5268724" y="9525"/>
                </a:lnTo>
                <a:lnTo>
                  <a:pt x="533775" y="0"/>
                </a:lnTo>
                <a:close/>
              </a:path>
            </a:pathLst>
          </a:custGeom>
          <a:solidFill>
            <a:schemeClr val="tx1">
              <a:lumMod val="75000"/>
              <a:alpha val="5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36529" tIns="68265" rIns="136529" bIns="68265"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03321"/>
      </p:ext>
    </p:extLst>
  </p:cSld>
  <p:clrMapOvr>
    <a:masterClrMapping/>
  </p:clrMapOvr>
  <p:transition advTm="204039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445" y="1028809"/>
            <a:ext cx="11650488" cy="5662448"/>
          </a:xfrm>
        </p:spPr>
        <p:txBody>
          <a:bodyPr/>
          <a:lstStyle/>
          <a:p>
            <a:r>
              <a:rPr lang="en-US" dirty="0" smtClean="0"/>
              <a:t>Shows every place in the system that can be configured to run something at boot &amp; logon</a:t>
            </a:r>
          </a:p>
          <a:p>
            <a:pPr lvl="1"/>
            <a:r>
              <a:rPr lang="en-US" dirty="0" smtClean="0"/>
              <a:t>Standard Run keys and Startup folders</a:t>
            </a:r>
          </a:p>
          <a:p>
            <a:pPr lvl="1"/>
            <a:r>
              <a:rPr lang="en-US" dirty="0" smtClean="0"/>
              <a:t>Shell, </a:t>
            </a:r>
            <a:r>
              <a:rPr lang="en-US" dirty="0" err="1" smtClean="0"/>
              <a:t>userinit</a:t>
            </a:r>
            <a:endParaRPr lang="en-US" dirty="0" smtClean="0"/>
          </a:p>
          <a:p>
            <a:pPr lvl="1"/>
            <a:r>
              <a:rPr lang="en-US" dirty="0" smtClean="0"/>
              <a:t>Services and drivers</a:t>
            </a:r>
          </a:p>
          <a:p>
            <a:pPr lvl="1"/>
            <a:r>
              <a:rPr lang="en-US" dirty="0" smtClean="0"/>
              <a:t>Tasks</a:t>
            </a:r>
          </a:p>
          <a:p>
            <a:pPr lvl="1"/>
            <a:r>
              <a:rPr lang="en-US" dirty="0" err="1" smtClean="0"/>
              <a:t>Winlogon</a:t>
            </a:r>
            <a:r>
              <a:rPr lang="en-US" dirty="0" smtClean="0"/>
              <a:t> notifications</a:t>
            </a:r>
          </a:p>
          <a:p>
            <a:pPr lvl="1"/>
            <a:r>
              <a:rPr lang="en-US" dirty="0" smtClean="0"/>
              <a:t>Explorer and IE </a:t>
            </a:r>
            <a:r>
              <a:rPr lang="en-US" dirty="0" err="1" smtClean="0"/>
              <a:t>addins</a:t>
            </a:r>
            <a:r>
              <a:rPr lang="en-US" dirty="0" smtClean="0"/>
              <a:t> (toolbars, Browser Helper Objects, …)</a:t>
            </a:r>
          </a:p>
          <a:p>
            <a:pPr lvl="1"/>
            <a:r>
              <a:rPr lang="en-US" dirty="0" smtClean="0"/>
              <a:t>More and ever growing…</a:t>
            </a:r>
          </a:p>
          <a:p>
            <a:r>
              <a:rPr lang="en-US" dirty="0" smtClean="0"/>
              <a:t>Each startup category has its own tab and all items display on the Everything tab</a:t>
            </a:r>
          </a:p>
          <a:p>
            <a:pPr lvl="1"/>
            <a:r>
              <a:rPr lang="en-US" dirty="0" smtClean="0"/>
              <a:t>Startup name, image description, company and path</a:t>
            </a:r>
            <a:endParaRPr lang="en-US" dirty="0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Autoruns</a:t>
            </a:r>
          </a:p>
        </p:txBody>
      </p:sp>
    </p:spTree>
    <p:extLst>
      <p:ext uri="{BB962C8B-B14F-4D97-AF65-F5344CB8AC3E}">
        <p14:creationId xmlns:p14="http://schemas.microsoft.com/office/powerpoint/2010/main" val="3445055833"/>
      </p:ext>
    </p:extLst>
  </p:cSld>
  <p:clrMapOvr>
    <a:masterClrMapping/>
  </p:clrMapOvr>
  <p:transition advTm="1101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445" y="1057385"/>
            <a:ext cx="11650488" cy="5711756"/>
          </a:xfrm>
        </p:spPr>
        <p:txBody>
          <a:bodyPr/>
          <a:lstStyle/>
          <a:p>
            <a:r>
              <a:rPr lang="en-US" dirty="0" smtClean="0"/>
              <a:t>Zoom-in on add-ons (including malware) by selecting these filter options:</a:t>
            </a:r>
          </a:p>
          <a:p>
            <a:pPr lvl="1"/>
            <a:r>
              <a:rPr lang="en-US" dirty="0" smtClean="0"/>
              <a:t>Verify Code Signatures</a:t>
            </a:r>
          </a:p>
          <a:p>
            <a:pPr lvl="1"/>
            <a:r>
              <a:rPr lang="en-US" dirty="0" smtClean="0"/>
              <a:t>Hide Microsoft Entries</a:t>
            </a:r>
          </a:p>
          <a:p>
            <a:r>
              <a:rPr lang="en-US" dirty="0" smtClean="0"/>
              <a:t>Select an item to see more in the lower window</a:t>
            </a:r>
          </a:p>
          <a:p>
            <a:pPr lvl="1"/>
            <a:r>
              <a:rPr lang="en-US" dirty="0" smtClean="0"/>
              <a:t>Online search unknown images</a:t>
            </a:r>
          </a:p>
          <a:p>
            <a:pPr lvl="1"/>
            <a:r>
              <a:rPr lang="en-US" dirty="0" smtClean="0"/>
              <a:t>Double-click on an item to look at where its configured in the Registry or file system</a:t>
            </a:r>
          </a:p>
          <a:p>
            <a:r>
              <a:rPr lang="en-US" dirty="0" smtClean="0"/>
              <a:t>Has other features: </a:t>
            </a:r>
          </a:p>
          <a:p>
            <a:pPr lvl="1"/>
            <a:r>
              <a:rPr lang="en-US" dirty="0" smtClean="0"/>
              <a:t>Can also show empty locations (informational only)</a:t>
            </a:r>
          </a:p>
          <a:p>
            <a:pPr lvl="1"/>
            <a:r>
              <a:rPr lang="en-US" dirty="0" smtClean="0"/>
              <a:t>Includes compare functionality</a:t>
            </a:r>
          </a:p>
          <a:p>
            <a:pPr lvl="1"/>
            <a:r>
              <a:rPr lang="en-US" dirty="0" smtClean="0"/>
              <a:t>Includes equivalent command-line version, Autorunsc.exe</a:t>
            </a:r>
            <a:endParaRPr lang="en-US" dirty="0"/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Identifying Malware Autostarts</a:t>
            </a:r>
          </a:p>
        </p:txBody>
      </p:sp>
    </p:spTree>
    <p:extLst>
      <p:ext uri="{BB962C8B-B14F-4D97-AF65-F5344CB8AC3E}">
        <p14:creationId xmlns:p14="http://schemas.microsoft.com/office/powerpoint/2010/main" val="1350703825"/>
      </p:ext>
    </p:extLst>
  </p:cSld>
  <p:clrMapOvr>
    <a:masterClrMapping/>
  </p:clrMapOvr>
  <p:transition advTm="123335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0757" y="1189177"/>
            <a:ext cx="11650488" cy="3781994"/>
          </a:xfrm>
        </p:spPr>
        <p:txBody>
          <a:bodyPr/>
          <a:lstStyle/>
          <a:p>
            <a:r>
              <a:rPr lang="en-US" dirty="0" smtClean="0"/>
              <a:t>If a specific account is infected, you can use </a:t>
            </a:r>
            <a:r>
              <a:rPr lang="en-US" dirty="0" err="1" smtClean="0"/>
              <a:t>Autoruns</a:t>
            </a:r>
            <a:r>
              <a:rPr lang="en-US" dirty="0" smtClean="0"/>
              <a:t> from another: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If the system can’t be cleaned online, </a:t>
            </a:r>
            <a:r>
              <a:rPr lang="en-US" dirty="0" err="1" smtClean="0"/>
              <a:t>Autoruns</a:t>
            </a:r>
            <a:r>
              <a:rPr lang="en-US" dirty="0" smtClean="0"/>
              <a:t> can be used offline: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Alternate Profiles and Offline Scanning</a:t>
            </a:r>
            <a:endParaRPr lang="en-US" dirty="0"/>
          </a:p>
        </p:txBody>
      </p:sp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1974090"/>
            <a:ext cx="291465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597" y="4519225"/>
            <a:ext cx="2652070" cy="172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85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0757" y="1190735"/>
            <a:ext cx="11650488" cy="5558445"/>
          </a:xfrm>
        </p:spPr>
        <p:txBody>
          <a:bodyPr/>
          <a:lstStyle/>
          <a:p>
            <a:r>
              <a:rPr lang="en-US" sz="3600" dirty="0" smtClean="0"/>
              <a:t>Last-modified time stamps:</a:t>
            </a:r>
          </a:p>
          <a:p>
            <a:endParaRPr lang="en-US" sz="3600" dirty="0"/>
          </a:p>
          <a:p>
            <a:endParaRPr lang="en-US" sz="3600" dirty="0" smtClean="0"/>
          </a:p>
          <a:p>
            <a:endParaRPr lang="en-US" sz="3600" dirty="0"/>
          </a:p>
          <a:p>
            <a:endParaRPr lang="en-US" sz="3600" dirty="0" smtClean="0"/>
          </a:p>
          <a:p>
            <a:endParaRPr lang="en-US" sz="3600" dirty="0"/>
          </a:p>
          <a:p>
            <a:endParaRPr lang="en-US" sz="3600" dirty="0" smtClean="0"/>
          </a:p>
          <a:p>
            <a:r>
              <a:rPr lang="en-US" sz="3600" dirty="0" smtClean="0"/>
              <a:t>Authenticode SHA1 and SHA256 hashes in </a:t>
            </a:r>
            <a:r>
              <a:rPr lang="en-US" sz="3600" dirty="0" err="1" smtClean="0"/>
              <a:t>Autorunsc</a:t>
            </a:r>
            <a:endParaRPr lang="en-US" sz="3600" dirty="0" smtClean="0"/>
          </a:p>
          <a:p>
            <a:r>
              <a:rPr lang="en-US" sz="3600" dirty="0" smtClean="0"/>
              <a:t>WMI </a:t>
            </a:r>
            <a:r>
              <a:rPr lang="en-US" sz="3600" dirty="0" err="1" smtClean="0"/>
              <a:t>autostarts</a:t>
            </a:r>
            <a:endParaRPr lang="en-US" sz="3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Features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7" y="2045628"/>
            <a:ext cx="11266667" cy="2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485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3792898"/>
          </a:xfrm>
        </p:spPr>
        <p:txBody>
          <a:bodyPr/>
          <a:lstStyle/>
          <a:p>
            <a:r>
              <a:rPr lang="en-US" smtClean="0"/>
              <a:t>Delete suspicious autostarts</a:t>
            </a:r>
          </a:p>
          <a:p>
            <a:pPr lvl="1"/>
            <a:r>
              <a:rPr lang="en-US" smtClean="0"/>
              <a:t>You can disable them if you’re not sure</a:t>
            </a:r>
          </a:p>
          <a:p>
            <a:r>
              <a:rPr lang="en-US" smtClean="0"/>
              <a:t>After you’re done do a full refresh</a:t>
            </a:r>
          </a:p>
          <a:p>
            <a:r>
              <a:rPr lang="en-US" smtClean="0"/>
              <a:t>If they come back, run Process Monitor to see who’s putting them back</a:t>
            </a:r>
          </a:p>
          <a:p>
            <a:pPr lvl="1"/>
            <a:r>
              <a:rPr lang="en-US" smtClean="0"/>
              <a:t>You might have misidentified a malware process</a:t>
            </a:r>
          </a:p>
          <a:p>
            <a:pPr lvl="1"/>
            <a:r>
              <a:rPr lang="en-US" smtClean="0"/>
              <a:t>It might be a hidden, system, or legitimate process</a:t>
            </a:r>
            <a:endParaRPr lang="en-US" dirty="0" smtClean="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Autostarts</a:t>
            </a:r>
          </a:p>
        </p:txBody>
      </p:sp>
    </p:spTree>
    <p:extLst>
      <p:ext uri="{BB962C8B-B14F-4D97-AF65-F5344CB8AC3E}">
        <p14:creationId xmlns:p14="http://schemas.microsoft.com/office/powerpoint/2010/main" val="251269353"/>
      </p:ext>
    </p:extLst>
  </p:cSld>
  <p:clrMapOvr>
    <a:masterClrMapping/>
  </p:clrMapOvr>
  <p:transition advTm="48179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Tracing Malware Activity</a:t>
            </a:r>
          </a:p>
        </p:txBody>
      </p:sp>
    </p:spTree>
    <p:extLst>
      <p:ext uri="{BB962C8B-B14F-4D97-AF65-F5344CB8AC3E}">
        <p14:creationId xmlns:p14="http://schemas.microsoft.com/office/powerpoint/2010/main" val="605474347"/>
      </p:ext>
    </p:extLst>
  </p:cSld>
  <p:clrMapOvr>
    <a:masterClrMapping/>
  </p:clrMapOvr>
  <p:transition advTm="2652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0757" y="1190735"/>
            <a:ext cx="11650488" cy="5312545"/>
          </a:xfrm>
        </p:spPr>
        <p:txBody>
          <a:bodyPr/>
          <a:lstStyle/>
          <a:p>
            <a:r>
              <a:rPr lang="en-US" dirty="0" smtClean="0"/>
              <a:t>Tracing activity can reveal the system impact of malware</a:t>
            </a:r>
          </a:p>
          <a:p>
            <a:pPr lvl="1"/>
            <a:r>
              <a:rPr lang="en-US" dirty="0" smtClean="0"/>
              <a:t>Tracing shows initial infection, before cloaking is applied</a:t>
            </a:r>
          </a:p>
          <a:p>
            <a:pPr lvl="1"/>
            <a:r>
              <a:rPr lang="en-US" dirty="0" smtClean="0"/>
              <a:t>Can reveal the internals of “buddy system” and other infection-protection mechanisms</a:t>
            </a:r>
          </a:p>
          <a:p>
            <a:r>
              <a:rPr lang="en-US" dirty="0" smtClean="0"/>
              <a:t>Process Monitor makes tracing easy</a:t>
            </a:r>
          </a:p>
          <a:p>
            <a:pPr lvl="1"/>
            <a:r>
              <a:rPr lang="en-US" dirty="0" smtClean="0"/>
              <a:t>A simple filter can identify all system modifications</a:t>
            </a:r>
          </a:p>
          <a:p>
            <a:pPr lvl="1"/>
            <a:r>
              <a:rPr lang="en-US" dirty="0" smtClean="0"/>
              <a:t>Investigating stacks can distinguish legitimate activity from malicious activity</a:t>
            </a:r>
          </a:p>
          <a:p>
            <a:pPr lvl="1"/>
            <a:r>
              <a:rPr lang="en-US" dirty="0" smtClean="0"/>
              <a:t>It will often show you the cause for error messages</a:t>
            </a:r>
          </a:p>
          <a:p>
            <a:pPr lvl="1"/>
            <a:r>
              <a:rPr lang="en-US" dirty="0" smtClean="0"/>
              <a:t>It many times tells you what is causing sluggish performance</a:t>
            </a:r>
          </a:p>
          <a:p>
            <a:pPr marL="0" indent="0">
              <a:buNone/>
            </a:pPr>
            <a:r>
              <a:rPr lang="en-US" dirty="0" smtClean="0"/>
              <a:t>		</a:t>
            </a:r>
            <a:r>
              <a:rPr lang="en-US" b="1" dirty="0" smtClean="0">
                <a:solidFill>
                  <a:srgbClr val="FFC000"/>
                </a:solidFill>
              </a:rPr>
              <a:t>When in doubt, run Process Monitor!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Tracing Malware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89770"/>
      </p:ext>
    </p:extLst>
  </p:cSld>
  <p:clrMapOvr>
    <a:masterClrMapping/>
  </p:clrMapOvr>
  <p:transition advTm="7417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Event Classes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520701" y="1240971"/>
            <a:ext cx="4801033" cy="5379934"/>
          </a:xfrm>
        </p:spPr>
        <p:txBody>
          <a:bodyPr/>
          <a:lstStyle/>
          <a:p>
            <a:r>
              <a:rPr lang="en-US" sz="3200" dirty="0"/>
              <a:t>File system (</a:t>
            </a:r>
            <a:r>
              <a:rPr lang="en-US" sz="3200" dirty="0" err="1"/>
              <a:t>Filemon</a:t>
            </a:r>
            <a:r>
              <a:rPr lang="en-US" sz="3200" dirty="0"/>
              <a:t>)</a:t>
            </a:r>
          </a:p>
          <a:p>
            <a:pPr lvl="1"/>
            <a:r>
              <a:rPr lang="en-US" sz="1800" dirty="0"/>
              <a:t>Includes I/O command input and output details</a:t>
            </a:r>
          </a:p>
          <a:p>
            <a:r>
              <a:rPr lang="en-US" sz="3200" dirty="0"/>
              <a:t>Registry (</a:t>
            </a:r>
            <a:r>
              <a:rPr lang="en-US" sz="3200" dirty="0" err="1"/>
              <a:t>Regmon</a:t>
            </a:r>
            <a:r>
              <a:rPr lang="en-US" sz="3200" dirty="0"/>
              <a:t>)</a:t>
            </a:r>
          </a:p>
          <a:p>
            <a:pPr lvl="1"/>
            <a:r>
              <a:rPr lang="en-US" sz="1800" dirty="0"/>
              <a:t>Includes all data</a:t>
            </a:r>
          </a:p>
          <a:p>
            <a:r>
              <a:rPr lang="en-US" sz="3200" dirty="0"/>
              <a:t>Process </a:t>
            </a:r>
          </a:p>
          <a:p>
            <a:pPr lvl="1"/>
            <a:r>
              <a:rPr lang="en-US" sz="1800" dirty="0"/>
              <a:t>Process create and exit</a:t>
            </a:r>
          </a:p>
          <a:p>
            <a:pPr lvl="1"/>
            <a:r>
              <a:rPr lang="en-US" sz="1800" dirty="0"/>
              <a:t>Thread create and exit</a:t>
            </a:r>
          </a:p>
          <a:p>
            <a:pPr lvl="1"/>
            <a:r>
              <a:rPr lang="en-US" sz="1800" dirty="0"/>
              <a:t>Image loads, including drivers</a:t>
            </a:r>
          </a:p>
          <a:p>
            <a:r>
              <a:rPr lang="en-US" sz="3200" dirty="0"/>
              <a:t>Network</a:t>
            </a:r>
          </a:p>
          <a:p>
            <a:pPr lvl="1"/>
            <a:r>
              <a:rPr lang="en-US" sz="1800" dirty="0"/>
              <a:t>ETW network tracing</a:t>
            </a:r>
          </a:p>
          <a:p>
            <a:r>
              <a:rPr lang="en-US" sz="3200" dirty="0"/>
              <a:t>Profiling</a:t>
            </a:r>
          </a:p>
          <a:p>
            <a:pPr lvl="1"/>
            <a:r>
              <a:rPr lang="en-US" sz="1800" dirty="0"/>
              <a:t>Thread </a:t>
            </a:r>
            <a:r>
              <a:rPr lang="en-US" sz="1800" dirty="0" err="1"/>
              <a:t>statck</a:t>
            </a:r>
            <a:r>
              <a:rPr lang="en-US" sz="1800" dirty="0"/>
              <a:t> snapshots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374" y="1503849"/>
            <a:ext cx="6663924" cy="445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41311"/>
      </p:ext>
    </p:extLst>
  </p:cSld>
  <p:clrMapOvr>
    <a:masterClrMapping/>
  </p:clrMapOvr>
  <p:transition advTm="21519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240" y="1073852"/>
            <a:ext cx="11653523" cy="5385898"/>
          </a:xfrm>
        </p:spPr>
        <p:txBody>
          <a:bodyPr/>
          <a:lstStyle/>
          <a:p>
            <a:r>
              <a:rPr lang="en-US" dirty="0" smtClean="0"/>
              <a:t>Learn about </a:t>
            </a:r>
            <a:r>
              <a:rPr lang="en-US" dirty="0" err="1" smtClean="0"/>
              <a:t>Sysinternals</a:t>
            </a:r>
            <a:r>
              <a:rPr lang="en-US" dirty="0" smtClean="0"/>
              <a:t> tools and techniques for analyzing and cleaning malware</a:t>
            </a:r>
          </a:p>
          <a:p>
            <a:pPr lvl="1"/>
            <a:r>
              <a:rPr lang="en-US" dirty="0" smtClean="0"/>
              <a:t>Professional antimalware analysis requires years of deep training</a:t>
            </a:r>
          </a:p>
          <a:p>
            <a:pPr lvl="1"/>
            <a:r>
              <a:rPr lang="en-US" dirty="0" smtClean="0"/>
              <a:t>But even for professionals, </a:t>
            </a:r>
            <a:r>
              <a:rPr lang="en-US" dirty="0" err="1" smtClean="0"/>
              <a:t>Sysinternals</a:t>
            </a:r>
            <a:r>
              <a:rPr lang="en-US" dirty="0" smtClean="0"/>
              <a:t> tools can prove useful</a:t>
            </a:r>
          </a:p>
          <a:p>
            <a:r>
              <a:rPr lang="en-US" dirty="0" smtClean="0"/>
              <a:t>Analyzing:</a:t>
            </a:r>
          </a:p>
          <a:p>
            <a:pPr lvl="1"/>
            <a:r>
              <a:rPr lang="en-US" dirty="0" smtClean="0"/>
              <a:t>Understanding the impact of malware</a:t>
            </a:r>
          </a:p>
          <a:p>
            <a:pPr lvl="1"/>
            <a:r>
              <a:rPr lang="en-US" dirty="0" smtClean="0"/>
              <a:t>Can be used to understand malware operation </a:t>
            </a:r>
          </a:p>
          <a:p>
            <a:pPr lvl="1"/>
            <a:r>
              <a:rPr lang="en-US" dirty="0" smtClean="0"/>
              <a:t>Generates road map for cleaning infestations</a:t>
            </a:r>
          </a:p>
          <a:p>
            <a:r>
              <a:rPr lang="en-US" dirty="0" smtClean="0"/>
              <a:t>Cleaning:</a:t>
            </a:r>
          </a:p>
          <a:p>
            <a:pPr lvl="1"/>
            <a:r>
              <a:rPr lang="en-US" dirty="0" smtClean="0"/>
              <a:t>Removing an infestation of a compromised system</a:t>
            </a:r>
          </a:p>
          <a:p>
            <a:pPr lvl="1"/>
            <a:r>
              <a:rPr lang="en-US" dirty="0" smtClean="0"/>
              <a:t>Attempting a clean can also reveal more information about malware’s operation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About this Talk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19345"/>
      </p:ext>
    </p:extLst>
  </p:cSld>
  <p:clrMapOvr>
    <a:masterClrMapping/>
  </p:clrMapOvr>
  <p:transition advTm="184101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Event Properties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Event details</a:t>
            </a:r>
          </a:p>
          <a:p>
            <a:pPr lvl="1"/>
            <a:r>
              <a:rPr lang="en-US" smtClean="0"/>
              <a:t>Duration, process, thread, </a:t>
            </a:r>
            <a:br>
              <a:rPr lang="en-US" smtClean="0"/>
            </a:br>
            <a:r>
              <a:rPr lang="en-US" smtClean="0"/>
              <a:t>details, etc.</a:t>
            </a:r>
          </a:p>
          <a:p>
            <a:r>
              <a:rPr lang="en-US" smtClean="0"/>
              <a:t>Process information</a:t>
            </a:r>
          </a:p>
          <a:p>
            <a:pPr lvl="1"/>
            <a:r>
              <a:rPr lang="en-US" smtClean="0"/>
              <a:t>Command line </a:t>
            </a:r>
          </a:p>
          <a:p>
            <a:pPr lvl="1"/>
            <a:r>
              <a:rPr lang="en-US" smtClean="0"/>
              <a:t>User</a:t>
            </a:r>
          </a:p>
          <a:p>
            <a:pPr lvl="1"/>
            <a:r>
              <a:rPr lang="en-US" smtClean="0"/>
              <a:t>Session and logon session</a:t>
            </a:r>
          </a:p>
          <a:p>
            <a:pPr lvl="1"/>
            <a:r>
              <a:rPr lang="en-US" smtClean="0"/>
              <a:t>Image information </a:t>
            </a:r>
          </a:p>
          <a:p>
            <a:pPr lvl="1"/>
            <a:r>
              <a:rPr lang="en-US" smtClean="0"/>
              <a:t>Start time</a:t>
            </a:r>
          </a:p>
          <a:p>
            <a:r>
              <a:rPr lang="en-US" smtClean="0"/>
              <a:t>Thread stack at time of event</a:t>
            </a:r>
          </a:p>
          <a:p>
            <a:endParaRPr lang="en-US" smtClean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276" y="906345"/>
            <a:ext cx="4497402" cy="437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135610"/>
      </p:ext>
    </p:extLst>
  </p:cSld>
  <p:clrMapOvr>
    <a:masterClrMapping/>
  </p:clrMapOvr>
  <p:transition advTm="49378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Filtering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20701" y="1447799"/>
            <a:ext cx="11149013" cy="4105676"/>
          </a:xfrm>
        </p:spPr>
        <p:txBody>
          <a:bodyPr/>
          <a:lstStyle/>
          <a:p>
            <a:r>
              <a:rPr lang="en-US" dirty="0" smtClean="0"/>
              <a:t>To filter on a value, right-click on the line and select the attribute from the Include, Exclude or Highlight submenus</a:t>
            </a:r>
          </a:p>
          <a:p>
            <a:r>
              <a:rPr lang="en-US" dirty="0" smtClean="0"/>
              <a:t>When you set a highlight</a:t>
            </a:r>
            <a:br>
              <a:rPr lang="en-US" dirty="0" smtClean="0"/>
            </a:br>
            <a:r>
              <a:rPr lang="en-US" dirty="0" smtClean="0"/>
              <a:t>filter you can move </a:t>
            </a:r>
            <a:br>
              <a:rPr lang="en-US" dirty="0" smtClean="0"/>
            </a:br>
            <a:r>
              <a:rPr lang="en-US" dirty="0" smtClean="0"/>
              <a:t>through highlighted event </a:t>
            </a:r>
            <a:br>
              <a:rPr lang="en-US" dirty="0" smtClean="0"/>
            </a:br>
            <a:r>
              <a:rPr lang="en-US" dirty="0" smtClean="0"/>
              <a:t>properties</a:t>
            </a:r>
          </a:p>
        </p:txBody>
      </p:sp>
      <p:grpSp>
        <p:nvGrpSpPr>
          <p:cNvPr id="37892" name="Group 5"/>
          <p:cNvGrpSpPr>
            <a:grpSpLocks/>
          </p:cNvGrpSpPr>
          <p:nvPr/>
        </p:nvGrpSpPr>
        <p:grpSpPr bwMode="auto">
          <a:xfrm>
            <a:off x="6770878" y="2804116"/>
            <a:ext cx="3912851" cy="3498258"/>
            <a:chOff x="1927863" y="3598616"/>
            <a:chExt cx="3253080" cy="3496853"/>
          </a:xfrm>
        </p:grpSpPr>
        <p:pic>
          <p:nvPicPr>
            <p:cNvPr id="37894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863" y="3598616"/>
              <a:ext cx="1952625" cy="147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3118" y="3742669"/>
              <a:ext cx="1647825" cy="3352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283" y="5254824"/>
            <a:ext cx="2677439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6510163"/>
      </p:ext>
    </p:extLst>
  </p:cSld>
  <p:clrMapOvr>
    <a:masterClrMapping/>
  </p:clrMapOvr>
  <p:transition advTm="32636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Filters</a:t>
            </a:r>
          </a:p>
        </p:txBody>
      </p:sp>
      <p:sp>
        <p:nvSpPr>
          <p:cNvPr id="2355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20700" y="1103991"/>
            <a:ext cx="11149013" cy="5626925"/>
          </a:xfrm>
        </p:spPr>
        <p:txBody>
          <a:bodyPr/>
          <a:lstStyle/>
          <a:p>
            <a:r>
              <a:rPr lang="en-US" sz="3600" dirty="0"/>
              <a:t>Multiple-filter behavior:</a:t>
            </a:r>
          </a:p>
          <a:p>
            <a:pPr lvl="1"/>
            <a:r>
              <a:rPr lang="en-US" sz="2000" dirty="0"/>
              <a:t>Values from different attributes are </a:t>
            </a:r>
            <a:r>
              <a:rPr lang="en-US" sz="2000" dirty="0" err="1"/>
              <a:t>AND’d</a:t>
            </a:r>
            <a:endParaRPr lang="en-US" sz="2000" dirty="0"/>
          </a:p>
          <a:p>
            <a:pPr lvl="1"/>
            <a:r>
              <a:rPr lang="en-US" sz="2000" dirty="0"/>
              <a:t>Values for the same attribute are </a:t>
            </a:r>
            <a:r>
              <a:rPr lang="en-US" sz="2000" dirty="0" err="1"/>
              <a:t>OR’d</a:t>
            </a:r>
            <a:endParaRPr lang="en-US" sz="2000" dirty="0"/>
          </a:p>
          <a:p>
            <a:r>
              <a:rPr lang="en-US" sz="3568" dirty="0"/>
              <a:t>Use Edit Filter context menu for quick configuration</a:t>
            </a:r>
          </a:p>
          <a:p>
            <a:r>
              <a:rPr lang="en-US" sz="3600" dirty="0"/>
              <a:t>More complex filtering is available in the Filter dialog</a:t>
            </a:r>
          </a:p>
          <a:p>
            <a:pPr lvl="1"/>
            <a:r>
              <a:rPr lang="en-US" sz="2000" dirty="0"/>
              <a:t>Outlook-style rule definition</a:t>
            </a:r>
          </a:p>
          <a:p>
            <a:r>
              <a:rPr lang="en-US" sz="3600" dirty="0"/>
              <a:t>You can save and restore </a:t>
            </a:r>
            <a:br>
              <a:rPr lang="en-US" sz="3600" dirty="0"/>
            </a:br>
            <a:r>
              <a:rPr lang="en-US" sz="3600" dirty="0"/>
              <a:t>filters</a:t>
            </a:r>
          </a:p>
          <a:p>
            <a:r>
              <a:rPr lang="en-US" sz="3600" dirty="0"/>
              <a:t>Filter for watching malware </a:t>
            </a:r>
            <a:br>
              <a:rPr lang="en-US" sz="3600" dirty="0"/>
            </a:br>
            <a:r>
              <a:rPr lang="en-US" sz="3600" dirty="0"/>
              <a:t>impact:</a:t>
            </a:r>
            <a:br>
              <a:rPr lang="en-US" sz="3600" dirty="0"/>
            </a:br>
            <a:r>
              <a:rPr lang="en-US" sz="3600" dirty="0"/>
              <a:t>	</a:t>
            </a:r>
            <a:r>
              <a:rPr lang="en-US" sz="3600" dirty="0">
                <a:solidFill>
                  <a:srgbClr val="FFC000"/>
                </a:solidFill>
              </a:rPr>
              <a:t>“Category is Write”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248" y="3684588"/>
            <a:ext cx="4516236" cy="277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959214"/>
      </p:ext>
    </p:extLst>
  </p:cSld>
  <p:clrMapOvr>
    <a:masterClrMapping/>
  </p:clrMapOvr>
  <p:transition advTm="54183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Process Tree</a:t>
            </a:r>
            <a:endParaRPr lang="en-US" dirty="0" smtClean="0"/>
          </a:p>
        </p:txBody>
      </p:sp>
      <p:sp>
        <p:nvSpPr>
          <p:cNvPr id="4915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20701" y="1447800"/>
            <a:ext cx="6631245" cy="5120441"/>
          </a:xfrm>
        </p:spPr>
        <p:txBody>
          <a:bodyPr/>
          <a:lstStyle/>
          <a:p>
            <a:r>
              <a:rPr lang="en-US" dirty="0" smtClean="0"/>
              <a:t>Tools-&gt;Process Tree</a:t>
            </a:r>
          </a:p>
          <a:p>
            <a:pPr lvl="1"/>
            <a:r>
              <a:rPr lang="en-US" dirty="0" smtClean="0"/>
              <a:t>Shows all processes that have been seen in the trace (including parents)</a:t>
            </a:r>
          </a:p>
          <a:p>
            <a:pPr lvl="1"/>
            <a:r>
              <a:rPr lang="en-US" dirty="0" smtClean="0"/>
              <a:t>Can toggle on and off terminated processes</a:t>
            </a:r>
          </a:p>
          <a:p>
            <a:r>
              <a:rPr lang="en-US" dirty="0" smtClean="0"/>
              <a:t>The process tree provides an easy way to see process relationships</a:t>
            </a:r>
          </a:p>
          <a:p>
            <a:pPr lvl="1"/>
            <a:r>
              <a:rPr lang="en-US" dirty="0" smtClean="0"/>
              <a:t>Short-lived processes</a:t>
            </a:r>
          </a:p>
          <a:p>
            <a:pPr lvl="1"/>
            <a:r>
              <a:rPr lang="en-US" dirty="0" smtClean="0"/>
              <a:t>Command lines</a:t>
            </a:r>
          </a:p>
          <a:p>
            <a:pPr lvl="1"/>
            <a:r>
              <a:rPr lang="en-US" dirty="0" smtClean="0"/>
              <a:t>User names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613" y="1714004"/>
            <a:ext cx="4412100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5071512"/>
      </p:ext>
    </p:extLst>
  </p:cSld>
  <p:clrMapOvr>
    <a:masterClrMapping/>
  </p:clrMapOvr>
  <p:transition advTm="6025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Scareware</a:t>
            </a:r>
            <a:endParaRPr lang="en-US" dirty="0" smtClean="0"/>
          </a:p>
        </p:txBody>
      </p:sp>
      <p:pic>
        <p:nvPicPr>
          <p:cNvPr id="3" name="Picture 2" descr="http://www.microsoft.com/security/encyclopedia/en-us/i/99772865754542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454" y="938464"/>
            <a:ext cx="5797650" cy="438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bs.twimg.com/media/BfI4C2OCMAA6hpY.png: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170" y="2504735"/>
            <a:ext cx="5115579" cy="381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291094"/>
      </p:ext>
    </p:extLst>
  </p:cSld>
  <p:clrMapOvr>
    <a:masterClrMapping/>
  </p:clrMapOvr>
  <p:transition advTm="265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Analyzing </a:t>
            </a:r>
            <a:r>
              <a:rPr lang="en-US" dirty="0" err="1" smtClean="0"/>
              <a:t>FakePav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4371" y="6227348"/>
            <a:ext cx="1132944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http://www.microsoft.com/security/portal/threat/encyclopedia/Entry.aspx?Name=Rogue%3AWin32%2FFakePAV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625" y="3649579"/>
            <a:ext cx="4411487" cy="248527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10635916" y="5807242"/>
            <a:ext cx="786063" cy="192505"/>
          </a:xfrm>
          <a:prstGeom prst="rect">
            <a:avLst/>
          </a:prstGeom>
          <a:noFill/>
          <a:ln w="381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7604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Unwanted</a:t>
            </a:r>
            <a:br>
              <a:rPr lang="en-US" dirty="0" smtClean="0"/>
            </a:br>
            <a:r>
              <a:rPr lang="en-US" dirty="0" smtClean="0"/>
              <a:t>Software</a:t>
            </a:r>
          </a:p>
        </p:txBody>
      </p:sp>
    </p:spTree>
    <p:extLst>
      <p:ext uri="{BB962C8B-B14F-4D97-AF65-F5344CB8AC3E}">
        <p14:creationId xmlns:p14="http://schemas.microsoft.com/office/powerpoint/2010/main" val="3979335320"/>
      </p:ext>
    </p:extLst>
  </p:cSld>
  <p:clrMapOvr>
    <a:masterClrMapping/>
  </p:clrMapOvr>
  <p:transition advTm="2652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User clicked on first Web search result for “inssider“, a home network analysis tool: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After installing it, noticed browser redirecting links through foreign URLs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of the </a:t>
            </a:r>
            <a:r>
              <a:rPr lang="en-US" dirty="0" err="1" smtClean="0"/>
              <a:t>Malvertizing</a:t>
            </a:r>
            <a:endParaRPr lang="en-US" dirty="0"/>
          </a:p>
        </p:txBody>
      </p:sp>
      <p:pic>
        <p:nvPicPr>
          <p:cNvPr id="1026" name="Picture 2" descr="image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683" y="2494178"/>
            <a:ext cx="62293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94002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Went to IE’s add-on manager, but couldn’t disable the software: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Case of the Malvertizing (Cont)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90" y="2612671"/>
            <a:ext cx="9523809" cy="404761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65890" y="5236234"/>
            <a:ext cx="6909758" cy="2415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45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Also found a search provider that couldn’t be disabled: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Case of the Malvertizing (Cont)</a:t>
            </a:r>
            <a:endParaRPr lang="en-US" dirty="0"/>
          </a:p>
        </p:txBody>
      </p:sp>
      <p:pic>
        <p:nvPicPr>
          <p:cNvPr id="3074" name="Picture 2" descr="image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214" y="2553419"/>
            <a:ext cx="7732065" cy="388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695138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4046236"/>
          </a:xfrm>
        </p:spPr>
        <p:txBody>
          <a:bodyPr/>
          <a:lstStyle/>
          <a:p>
            <a:r>
              <a:rPr lang="en-US" smtClean="0"/>
              <a:t>Disconnect from network</a:t>
            </a:r>
          </a:p>
          <a:p>
            <a:r>
              <a:rPr lang="en-US" smtClean="0"/>
              <a:t>Identify malicious processes and drivers</a:t>
            </a:r>
          </a:p>
          <a:p>
            <a:r>
              <a:rPr lang="en-US" smtClean="0"/>
              <a:t>Terminate identified processes</a:t>
            </a:r>
          </a:p>
          <a:p>
            <a:r>
              <a:rPr lang="en-US" smtClean="0"/>
              <a:t>Identify and delete malware autostarts</a:t>
            </a:r>
          </a:p>
          <a:p>
            <a:r>
              <a:rPr lang="en-US" smtClean="0"/>
              <a:t>Delete malware files</a:t>
            </a:r>
          </a:p>
          <a:p>
            <a:r>
              <a:rPr lang="en-US" smtClean="0"/>
              <a:t>Reboot and repeat</a:t>
            </a:r>
            <a:endParaRPr lang="en-US" dirty="0" smtClean="0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Malware Cleaning Steps</a:t>
            </a:r>
          </a:p>
        </p:txBody>
      </p:sp>
    </p:spTree>
    <p:extLst>
      <p:ext uri="{BB962C8B-B14F-4D97-AF65-F5344CB8AC3E}">
        <p14:creationId xmlns:p14="http://schemas.microsoft.com/office/powerpoint/2010/main" val="2832918129"/>
      </p:ext>
    </p:extLst>
  </p:cSld>
  <p:clrMapOvr>
    <a:masterClrMapping/>
  </p:clrMapOvr>
  <p:transition advTm="281691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Ran Process Explorer and saw Couponsupport.exe with no signature: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Case of the Malvertizing (Cont)</a:t>
            </a:r>
            <a:endParaRPr lang="en-US" dirty="0"/>
          </a:p>
        </p:txBody>
      </p:sp>
      <p:pic>
        <p:nvPicPr>
          <p:cNvPr id="4098" name="Picture 11" descr="cid:image015.png@01CF3429.E73EF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65" y="2739788"/>
            <a:ext cx="10522339" cy="2804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019600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4904009" cy="4170040"/>
          </a:xfrm>
        </p:spPr>
        <p:txBody>
          <a:bodyPr/>
          <a:lstStyle/>
          <a:p>
            <a:r>
              <a:rPr lang="en-US" dirty="0" smtClean="0"/>
              <a:t>Enabled </a:t>
            </a:r>
            <a:r>
              <a:rPr lang="en-US" dirty="0" err="1" smtClean="0"/>
              <a:t>VirusTotal</a:t>
            </a:r>
            <a:r>
              <a:rPr lang="en-US" dirty="0" smtClean="0"/>
              <a:t> support </a:t>
            </a:r>
          </a:p>
          <a:p>
            <a:r>
              <a:rPr lang="en-US" dirty="0" smtClean="0"/>
              <a:t>Spotted other search-related processes that were flagged as malicious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Case of the Malvertizing (Cont)</a:t>
            </a:r>
            <a:endParaRPr lang="en-US" dirty="0"/>
          </a:p>
        </p:txBody>
      </p:sp>
      <p:pic>
        <p:nvPicPr>
          <p:cNvPr id="5" name="Picture 3" descr="cid:image017.png@01CF3429.E73EF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684" y="1721421"/>
            <a:ext cx="5671509" cy="4718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457995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5252976"/>
          </a:xfrm>
        </p:spPr>
        <p:txBody>
          <a:bodyPr/>
          <a:lstStyle/>
          <a:p>
            <a:r>
              <a:rPr lang="en-US" dirty="0" smtClean="0"/>
              <a:t>Ran </a:t>
            </a:r>
            <a:r>
              <a:rPr lang="en-US" dirty="0" err="1" smtClean="0"/>
              <a:t>Autoruns</a:t>
            </a:r>
            <a:r>
              <a:rPr lang="en-US" dirty="0" smtClean="0"/>
              <a:t> and spotted </a:t>
            </a:r>
            <a:r>
              <a:rPr lang="en-US" dirty="0" err="1" smtClean="0"/>
              <a:t>autostart</a:t>
            </a:r>
            <a:r>
              <a:rPr lang="en-US" dirty="0" smtClean="0"/>
              <a:t> location: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Disabled items, killed processes, deleted files: problem solved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of the </a:t>
            </a:r>
            <a:r>
              <a:rPr lang="en-US" dirty="0" err="1"/>
              <a:t>Malvertizing</a:t>
            </a:r>
            <a:r>
              <a:rPr lang="en-US" dirty="0"/>
              <a:t>: </a:t>
            </a:r>
            <a:r>
              <a:rPr lang="en-US" dirty="0" smtClean="0"/>
              <a:t>Solved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210" y="1836973"/>
            <a:ext cx="7457143" cy="3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67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Mom complained about two symptoms:</a:t>
            </a:r>
          </a:p>
          <a:p>
            <a:pPr lvl="1"/>
            <a:r>
              <a:rPr lang="en-US" smtClean="0"/>
              <a:t>Her IE home page was hijacked </a:t>
            </a:r>
          </a:p>
          <a:p>
            <a:pPr lvl="1"/>
            <a:r>
              <a:rPr lang="en-US" smtClean="0"/>
              <a:t>She got toast from a backup program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Unwanted Software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45" y="2801563"/>
            <a:ext cx="6012196" cy="35911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370" y="3220473"/>
            <a:ext cx="3229426" cy="317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29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240" y="2022415"/>
            <a:ext cx="11652250" cy="2184400"/>
          </a:xfrm>
        </p:spPr>
        <p:txBody>
          <a:bodyPr/>
          <a:lstStyle/>
          <a:p>
            <a:r>
              <a:rPr lang="en-US" dirty="0" smtClean="0"/>
              <a:t>I went after the backup toast first</a:t>
            </a:r>
          </a:p>
          <a:p>
            <a:r>
              <a:rPr lang="en-US" dirty="0" smtClean="0"/>
              <a:t>Launched Process Explorer and used window finder to identify offending process: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Unwanted Software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4" y="4343209"/>
            <a:ext cx="10064397" cy="157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052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72830" y="2005228"/>
            <a:ext cx="11652250" cy="2184400"/>
          </a:xfrm>
        </p:spPr>
        <p:txBody>
          <a:bodyPr/>
          <a:lstStyle/>
          <a:p>
            <a:r>
              <a:rPr lang="en-US" dirty="0" smtClean="0"/>
              <a:t>Launched </a:t>
            </a:r>
            <a:r>
              <a:rPr lang="en-US" dirty="0" err="1" smtClean="0"/>
              <a:t>Autoruns</a:t>
            </a:r>
            <a:r>
              <a:rPr lang="en-US" dirty="0" smtClean="0"/>
              <a:t> and disabled related processes: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Unwanted Software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98" y="3373438"/>
            <a:ext cx="10194272" cy="16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90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72830" y="1860370"/>
            <a:ext cx="11652250" cy="4866973"/>
          </a:xfrm>
        </p:spPr>
        <p:txBody>
          <a:bodyPr/>
          <a:lstStyle/>
          <a:p>
            <a:r>
              <a:rPr lang="en-US" dirty="0" smtClean="0"/>
              <a:t>To find home page hijack, first looked at home page setting</a:t>
            </a:r>
          </a:p>
          <a:p>
            <a:pPr lvl="1"/>
            <a:r>
              <a:rPr lang="en-US" dirty="0" smtClean="0"/>
              <a:t>Saw that it was Bing: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But IE launched a different page, so captured an IE startup trace with </a:t>
            </a:r>
            <a:r>
              <a:rPr lang="en-US" dirty="0" err="1" smtClean="0"/>
              <a:t>Procmon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Unwanted Software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755" y="2803431"/>
            <a:ext cx="4635796" cy="248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20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72830" y="1709899"/>
            <a:ext cx="11652250" cy="4589270"/>
          </a:xfrm>
        </p:spPr>
        <p:txBody>
          <a:bodyPr/>
          <a:lstStyle/>
          <a:p>
            <a:r>
              <a:rPr lang="en-US" dirty="0" smtClean="0"/>
              <a:t>Looked at IE command line and saw parameter: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Opened IE shortcut link and deleted command line: problem solved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Unwanted Software: Solved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903" y="2382528"/>
            <a:ext cx="8783276" cy="246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931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Ransomware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58822234"/>
      </p:ext>
    </p:extLst>
  </p:cSld>
  <p:clrMapOvr>
    <a:masterClrMapping/>
  </p:clrMapOvr>
  <p:transition advTm="2652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Analyzing Win32.Ransom.FS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6603" y="6104171"/>
            <a:ext cx="1155143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http://www.microsoft.com/security/portal/threat/encyclopedia/entry.aspx?Name=Trojan%3AWin32%2FRansom.FS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03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Malware Processes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812849"/>
      </p:ext>
    </p:extLst>
  </p:cSld>
  <p:clrMapOvr>
    <a:masterClrMapping/>
  </p:clrMapOvr>
  <p:transition advTm="6632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Analyzing </a:t>
            </a:r>
            <a:r>
              <a:rPr lang="en-US" dirty="0" err="1" smtClean="0"/>
              <a:t>CryptoLocker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8438" y="5940885"/>
            <a:ext cx="1135048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http://www.microsoft.com/security/portal/threat/encyclopedia/Entry.aspx?Name=Trojan%3AWin32%2FCrilock.B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Infections</a:t>
            </a:r>
          </a:p>
        </p:txBody>
      </p:sp>
    </p:spTree>
    <p:extLst>
      <p:ext uri="{BB962C8B-B14F-4D97-AF65-F5344CB8AC3E}">
        <p14:creationId xmlns:p14="http://schemas.microsoft.com/office/powerpoint/2010/main" val="110546824"/>
      </p:ext>
    </p:extLst>
  </p:cSld>
  <p:clrMapOvr>
    <a:masterClrMapping/>
  </p:clrMapOvr>
  <p:transition advTm="2652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Company’s systems were exhibiting signs of malware infection</a:t>
            </a:r>
          </a:p>
          <a:p>
            <a:pPr lvl="1"/>
            <a:r>
              <a:rPr lang="en-US" smtClean="0"/>
              <a:t>Emails sent to user contact lists</a:t>
            </a:r>
          </a:p>
          <a:p>
            <a:pPr lvl="1"/>
            <a:r>
              <a:rPr lang="en-US" smtClean="0"/>
              <a:t>Popups</a:t>
            </a:r>
          </a:p>
          <a:p>
            <a:pPr lvl="1"/>
            <a:r>
              <a:rPr lang="en-US" smtClean="0"/>
              <a:t>Seemed related to particular Excel file, Holiday.xls</a:t>
            </a:r>
          </a:p>
          <a:p>
            <a:r>
              <a:rPr lang="en-US" smtClean="0"/>
              <a:t>Antimalware scans didn’t find anything</a:t>
            </a:r>
          </a:p>
          <a:p>
            <a:r>
              <a:rPr lang="en-US" smtClean="0"/>
              <a:t>Company contacted Microsoft support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Infected Excel 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4472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240" y="1782596"/>
            <a:ext cx="11652250" cy="2055812"/>
          </a:xfrm>
        </p:spPr>
        <p:txBody>
          <a:bodyPr/>
          <a:lstStyle/>
          <a:p>
            <a:r>
              <a:rPr lang="en-US" dirty="0" smtClean="0"/>
              <a:t>Support engineer noticed an Excel file, k4.xls, in user’s </a:t>
            </a:r>
            <a:r>
              <a:rPr lang="en-US" dirty="0" err="1" smtClean="0"/>
              <a:t>Xlstart</a:t>
            </a:r>
            <a:r>
              <a:rPr lang="en-US" dirty="0" smtClean="0"/>
              <a:t> directory: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Deleted it, but it recreated when Excel started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Infected Excel Application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6" name="Picture 2" descr="C:\Users\markruss\AppData\Local\Temp\SNAGHTML5ba91e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188" y="3403127"/>
            <a:ext cx="455295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6256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170213" y="1936984"/>
            <a:ext cx="11652250" cy="2055812"/>
          </a:xfrm>
        </p:spPr>
        <p:txBody>
          <a:bodyPr/>
          <a:lstStyle/>
          <a:p>
            <a:r>
              <a:rPr lang="en-US" dirty="0" smtClean="0"/>
              <a:t>Captured a Process Monitor trace of Excel startup</a:t>
            </a:r>
          </a:p>
          <a:p>
            <a:r>
              <a:rPr lang="en-US" dirty="0" smtClean="0"/>
              <a:t>Saw Excel launch command prompt to create K4.xls file and then hide it: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Infected Excel Application (Cont)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01" y="4290453"/>
            <a:ext cx="10906874" cy="121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50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2830" y="1822701"/>
            <a:ext cx="11652250" cy="4601388"/>
          </a:xfrm>
        </p:spPr>
        <p:txBody>
          <a:bodyPr/>
          <a:lstStyle/>
          <a:p>
            <a:r>
              <a:rPr lang="en-US" dirty="0" smtClean="0"/>
              <a:t>Looked at thread stack and saw that a VB script was responsible: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Submitted holiday.xls to </a:t>
            </a:r>
            <a:br>
              <a:rPr lang="en-US" dirty="0" smtClean="0"/>
            </a:br>
            <a:r>
              <a:rPr lang="en-US" dirty="0" smtClean="0"/>
              <a:t>antimalware team:</a:t>
            </a:r>
          </a:p>
          <a:p>
            <a:pPr lvl="1"/>
            <a:r>
              <a:rPr lang="en-US" dirty="0" smtClean="0"/>
              <a:t>Confirmed it was X97M/</a:t>
            </a:r>
            <a:r>
              <a:rPr lang="en-US" dirty="0" err="1" smtClean="0"/>
              <a:t>Mailcab.A</a:t>
            </a:r>
            <a:endParaRPr lang="en-US" dirty="0" smtClean="0"/>
          </a:p>
          <a:p>
            <a:pPr lvl="1"/>
            <a:r>
              <a:rPr lang="en-US" dirty="0" smtClean="0"/>
              <a:t>Signatures updated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Infected Excel Application: Solved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1803" y="2534146"/>
            <a:ext cx="6085713" cy="1647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659" y="4237912"/>
            <a:ext cx="4400001" cy="2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3091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Malware Advances</a:t>
            </a:r>
          </a:p>
        </p:txBody>
      </p:sp>
    </p:spTree>
    <p:extLst>
      <p:ext uri="{BB962C8B-B14F-4D97-AF65-F5344CB8AC3E}">
        <p14:creationId xmlns:p14="http://schemas.microsoft.com/office/powerpoint/2010/main" val="3303462848"/>
      </p:ext>
    </p:extLst>
  </p:cSld>
  <p:clrMapOvr>
    <a:masterClrMapping/>
  </p:clrMapOvr>
  <p:transition advTm="2652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Analyzing and Cleaning </a:t>
            </a:r>
            <a:r>
              <a:rPr lang="en-US" dirty="0" err="1" smtClean="0"/>
              <a:t>Sirefef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54371" y="6227348"/>
            <a:ext cx="1002171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http://www.microsoft.com/security/portal/threat/encyclopedia/entry.aspx?Name=Win32%2FSirefef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9241" y="3212731"/>
            <a:ext cx="7591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Give a man a stolen credit card &amp; he'll eat like a king for a day. </a:t>
            </a:r>
          </a:p>
          <a:p>
            <a:r>
              <a:rPr lang="en-US" i="1" dirty="0"/>
              <a:t>Teach a man to phish and he'll be set for life. </a:t>
            </a:r>
          </a:p>
          <a:p>
            <a:r>
              <a:rPr lang="en-US" i="1" dirty="0"/>
              <a:t>					-- Ancient Nigerian proverb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104" y="3927716"/>
            <a:ext cx="3907266" cy="22411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0965899" y="5283521"/>
            <a:ext cx="570809" cy="183890"/>
          </a:xfrm>
          <a:prstGeom prst="rect">
            <a:avLst/>
          </a:prstGeom>
          <a:noFill/>
          <a:ln w="5715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3714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42881"/>
      </p:ext>
    </p:extLst>
  </p:cSld>
  <p:clrMapOvr>
    <a:masterClrMapping/>
  </p:clrMapOvr>
  <p:transition advTm="6632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 of Malware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95301" y="1117599"/>
            <a:ext cx="11149013" cy="4364272"/>
          </a:xfrm>
        </p:spPr>
        <p:txBody>
          <a:bodyPr/>
          <a:lstStyle/>
          <a:p>
            <a:r>
              <a:rPr lang="en-US" sz="2800" dirty="0"/>
              <a:t>We’ve seen the trends:</a:t>
            </a:r>
          </a:p>
          <a:p>
            <a:pPr lvl="1"/>
            <a:r>
              <a:rPr lang="en-US" sz="2400" dirty="0"/>
              <a:t>Malware that pretends to be from Microsoft or other legitimate companies</a:t>
            </a:r>
          </a:p>
          <a:p>
            <a:pPr lvl="1"/>
            <a:r>
              <a:rPr lang="en-US" sz="2400" dirty="0"/>
              <a:t>Malware protected by sophisticated rootkits</a:t>
            </a:r>
          </a:p>
          <a:p>
            <a:pPr lvl="1"/>
            <a:r>
              <a:rPr lang="en-US" sz="2400" dirty="0"/>
              <a:t>Malware that has stolen certificates</a:t>
            </a:r>
          </a:p>
          <a:p>
            <a:r>
              <a:rPr lang="en-US" sz="2800" dirty="0"/>
              <a:t>Cleaning is going to get much, much harder</a:t>
            </a:r>
          </a:p>
          <a:p>
            <a:pPr lvl="1"/>
            <a:r>
              <a:rPr lang="en-US" sz="2400" dirty="0"/>
              <a:t>Targeted and polymorphic malware won’t get AV/AS signatures</a:t>
            </a:r>
          </a:p>
          <a:p>
            <a:pPr lvl="1"/>
            <a:r>
              <a:rPr lang="en-US" sz="2400" dirty="0"/>
              <a:t>Malware can directly manipulate Windows structures to cause misdirection</a:t>
            </a:r>
          </a:p>
          <a:p>
            <a:pPr lvl="1"/>
            <a:r>
              <a:rPr lang="en-US" sz="2400" dirty="0"/>
              <a:t>All standard tools will be directly attacked by malware</a:t>
            </a:r>
          </a:p>
          <a:p>
            <a:pPr lvl="1"/>
            <a:r>
              <a:rPr lang="en-US" sz="2400" dirty="0"/>
              <a:t>There will be more un-cleanable malware</a:t>
            </a:r>
          </a:p>
          <a:p>
            <a:r>
              <a:rPr lang="en-US" sz="2800" dirty="0"/>
              <a:t>You can’t know you’re infected unless you find a symptom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44788" y="5482650"/>
            <a:ext cx="4805162" cy="738664"/>
          </a:xfrm>
          <a:prstGeom prst="rect">
            <a:avLst/>
          </a:prstGeom>
          <a:noFill/>
        </p:spPr>
        <p:txBody>
          <a:bodyPr wrap="none" lIns="91440" tIns="91440" rIns="91440" bIns="91440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en-US" sz="4000" b="1" dirty="0">
                <a:solidFill>
                  <a:srgbClr val="FFC000">
                    <a:alpha val="99000"/>
                  </a:srgbClr>
                </a:solidFill>
              </a:rPr>
              <a:t>Prevent and Detect</a:t>
            </a:r>
          </a:p>
        </p:txBody>
      </p:sp>
    </p:spTree>
    <p:extLst>
      <p:ext uri="{BB962C8B-B14F-4D97-AF65-F5344CB8AC3E}">
        <p14:creationId xmlns:p14="http://schemas.microsoft.com/office/powerpoint/2010/main" val="2126322894"/>
      </p:ext>
    </p:extLst>
  </p:cSld>
  <p:clrMapOvr>
    <a:masterClrMapping/>
  </p:clrMapOvr>
  <p:transition advTm="34792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757" y="1190734"/>
            <a:ext cx="11650488" cy="5720990"/>
          </a:xfrm>
        </p:spPr>
        <p:txBody>
          <a:bodyPr/>
          <a:lstStyle/>
          <a:p>
            <a:r>
              <a:rPr lang="en-US" sz="3600" dirty="0"/>
              <a:t>Investigate processes that…</a:t>
            </a:r>
          </a:p>
          <a:p>
            <a:r>
              <a:rPr lang="en-US" sz="3600" dirty="0"/>
              <a:t>…have no icon</a:t>
            </a:r>
          </a:p>
          <a:p>
            <a:r>
              <a:rPr lang="en-US" sz="3600" dirty="0"/>
              <a:t>…have no description or company name</a:t>
            </a:r>
          </a:p>
          <a:p>
            <a:r>
              <a:rPr lang="en-US" sz="3600" dirty="0"/>
              <a:t>…unsigned Microsoft images</a:t>
            </a:r>
          </a:p>
          <a:p>
            <a:r>
              <a:rPr lang="en-US" sz="3600" dirty="0"/>
              <a:t>…live in Windows directory or user profile</a:t>
            </a:r>
          </a:p>
          <a:p>
            <a:r>
              <a:rPr lang="en-US" sz="3600" dirty="0"/>
              <a:t>…are packed </a:t>
            </a:r>
          </a:p>
          <a:p>
            <a:r>
              <a:rPr lang="en-US" sz="3600" dirty="0"/>
              <a:t>…include strange URLs in their strings</a:t>
            </a:r>
          </a:p>
          <a:p>
            <a:r>
              <a:rPr lang="en-US" sz="3600" dirty="0"/>
              <a:t>…have open TCP/IP endpoints</a:t>
            </a:r>
          </a:p>
          <a:p>
            <a:r>
              <a:rPr lang="en-US" sz="3600" dirty="0"/>
              <a:t>…host suspicious DLLs or services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You Looking For?</a:t>
            </a:r>
          </a:p>
        </p:txBody>
      </p:sp>
    </p:spTree>
    <p:extLst>
      <p:ext uri="{BB962C8B-B14F-4D97-AF65-F5344CB8AC3E}">
        <p14:creationId xmlns:p14="http://schemas.microsoft.com/office/powerpoint/2010/main" val="537346801"/>
      </p:ext>
    </p:extLst>
  </p:cSld>
  <p:clrMapOvr>
    <a:masterClrMapping/>
  </p:clrMapOvr>
  <p:transition advTm="87277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</a:t>
            </a:r>
            <a:r>
              <a:rPr lang="en-US" dirty="0" err="1" smtClean="0"/>
              <a:t>Cyberthrillers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type="body" sz="quarter" idx="10"/>
          </p:nvPr>
        </p:nvSpPr>
        <p:spPr>
          <a:xfrm>
            <a:off x="508001" y="1015999"/>
            <a:ext cx="7687481" cy="1908215"/>
          </a:xfrm>
        </p:spPr>
        <p:txBody>
          <a:bodyPr/>
          <a:lstStyle/>
          <a:p>
            <a:r>
              <a:rPr lang="en-US" sz="2800" dirty="0" smtClean="0"/>
              <a:t>Zero Day: </a:t>
            </a:r>
            <a:r>
              <a:rPr lang="en-US" sz="2800" dirty="0" err="1" smtClean="0"/>
              <a:t>cyberterrorism</a:t>
            </a:r>
            <a:endParaRPr lang="en-US" sz="2800" dirty="0" smtClean="0"/>
          </a:p>
          <a:p>
            <a:r>
              <a:rPr lang="en-US" sz="2800" dirty="0" smtClean="0"/>
              <a:t>Trojan Horse: state-sponsored </a:t>
            </a:r>
            <a:r>
              <a:rPr lang="en-US" sz="2800" dirty="0" err="1" smtClean="0"/>
              <a:t>cyberwarfare</a:t>
            </a:r>
            <a:endParaRPr lang="en-US" sz="2800" dirty="0" smtClean="0"/>
          </a:p>
          <a:p>
            <a:r>
              <a:rPr lang="en-US" sz="2800" dirty="0" smtClean="0"/>
              <a:t>Rogue Code: financial cybercrime and insider threats</a:t>
            </a:r>
          </a:p>
        </p:txBody>
      </p:sp>
      <p:pic>
        <p:nvPicPr>
          <p:cNvPr id="50180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1493592" y="2991763"/>
            <a:ext cx="2021953" cy="2918431"/>
          </a:xfrm>
          <a:prstGeom prst="rect">
            <a:avLst/>
          </a:prstGeom>
          <a:noFill/>
          <a:ln>
            <a:noFill/>
          </a:ln>
          <a:effectLst>
            <a:reflection stA="52000" endA="300" endPos="11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malware\Trojan Horse\TrojanHorseCo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672" y="2975300"/>
            <a:ext cx="1948827" cy="283308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540960" y="308113"/>
            <a:ext cx="49826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hlinkClick r:id="rId4"/>
              </a:rPr>
              <a:t>www.russinovich.com</a:t>
            </a:r>
            <a:r>
              <a:rPr lang="en-US" sz="4000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0226" y="1624196"/>
            <a:ext cx="3131368" cy="468303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715698" y="5977743"/>
            <a:ext cx="9505103" cy="7940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 smtClean="0">
                <a:solidFill>
                  <a:srgbClr val="FFC000"/>
                </a:solidFill>
              </a:rPr>
              <a:t>Book signing from 12-12:30 at the bookstore</a:t>
            </a:r>
          </a:p>
        </p:txBody>
      </p:sp>
    </p:spTree>
    <p:extLst>
      <p:ext uri="{BB962C8B-B14F-4D97-AF65-F5344CB8AC3E}">
        <p14:creationId xmlns:p14="http://schemas.microsoft.com/office/powerpoint/2010/main" val="741256203"/>
      </p:ext>
    </p:extLst>
  </p:cSld>
  <p:clrMapOvr>
    <a:masterClrMapping/>
  </p:clrMapOvr>
  <p:transition advTm="9473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2" y="609601"/>
            <a:ext cx="11149013" cy="664797"/>
          </a:xfrm>
        </p:spPr>
        <p:txBody>
          <a:bodyPr/>
          <a:lstStyle/>
          <a:p>
            <a:r>
              <a:rPr lang="en-US" sz="4800" dirty="0"/>
              <a:t>The Sysinternals Administrator’s Reference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20702" y="1447801"/>
            <a:ext cx="11149013" cy="4617418"/>
          </a:xfrm>
        </p:spPr>
        <p:txBody>
          <a:bodyPr/>
          <a:lstStyle/>
          <a:p>
            <a:r>
              <a:rPr lang="en-US" sz="3600" dirty="0"/>
              <a:t>The official guide to the Sysinternals tools</a:t>
            </a:r>
          </a:p>
          <a:p>
            <a:pPr lvl="1"/>
            <a:r>
              <a:rPr lang="en-US" dirty="0"/>
              <a:t>Covers every tool, every feature, with tips</a:t>
            </a:r>
          </a:p>
          <a:p>
            <a:pPr lvl="1"/>
            <a:r>
              <a:rPr lang="en-US" dirty="0"/>
              <a:t>Written by Mark Russinovich and</a:t>
            </a:r>
            <a:br>
              <a:rPr lang="en-US" dirty="0"/>
            </a:br>
            <a:r>
              <a:rPr lang="en-US" dirty="0"/>
              <a:t>Aaron Margosis</a:t>
            </a:r>
          </a:p>
          <a:p>
            <a:r>
              <a:rPr lang="en-US" sz="3600" dirty="0"/>
              <a:t>Full chapters on the major tools:</a:t>
            </a:r>
          </a:p>
          <a:p>
            <a:pPr lvl="1"/>
            <a:r>
              <a:rPr lang="en-US" dirty="0"/>
              <a:t>Process Explorer</a:t>
            </a:r>
          </a:p>
          <a:p>
            <a:pPr lvl="1"/>
            <a:r>
              <a:rPr lang="en-US" dirty="0"/>
              <a:t>Process Monitor</a:t>
            </a:r>
          </a:p>
          <a:p>
            <a:pPr lvl="1"/>
            <a:r>
              <a:rPr lang="en-US" dirty="0"/>
              <a:t>Autoruns</a:t>
            </a:r>
          </a:p>
          <a:p>
            <a:r>
              <a:rPr lang="en-US" sz="3600" dirty="0"/>
              <a:t>Other chapters by tool group</a:t>
            </a:r>
          </a:p>
          <a:p>
            <a:pPr lvl="1"/>
            <a:r>
              <a:rPr lang="en-US" dirty="0"/>
              <a:t>Security, process, AD, desktop, …</a:t>
            </a:r>
          </a:p>
        </p:txBody>
      </p:sp>
      <p:pic>
        <p:nvPicPr>
          <p:cNvPr id="4" name="Book 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906" y="2334986"/>
            <a:ext cx="3326575" cy="40658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32351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1270732"/>
          </a:xfrm>
        </p:spPr>
        <p:txBody>
          <a:bodyPr/>
          <a:lstStyle/>
          <a:p>
            <a:r>
              <a:rPr lang="en-US" smtClean="0"/>
              <a:t>Task Manager provides little information about images that are running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About Task Manager?</a:t>
            </a:r>
          </a:p>
        </p:txBody>
      </p:sp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1719238" y="2489411"/>
            <a:ext cx="6270051" cy="3981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 bwMode="auto">
          <a:xfrm>
            <a:off x="2049353" y="4194387"/>
            <a:ext cx="5269127" cy="142875"/>
          </a:xfrm>
          <a:prstGeom prst="rect">
            <a:avLst/>
          </a:prstGeom>
          <a:noFill/>
          <a:ln w="317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36529" tIns="68265" rIns="136529" bIns="68265"/>
          <a:lstStyle/>
          <a:p>
            <a:pPr>
              <a:defRPr/>
            </a:pPr>
            <a:endParaRPr lang="en-US"/>
          </a:p>
        </p:txBody>
      </p:sp>
      <p:pic>
        <p:nvPicPr>
          <p:cNvPr id="922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1719237" y="4784936"/>
            <a:ext cx="9289747" cy="295275"/>
          </a:xfrm>
          <a:prstGeom prst="rect">
            <a:avLst/>
          </a:prstGeom>
          <a:noFill/>
          <a:ln w="25400" algn="ctr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Freeform 18"/>
          <p:cNvSpPr/>
          <p:nvPr/>
        </p:nvSpPr>
        <p:spPr bwMode="auto">
          <a:xfrm>
            <a:off x="1719238" y="4184860"/>
            <a:ext cx="9289745" cy="414862"/>
          </a:xfrm>
          <a:custGeom>
            <a:avLst/>
            <a:gdLst>
              <a:gd name="connsiteX0" fmla="*/ 257175 w 7019925"/>
              <a:gd name="connsiteY0" fmla="*/ 0 h 590550"/>
              <a:gd name="connsiteX1" fmla="*/ 0 w 7019925"/>
              <a:gd name="connsiteY1" fmla="*/ 571500 h 590550"/>
              <a:gd name="connsiteX2" fmla="*/ 7019925 w 7019925"/>
              <a:gd name="connsiteY2" fmla="*/ 590550 h 590550"/>
              <a:gd name="connsiteX3" fmla="*/ 4238625 w 7019925"/>
              <a:gd name="connsiteY3" fmla="*/ 9525 h 590550"/>
              <a:gd name="connsiteX4" fmla="*/ 257175 w 7019925"/>
              <a:gd name="connsiteY4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19925" h="590550">
                <a:moveTo>
                  <a:pt x="257175" y="0"/>
                </a:moveTo>
                <a:lnTo>
                  <a:pt x="0" y="571500"/>
                </a:lnTo>
                <a:lnTo>
                  <a:pt x="7019925" y="590550"/>
                </a:lnTo>
                <a:lnTo>
                  <a:pt x="4238625" y="9525"/>
                </a:lnTo>
                <a:lnTo>
                  <a:pt x="257175" y="0"/>
                </a:lnTo>
                <a:close/>
              </a:path>
            </a:pathLst>
          </a:custGeom>
          <a:solidFill>
            <a:schemeClr val="tx1">
              <a:lumMod val="75000"/>
              <a:alpha val="5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36529" tIns="68265" rIns="136529" bIns="68265">
            <a:spAutoFit/>
          </a:bodyPr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91456"/>
      </p:ext>
    </p:extLst>
  </p:cSld>
  <p:clrMapOvr>
    <a:masterClrMapping/>
  </p:clrMapOvr>
  <p:transition advTm="73085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189177"/>
            <a:ext cx="11653523" cy="4191147"/>
          </a:xfrm>
        </p:spPr>
        <p:txBody>
          <a:bodyPr/>
          <a:lstStyle/>
          <a:p>
            <a:r>
              <a:rPr lang="en-US" smtClean="0"/>
              <a:t>Process Explorer is “Super Task Manager”</a:t>
            </a:r>
          </a:p>
          <a:p>
            <a:r>
              <a:rPr lang="en-US" smtClean="0"/>
              <a:t>Has lots of general troubleshooting capabilities:</a:t>
            </a:r>
          </a:p>
          <a:p>
            <a:pPr lvl="1"/>
            <a:r>
              <a:rPr lang="en-US" smtClean="0"/>
              <a:t>DLL versioning problems</a:t>
            </a:r>
          </a:p>
          <a:p>
            <a:pPr lvl="1"/>
            <a:r>
              <a:rPr lang="en-US" smtClean="0"/>
              <a:t>Handle leaks and locked files</a:t>
            </a:r>
          </a:p>
          <a:p>
            <a:pPr lvl="1"/>
            <a:r>
              <a:rPr lang="en-US" smtClean="0"/>
              <a:t>Performance troubleshooting</a:t>
            </a:r>
          </a:p>
          <a:p>
            <a:pPr lvl="1"/>
            <a:r>
              <a:rPr lang="en-US" smtClean="0"/>
              <a:t>Hung processes</a:t>
            </a:r>
          </a:p>
          <a:p>
            <a:r>
              <a:rPr lang="en-US" smtClean="0"/>
              <a:t>We’re going to focus on its malware cleaning capabilities</a:t>
            </a:r>
            <a:endParaRPr lang="en-US" dirty="0" smtClean="0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Explorer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6601981"/>
      </p:ext>
    </p:extLst>
  </p:cSld>
  <p:clrMapOvr>
    <a:masterClrMapping/>
  </p:clrMapOvr>
  <p:transition advTm="26539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70757" y="1190734"/>
            <a:ext cx="11650488" cy="5361468"/>
          </a:xfrm>
        </p:spPr>
        <p:txBody>
          <a:bodyPr/>
          <a:lstStyle/>
          <a:p>
            <a:r>
              <a:rPr lang="en-US" sz="3600" dirty="0"/>
              <a:t>The process tree shows parent-child relationships</a:t>
            </a:r>
          </a:p>
          <a:p>
            <a:r>
              <a:rPr lang="en-US" sz="3600" dirty="0"/>
              <a:t>Icon, description, and company name are pulled from image version information</a:t>
            </a:r>
          </a:p>
          <a:p>
            <a:pPr lvl="1"/>
            <a:r>
              <a:rPr lang="en-US" sz="2000" dirty="0"/>
              <a:t>Most malware doesn’t have version information</a:t>
            </a:r>
          </a:p>
          <a:p>
            <a:pPr lvl="1"/>
            <a:r>
              <a:rPr lang="en-US" sz="2000" dirty="0"/>
              <a:t>What about malware pretending to be from Microsoft?</a:t>
            </a:r>
          </a:p>
          <a:p>
            <a:pPr lvl="2"/>
            <a:r>
              <a:rPr lang="en-US" sz="2000" dirty="0"/>
              <a:t>We’ll deal with that shortly…</a:t>
            </a:r>
          </a:p>
          <a:p>
            <a:r>
              <a:rPr lang="en-US" sz="3600" dirty="0"/>
              <a:t>Use the Window Finder (in the toolbar) to associate a window with its owning process</a:t>
            </a:r>
          </a:p>
          <a:p>
            <a:r>
              <a:rPr lang="en-US" sz="3600" dirty="0"/>
              <a:t>Use the Search Online menu entry to lookup unknown processes</a:t>
            </a:r>
          </a:p>
          <a:p>
            <a:pPr lvl="1"/>
            <a:r>
              <a:rPr lang="en-US" sz="2000" dirty="0"/>
              <a:t>But malware often uses totally random or pseudo-random names 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Process View</a:t>
            </a:r>
          </a:p>
        </p:txBody>
      </p:sp>
    </p:spTree>
    <p:extLst>
      <p:ext uri="{BB962C8B-B14F-4D97-AF65-F5344CB8AC3E}">
        <p14:creationId xmlns:p14="http://schemas.microsoft.com/office/powerpoint/2010/main" val="714446707"/>
      </p:ext>
    </p:extLst>
  </p:cSld>
  <p:clrMapOvr>
    <a:masterClrMapping/>
  </p:clrMapOvr>
  <p:transition advTm="280988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"/>
</p:tagLst>
</file>

<file path=ppt/theme/theme1.xml><?xml version="1.0" encoding="utf-8"?>
<a:theme xmlns:a="http://schemas.openxmlformats.org/drawingml/2006/main" name="TR18_BO_CT_Template_16x9">
  <a:themeElements>
    <a:clrScheme name="TR17-Blue">
      <a:dk1>
        <a:srgbClr val="505050"/>
      </a:dk1>
      <a:lt1>
        <a:srgbClr val="FFFFFF"/>
      </a:lt1>
      <a:dk2>
        <a:srgbClr val="0072C6"/>
      </a:dk2>
      <a:lt2>
        <a:srgbClr val="6DC2E9"/>
      </a:lt2>
      <a:accent1>
        <a:srgbClr val="002050"/>
      </a:accent1>
      <a:accent2>
        <a:srgbClr val="007233"/>
      </a:accent2>
      <a:accent3>
        <a:srgbClr val="DC3C00"/>
      </a:accent3>
      <a:accent4>
        <a:srgbClr val="442359"/>
      </a:accent4>
      <a:accent5>
        <a:srgbClr val="B4009E"/>
      </a:accent5>
      <a:accent6>
        <a:srgbClr val="FF8C00"/>
      </a:accent6>
      <a:hlink>
        <a:srgbClr val="E2E584"/>
      </a:hlink>
      <a:folHlink>
        <a:srgbClr val="E2E584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R18_BO_CT_Template_16x9" id="{72FF5726-0C02-49D9-AC1A-772C33DADA29}" vid="{49FE85E7-FAD7-4C3F-AE53-D9BCA16F5F2C}"/>
    </a:ext>
  </a:extLst>
</a:theme>
</file>

<file path=ppt/theme/theme2.xml><?xml version="1.0" encoding="utf-8"?>
<a:theme xmlns:a="http://schemas.openxmlformats.org/drawingml/2006/main" name="TechEd 2014 Dk Blue">
  <a:themeElements>
    <a:clrScheme name="TechEd 2014 Dark template">
      <a:dk1>
        <a:srgbClr val="000000"/>
      </a:dk1>
      <a:lt1>
        <a:srgbClr val="FFFFFF"/>
      </a:lt1>
      <a:dk2>
        <a:srgbClr val="002050"/>
      </a:dk2>
      <a:lt2>
        <a:srgbClr val="00BCF2"/>
      </a:lt2>
      <a:accent1>
        <a:srgbClr val="0072C6"/>
      </a:accent1>
      <a:accent2>
        <a:srgbClr val="7FBA00"/>
      </a:accent2>
      <a:accent3>
        <a:srgbClr val="DC3C00"/>
      </a:accent3>
      <a:accent4>
        <a:srgbClr val="68217A"/>
      </a:accent4>
      <a:accent5>
        <a:srgbClr val="009E49"/>
      </a:accent5>
      <a:accent6>
        <a:srgbClr val="00B294"/>
      </a:accent6>
      <a:hlink>
        <a:srgbClr val="00BCF2"/>
      </a:hlink>
      <a:folHlink>
        <a:srgbClr val="00BCF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Ed_2014_Template.potx" id="{95E3EB79-C98D-48EC-837A-72F77512253C}" vid="{482A9A90-448C-4DC9-8D68-B61A5FDF0B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TR18_BO_CT_Template_16x9</Template>
  <TotalTime>6549</TotalTime>
  <Words>2042</Words>
  <Application>Microsoft Office PowerPoint</Application>
  <PresentationFormat>Widescreen</PresentationFormat>
  <Paragraphs>375</Paragraphs>
  <Slides>61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71" baseType="lpstr">
      <vt:lpstr>Arial</vt:lpstr>
      <vt:lpstr>Calibri</vt:lpstr>
      <vt:lpstr>Consolas</vt:lpstr>
      <vt:lpstr>Courier New</vt:lpstr>
      <vt:lpstr>Segoe Semibold</vt:lpstr>
      <vt:lpstr>Segoe UI</vt:lpstr>
      <vt:lpstr>Segoe UI Light</vt:lpstr>
      <vt:lpstr>Wingdings</vt:lpstr>
      <vt:lpstr>TR18_BO_CT_Template_16x9</vt:lpstr>
      <vt:lpstr>TechEd 2014 Dk Blue</vt:lpstr>
      <vt:lpstr>Malware Hunting with the Sysinternals Tools</vt:lpstr>
      <vt:lpstr>PowerPoint Presentation</vt:lpstr>
      <vt:lpstr>About this Talk</vt:lpstr>
      <vt:lpstr>Malware Cleaning Steps</vt:lpstr>
      <vt:lpstr>Identifying Malware Processes</vt:lpstr>
      <vt:lpstr>What Are You Looking For?</vt:lpstr>
      <vt:lpstr>What About Task Manager?</vt:lpstr>
      <vt:lpstr>Process Explorer</vt:lpstr>
      <vt:lpstr>The Process View</vt:lpstr>
      <vt:lpstr>Refresh Highlighting</vt:lpstr>
      <vt:lpstr>Process-type Highlights</vt:lpstr>
      <vt:lpstr>Tooltips</vt:lpstr>
      <vt:lpstr>Detailed Process Information</vt:lpstr>
      <vt:lpstr>Image Verification</vt:lpstr>
      <vt:lpstr>New: VirusTotal Integration</vt:lpstr>
      <vt:lpstr>Sigcheck and ListDlls</vt:lpstr>
      <vt:lpstr>Strings</vt:lpstr>
      <vt:lpstr>The DLL View</vt:lpstr>
      <vt:lpstr>Terminating Malicious Processes</vt:lpstr>
      <vt:lpstr>Cleaning Autostarts</vt:lpstr>
      <vt:lpstr>Investigating Autostarts</vt:lpstr>
      <vt:lpstr>Autoruns</vt:lpstr>
      <vt:lpstr>Identifying Malware Autostarts</vt:lpstr>
      <vt:lpstr>Alternate Profiles and Offline Scanning</vt:lpstr>
      <vt:lpstr>New Features</vt:lpstr>
      <vt:lpstr>Deleting Autostarts</vt:lpstr>
      <vt:lpstr>Tracing Malware Activity</vt:lpstr>
      <vt:lpstr>Tracing Malware</vt:lpstr>
      <vt:lpstr>Event Classes</vt:lpstr>
      <vt:lpstr>Event Properties</vt:lpstr>
      <vt:lpstr>Filtering</vt:lpstr>
      <vt:lpstr>Advanced Filters</vt:lpstr>
      <vt:lpstr>The Process Tree</vt:lpstr>
      <vt:lpstr>Scareware</vt:lpstr>
      <vt:lpstr> Analyzing FakePav</vt:lpstr>
      <vt:lpstr>Unwanted Software</vt:lpstr>
      <vt:lpstr>Case of the Malvertizing</vt:lpstr>
      <vt:lpstr>Case of the Malvertizing (Cont)</vt:lpstr>
      <vt:lpstr>Case of the Malvertizing (Cont)</vt:lpstr>
      <vt:lpstr>Case of the Malvertizing (Cont)</vt:lpstr>
      <vt:lpstr>Case of the Malvertizing (Cont)</vt:lpstr>
      <vt:lpstr>Case of the Malvertizing: Solved</vt:lpstr>
      <vt:lpstr>The Case of the Unwanted Software</vt:lpstr>
      <vt:lpstr>The Case of the Unwanted Software (Cont)</vt:lpstr>
      <vt:lpstr>The Case of the Unwanted Software (Cont)</vt:lpstr>
      <vt:lpstr>The Case of the Unwanted Software (Cont)</vt:lpstr>
      <vt:lpstr>The Case of the Unwanted Software: Solved</vt:lpstr>
      <vt:lpstr>Ransomware</vt:lpstr>
      <vt:lpstr>Analyzing Win32.Ransom.FS</vt:lpstr>
      <vt:lpstr> Analyzing CryptoLocker</vt:lpstr>
      <vt:lpstr>Corporate Infections</vt:lpstr>
      <vt:lpstr>The Case of the Infected Excel Application</vt:lpstr>
      <vt:lpstr>The Case of the Infected Excel Application (Cont)</vt:lpstr>
      <vt:lpstr>The Case of the Infected Excel Application (Cont)</vt:lpstr>
      <vt:lpstr>The Case of the Infected Excel Application: Solved</vt:lpstr>
      <vt:lpstr>Malware Advances</vt:lpstr>
      <vt:lpstr>Analyzing and Cleaning Sirefef</vt:lpstr>
      <vt:lpstr>Summary</vt:lpstr>
      <vt:lpstr>The Future of Malware</vt:lpstr>
      <vt:lpstr>My Cyberthrillers:</vt:lpstr>
      <vt:lpstr>The Sysinternals Administrator’s 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Malware Hunting with the Sysinternals Tools</dc:title>
  <dc:creator>Mark Russinovich</dc:creator>
  <cp:lastModifiedBy>Jeremy Jenkins</cp:lastModifiedBy>
  <cp:revision>77</cp:revision>
  <dcterms:created xsi:type="dcterms:W3CDTF">2014-01-18T17:37:10Z</dcterms:created>
  <dcterms:modified xsi:type="dcterms:W3CDTF">2014-05-19T14:52:09Z</dcterms:modified>
</cp:coreProperties>
</file>