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0" r:id="rId4"/>
    <p:sldMasterId id="2147483902" r:id="rId5"/>
  </p:sldMasterIdLst>
  <p:notesMasterIdLst>
    <p:notesMasterId r:id="rId64"/>
  </p:notesMasterIdLst>
  <p:handoutMasterIdLst>
    <p:handoutMasterId r:id="rId65"/>
  </p:handoutMasterIdLst>
  <p:sldIdLst>
    <p:sldId id="378" r:id="rId6"/>
    <p:sldId id="445" r:id="rId7"/>
    <p:sldId id="379" r:id="rId8"/>
    <p:sldId id="444" r:id="rId9"/>
    <p:sldId id="380" r:id="rId10"/>
    <p:sldId id="381" r:id="rId11"/>
    <p:sldId id="382" r:id="rId12"/>
    <p:sldId id="383" r:id="rId13"/>
    <p:sldId id="384" r:id="rId14"/>
    <p:sldId id="385" r:id="rId15"/>
    <p:sldId id="386" r:id="rId16"/>
    <p:sldId id="387" r:id="rId17"/>
    <p:sldId id="388" r:id="rId18"/>
    <p:sldId id="448" r:id="rId19"/>
    <p:sldId id="389" r:id="rId20"/>
    <p:sldId id="391" r:id="rId21"/>
    <p:sldId id="392" r:id="rId22"/>
    <p:sldId id="393" r:id="rId23"/>
    <p:sldId id="394" r:id="rId24"/>
    <p:sldId id="396" r:id="rId25"/>
    <p:sldId id="397" r:id="rId26"/>
    <p:sldId id="398" r:id="rId27"/>
    <p:sldId id="399" r:id="rId28"/>
    <p:sldId id="400" r:id="rId29"/>
    <p:sldId id="450" r:id="rId30"/>
    <p:sldId id="401" r:id="rId31"/>
    <p:sldId id="402" r:id="rId32"/>
    <p:sldId id="403" r:id="rId33"/>
    <p:sldId id="406" r:id="rId34"/>
    <p:sldId id="407" r:id="rId35"/>
    <p:sldId id="411" r:id="rId36"/>
    <p:sldId id="412" r:id="rId37"/>
    <p:sldId id="413" r:id="rId38"/>
    <p:sldId id="442" r:id="rId39"/>
    <p:sldId id="457" r:id="rId40"/>
    <p:sldId id="458" r:id="rId41"/>
    <p:sldId id="455" r:id="rId42"/>
    <p:sldId id="459" r:id="rId43"/>
    <p:sldId id="456" r:id="rId44"/>
    <p:sldId id="473" r:id="rId45"/>
    <p:sldId id="453" r:id="rId46"/>
    <p:sldId id="465" r:id="rId47"/>
    <p:sldId id="460" r:id="rId48"/>
    <p:sldId id="466" r:id="rId49"/>
    <p:sldId id="467" r:id="rId50"/>
    <p:sldId id="468" r:id="rId51"/>
    <p:sldId id="469" r:id="rId52"/>
    <p:sldId id="470" r:id="rId53"/>
    <p:sldId id="471" r:id="rId54"/>
    <p:sldId id="472" r:id="rId55"/>
    <p:sldId id="434" r:id="rId56"/>
    <p:sldId id="428" r:id="rId57"/>
    <p:sldId id="449" r:id="rId58"/>
    <p:sldId id="447" r:id="rId59"/>
    <p:sldId id="430" r:id="rId60"/>
    <p:sldId id="431" r:id="rId61"/>
    <p:sldId id="446" r:id="rId62"/>
    <p:sldId id="432" r:id="rId63"/>
  </p:sldIdLst>
  <p:sldSz cx="12188825" cy="6858000"/>
  <p:notesSz cx="6858000" cy="9144000"/>
  <p:custDataLst>
    <p:tags r:id="rId66"/>
  </p:custData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44">
          <p15:clr>
            <a:srgbClr val="A4A3A4"/>
          </p15:clr>
        </p15:guide>
        <p15:guide id="2" orient="horz" pos="1200">
          <p15:clr>
            <a:srgbClr val="A4A3A4"/>
          </p15:clr>
        </p15:guide>
        <p15:guide id="3" orient="horz" pos="2736">
          <p15:clr>
            <a:srgbClr val="A4A3A4"/>
          </p15:clr>
        </p15:guide>
        <p15:guide id="4" orient="horz" pos="4176">
          <p15:clr>
            <a:srgbClr val="A4A3A4"/>
          </p15:clr>
        </p15:guide>
        <p15:guide id="5" orient="horz" pos="1488">
          <p15:clr>
            <a:srgbClr val="A4A3A4"/>
          </p15:clr>
        </p15:guide>
        <p15:guide id="6" orient="horz" pos="912">
          <p15:clr>
            <a:srgbClr val="A4A3A4"/>
          </p15:clr>
        </p15:guide>
        <p15:guide id="7" pos="3839">
          <p15:clr>
            <a:srgbClr val="A4A3A4"/>
          </p15:clr>
        </p15:guide>
        <p15:guide id="8" pos="327">
          <p15:clr>
            <a:srgbClr val="A4A3A4"/>
          </p15:clr>
        </p15:guide>
        <p15:guide id="9" pos="1190">
          <p15:clr>
            <a:srgbClr val="A4A3A4"/>
          </p15:clr>
        </p15:guide>
        <p15:guide id="10" pos="7350">
          <p15:clr>
            <a:srgbClr val="A4A3A4"/>
          </p15:clr>
        </p15:guide>
        <p15:guide id="11" pos="7063">
          <p15:clr>
            <a:srgbClr val="A4A3A4"/>
          </p15:clr>
        </p15:guide>
        <p15:guide id="12" pos="61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FFFFFF"/>
    <a:srgbClr val="429A16"/>
    <a:srgbClr val="F8F57B"/>
    <a:srgbClr val="59D01E"/>
    <a:srgbClr val="ACE58F"/>
    <a:srgbClr val="292929"/>
    <a:srgbClr val="333333"/>
    <a:srgbClr val="F6AE1E"/>
    <a:srgbClr val="FF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21" autoAdjust="0"/>
    <p:restoredTop sz="95126" autoAdjust="0"/>
  </p:normalViewPr>
  <p:slideViewPr>
    <p:cSldViewPr snapToGrid="0">
      <p:cViewPr varScale="1">
        <p:scale>
          <a:sx n="63" d="100"/>
          <a:sy n="63" d="100"/>
        </p:scale>
        <p:origin x="-132" y="-276"/>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204"/>
    </p:cViewPr>
  </p:outlineViewPr>
  <p:notesTextViewPr>
    <p:cViewPr>
      <p:scale>
        <a:sx n="100" d="100"/>
        <a:sy n="100" d="100"/>
      </p:scale>
      <p:origin x="0" y="0"/>
    </p:cViewPr>
  </p:notesTextViewPr>
  <p:sorterViewPr>
    <p:cViewPr>
      <p:scale>
        <a:sx n="100" d="100"/>
        <a:sy n="100" d="100"/>
      </p:scale>
      <p:origin x="0" y="6510"/>
    </p:cViewPr>
  </p:sorterViewPr>
  <p:notesViewPr>
    <p:cSldViewPr snapToGrid="0" showGuides="1">
      <p:cViewPr varScale="1">
        <p:scale>
          <a:sx n="81" d="100"/>
          <a:sy n="81" d="100"/>
        </p:scale>
        <p:origin x="-3876"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Professional Developers Conference </a:t>
            </a:r>
            <a:br>
              <a:rPr lang="en-US" dirty="0"/>
            </a:br>
            <a:r>
              <a:rPr lang="en-US" dirty="0"/>
              <a:t>PDC 2010</a:t>
            </a:r>
          </a:p>
          <a:p>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7/22/2013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‹N›</a:t>
            </a:fld>
            <a:endParaRPr lang="en-US" dirty="0">
              <a:latin typeface="Segoe UI" pitchFamily="34" charset="0"/>
            </a:endParaRPr>
          </a:p>
        </p:txBody>
      </p:sp>
    </p:spTree>
    <p:extLst>
      <p:ext uri="{BB962C8B-B14F-4D97-AF65-F5344CB8AC3E}">
        <p14:creationId xmlns:p14="http://schemas.microsoft.com/office/powerpoint/2010/main" xmlns=""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Professional Developers Conference </a:t>
            </a:r>
            <a:br>
              <a:rPr lang="en-US" dirty="0" smtClean="0"/>
            </a:br>
            <a:r>
              <a:rPr lang="en-US" dirty="0" smtClean="0"/>
              <a:t>PDC 2010</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7/22/2013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‹N›</a:t>
            </a:fld>
            <a:endParaRPr lang="en-US" dirty="0"/>
          </a:p>
        </p:txBody>
      </p:sp>
    </p:spTree>
    <p:extLst>
      <p:ext uri="{BB962C8B-B14F-4D97-AF65-F5344CB8AC3E}">
        <p14:creationId xmlns:p14="http://schemas.microsoft.com/office/powerpoint/2010/main" xmlns=""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xmlns="" val="1467378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2115140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3175489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4248908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2874748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42</a:t>
            </a:fld>
            <a:endParaRPr lang="en-US" dirty="0"/>
          </a:p>
        </p:txBody>
      </p:sp>
    </p:spTree>
    <p:extLst>
      <p:ext uri="{BB962C8B-B14F-4D97-AF65-F5344CB8AC3E}">
        <p14:creationId xmlns:p14="http://schemas.microsoft.com/office/powerpoint/2010/main" xmlns="" val="1063954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BABBA8-C713-4A05-AC74-EA0F1E3FAC66}" type="slidenum">
              <a:rPr lang="en-US" smtClean="0"/>
              <a:pPr/>
              <a:t>50</a:t>
            </a:fld>
            <a:endParaRPr lang="en-US"/>
          </a:p>
        </p:txBody>
      </p:sp>
    </p:spTree>
    <p:extLst>
      <p:ext uri="{BB962C8B-B14F-4D97-AF65-F5344CB8AC3E}">
        <p14:creationId xmlns:p14="http://schemas.microsoft.com/office/powerpoint/2010/main" xmlns="" val="1277651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55</a:t>
            </a:fld>
            <a:endParaRPr lang="en-US" dirty="0"/>
          </a:p>
        </p:txBody>
      </p:sp>
    </p:spTree>
    <p:extLst>
      <p:ext uri="{BB962C8B-B14F-4D97-AF65-F5344CB8AC3E}">
        <p14:creationId xmlns:p14="http://schemas.microsoft.com/office/powerpoint/2010/main" xmlns="" val="665531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eaLnBrk="1" hangingPunct="1"/>
            <a:fld id="{CB05B077-8F99-4114-8C9C-F4D305D764C5}" type="slidenum">
              <a:rPr lang="en-US" sz="1200" smtClean="0">
                <a:latin typeface="Arial" charset="0"/>
              </a:rPr>
              <a:pPr eaLnBrk="1" hangingPunct="1"/>
              <a:t>7</a:t>
            </a:fld>
            <a:endParaRPr lang="en-US" sz="1200" smtClean="0">
              <a:latin typeface="Arial" charset="0"/>
            </a:endParaRPr>
          </a:p>
        </p:txBody>
      </p:sp>
      <p:sp>
        <p:nvSpPr>
          <p:cNvPr id="54275"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1911883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eaLnBrk="1" hangingPunct="1"/>
            <a:fld id="{9531E973-92C6-4B88-A65C-C50865F8EE8D}" type="slidenum">
              <a:rPr lang="en-US" sz="1200" smtClean="0">
                <a:latin typeface="Arial" charset="0"/>
              </a:rPr>
              <a:pPr eaLnBrk="1" hangingPunct="1"/>
              <a:t>8</a:t>
            </a:fld>
            <a:endParaRPr lang="en-US" sz="1200" smtClean="0">
              <a:latin typeface="Arial" charset="0"/>
            </a:endParaRPr>
          </a:p>
        </p:txBody>
      </p:sp>
      <p:sp>
        <p:nvSpPr>
          <p:cNvPr id="55299"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708677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eaLnBrk="1" hangingPunct="1"/>
            <a:fld id="{53151123-D968-4600-AB55-9E197D2EE5B5}" type="slidenum">
              <a:rPr lang="en-US" sz="1200" smtClean="0">
                <a:latin typeface="Arial" charset="0"/>
              </a:rPr>
              <a:pPr eaLnBrk="1" hangingPunct="1"/>
              <a:t>11</a:t>
            </a:fld>
            <a:endParaRPr lang="en-US" sz="1200" smtClean="0">
              <a:latin typeface="Arial" charset="0"/>
            </a:endParaRPr>
          </a:p>
        </p:txBody>
      </p:sp>
      <p:sp>
        <p:nvSpPr>
          <p:cNvPr id="56323" name="Rectangle 2"/>
          <p:cNvSpPr>
            <a:spLocks noGrp="1" noRot="1" noChangeAspect="1" noChangeArrowheads="1" noTextEdit="1"/>
          </p:cNvSpPr>
          <p:nvPr>
            <p:ph type="sldImg"/>
          </p:nvPr>
        </p:nvSpPr>
        <p:spPr>
          <a:xfrm>
            <a:off x="382588" y="685800"/>
            <a:ext cx="6092825" cy="3429000"/>
          </a:xfrm>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xmlns="" val="554410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eaLnBrk="1" hangingPunct="1"/>
            <a:fld id="{1035BD81-77E8-4F8E-9789-A525BE66CD22}" type="slidenum">
              <a:rPr lang="en-US" sz="1200" smtClean="0">
                <a:latin typeface="Arial" charset="0"/>
              </a:rPr>
              <a:pPr eaLnBrk="1" hangingPunct="1"/>
              <a:t>15</a:t>
            </a:fld>
            <a:endParaRPr lang="en-US" sz="1200" smtClean="0">
              <a:latin typeface="Arial" charset="0"/>
            </a:endParaRPr>
          </a:p>
        </p:txBody>
      </p:sp>
      <p:sp>
        <p:nvSpPr>
          <p:cNvPr id="57347" name="Rectangle 2"/>
          <p:cNvSpPr>
            <a:spLocks noGrp="1" noRot="1" noChangeAspect="1" noChangeArrowheads="1" noTextEdit="1"/>
          </p:cNvSpPr>
          <p:nvPr>
            <p:ph type="sldImg"/>
          </p:nvPr>
        </p:nvSpPr>
        <p:spPr>
          <a:xfrm>
            <a:off x="384175" y="685800"/>
            <a:ext cx="6092825" cy="3429000"/>
          </a:xfrm>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p14="http://schemas.microsoft.com/office/powerpoint/2010/main" xmlns="" val="3862538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eaLnBrk="1" hangingPunct="1"/>
            <a:fld id="{C81A1D7E-5DA2-44FF-A072-87A45F8732B3}" type="slidenum">
              <a:rPr lang="en-US" sz="1200" smtClean="0">
                <a:latin typeface="Arial" charset="0"/>
              </a:rPr>
              <a:pPr eaLnBrk="1" hangingPunct="1"/>
              <a:t>17</a:t>
            </a:fld>
            <a:endParaRPr lang="en-US" sz="1200" smtClean="0">
              <a:latin typeface="Arial" charset="0"/>
            </a:endParaRPr>
          </a:p>
        </p:txBody>
      </p:sp>
      <p:sp>
        <p:nvSpPr>
          <p:cNvPr id="58371"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3845798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eaLnBrk="1" hangingPunct="1"/>
            <a:fld id="{B7336E90-A9C0-432E-9D1D-2A7CEC969BFE}" type="slidenum">
              <a:rPr lang="en-US" sz="1200" smtClean="0">
                <a:latin typeface="Arial" charset="0"/>
              </a:rPr>
              <a:pPr eaLnBrk="1" hangingPunct="1"/>
              <a:t>22</a:t>
            </a:fld>
            <a:endParaRPr lang="en-US" sz="1200" smtClean="0">
              <a:latin typeface="Arial" charset="0"/>
            </a:endParaRPr>
          </a:p>
        </p:txBody>
      </p:sp>
      <p:sp>
        <p:nvSpPr>
          <p:cNvPr id="59395"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3888396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eaLnBrk="1" hangingPunct="1"/>
            <a:fld id="{CBB8B513-46AD-4905-81EA-3A0067C03F4B}" type="slidenum">
              <a:rPr lang="en-US" sz="1200" smtClean="0">
                <a:latin typeface="Arial" charset="0"/>
              </a:rPr>
              <a:pPr eaLnBrk="1" hangingPunct="1"/>
              <a:t>23</a:t>
            </a:fld>
            <a:endParaRPr lang="en-US" sz="1200" smtClean="0">
              <a:latin typeface="Arial" charset="0"/>
            </a:endParaRPr>
          </a:p>
        </p:txBody>
      </p:sp>
      <p:sp>
        <p:nvSpPr>
          <p:cNvPr id="60419"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3919991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2588" y="685800"/>
            <a:ext cx="6092825" cy="3429000"/>
          </a:xfrm>
          <a:ln/>
        </p:spPr>
      </p:sp>
    </p:spTree>
    <p:extLst>
      <p:ext uri="{BB962C8B-B14F-4D97-AF65-F5344CB8AC3E}">
        <p14:creationId xmlns:p14="http://schemas.microsoft.com/office/powerpoint/2010/main" xmlns="" val="30501352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3" y="3877271"/>
            <a:ext cx="9856241" cy="1794661"/>
          </a:xfrm>
          <a:noFill/>
        </p:spPr>
        <p:txBody>
          <a:bodyPr lIns="143407" tIns="107555" rIns="143407" bIns="107555">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3407" tIns="89629" rIns="143407" bIns="89629" anchor="t" anchorCtr="0"/>
          <a:lstStyle>
            <a:lvl1pPr>
              <a:defRPr sz="5900" spc="-98"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bwMode="invGray">
          <a:xfrm>
            <a:off x="10204542" y="470410"/>
            <a:ext cx="1522007" cy="326167"/>
          </a:xfrm>
          <a:prstGeom prst="rect">
            <a:avLst/>
          </a:prstGeom>
        </p:spPr>
      </p:pic>
      <p:sp>
        <p:nvSpPr>
          <p:cNvPr id="7"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2886053532"/>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7537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169" y="1189177"/>
            <a:ext cx="11650488" cy="207537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1" y="1189176"/>
            <a:ext cx="5377147" cy="2420188"/>
          </a:xfrm>
        </p:spPr>
        <p:txBody>
          <a:bodyPr wrap="square">
            <a:spAutoFit/>
          </a:bodyPr>
          <a:lstStyle>
            <a:lvl1pPr marL="0" indent="0">
              <a:spcBef>
                <a:spcPts val="1200"/>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27186" indent="0">
              <a:buNone/>
              <a:tabLst/>
              <a:defRPr sz="2000"/>
            </a:lvl3pPr>
            <a:lvl4pPr marL="451260" indent="0">
              <a:buNone/>
              <a:defRPr/>
            </a:lvl4pPr>
            <a:lvl5pPr marL="67222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0" y="1189176"/>
            <a:ext cx="5377147" cy="2420188"/>
          </a:xfrm>
        </p:spPr>
        <p:txBody>
          <a:bodyPr wrap="square">
            <a:spAutoFit/>
          </a:bodyPr>
          <a:lstStyle>
            <a:lvl1pPr marL="0" indent="0">
              <a:spcBef>
                <a:spcPts val="1200"/>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27186" indent="0">
              <a:buNone/>
              <a:tabLst/>
              <a:defRPr sz="2000"/>
            </a:lvl3pPr>
            <a:lvl4pPr marL="451260" indent="0">
              <a:buNone/>
              <a:defRPr/>
            </a:lvl4pPr>
            <a:lvl5pPr marL="67222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396853403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1" y="1189176"/>
            <a:ext cx="5377147" cy="2420188"/>
          </a:xfrm>
        </p:spPr>
        <p:txBody>
          <a:bodyPr wrap="square">
            <a:spAutoFit/>
          </a:bodyPr>
          <a:lstStyle>
            <a:lvl1pPr marL="0" indent="0">
              <a:spcBef>
                <a:spcPts val="1200"/>
              </a:spcBef>
              <a:buClr>
                <a:schemeClr val="tx1"/>
              </a:buClr>
              <a:buFont typeface="Wingdings" pitchFamily="2" charset="2"/>
              <a:buNone/>
              <a:defRPr sz="3500"/>
            </a:lvl1pPr>
            <a:lvl2pPr marL="0" indent="0">
              <a:buNone/>
              <a:defRPr sz="2000"/>
            </a:lvl2pPr>
            <a:lvl3pPr marL="227186" indent="0">
              <a:buNone/>
              <a:tabLst/>
              <a:defRPr sz="2000"/>
            </a:lvl3pPr>
            <a:lvl4pPr marL="451260" indent="0">
              <a:buNone/>
              <a:defRPr/>
            </a:lvl4pPr>
            <a:lvl5pPr marL="67222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0" y="1189176"/>
            <a:ext cx="5377147" cy="2420188"/>
          </a:xfrm>
        </p:spPr>
        <p:txBody>
          <a:bodyPr wrap="square">
            <a:spAutoFit/>
          </a:bodyPr>
          <a:lstStyle>
            <a:lvl1pPr marL="0" indent="0">
              <a:spcBef>
                <a:spcPts val="1200"/>
              </a:spcBef>
              <a:buClr>
                <a:schemeClr val="tx1"/>
              </a:buClr>
              <a:buFont typeface="Wingdings" pitchFamily="2" charset="2"/>
              <a:buNone/>
              <a:defRPr sz="3500"/>
            </a:lvl1pPr>
            <a:lvl2pPr marL="0" indent="0">
              <a:buNone/>
              <a:defRPr sz="2000"/>
            </a:lvl2pPr>
            <a:lvl3pPr marL="227186" indent="0">
              <a:buNone/>
              <a:tabLst/>
              <a:defRPr sz="2000"/>
            </a:lvl3pPr>
            <a:lvl4pPr marL="451260" indent="0">
              <a:buNone/>
              <a:defRPr/>
            </a:lvl4pPr>
            <a:lvl5pPr marL="67222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1" y="1189176"/>
            <a:ext cx="5377147" cy="2486578"/>
          </a:xfrm>
        </p:spPr>
        <p:txBody>
          <a:bodyPr wrap="square">
            <a:spAutoFit/>
          </a:bodyPr>
          <a:lstStyle>
            <a:lvl1pPr marL="281649" indent="-281649">
              <a:spcBef>
                <a:spcPts val="1200"/>
              </a:spcBef>
              <a:buClr>
                <a:schemeClr val="tx1"/>
              </a:buClr>
              <a:buFont typeface="Arial" pitchFamily="34" charset="0"/>
              <a:buChar char="•"/>
              <a:defRPr sz="3500"/>
            </a:lvl1pPr>
            <a:lvl2pPr marL="520649" indent="-228578">
              <a:defRPr sz="2400"/>
            </a:lvl2pPr>
            <a:lvl3pPr marL="685733" indent="-165084">
              <a:tabLst/>
              <a:defRPr sz="2000"/>
            </a:lvl3pPr>
            <a:lvl4pPr marL="863515" indent="-177783">
              <a:defRPr/>
            </a:lvl4pPr>
            <a:lvl5pPr marL="1028599" indent="-165084">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0" y="1189176"/>
            <a:ext cx="5377147" cy="2486578"/>
          </a:xfrm>
        </p:spPr>
        <p:txBody>
          <a:bodyPr wrap="square">
            <a:spAutoFit/>
          </a:bodyPr>
          <a:lstStyle>
            <a:lvl1pPr marL="281649" indent="-281649">
              <a:spcBef>
                <a:spcPts val="1200"/>
              </a:spcBef>
              <a:buClr>
                <a:schemeClr val="tx1"/>
              </a:buClr>
              <a:buFont typeface="Arial" pitchFamily="34" charset="0"/>
              <a:buChar char="•"/>
              <a:defRPr sz="3500"/>
            </a:lvl1pPr>
            <a:lvl2pPr marL="520649" indent="-228578">
              <a:defRPr sz="2400"/>
            </a:lvl2pPr>
            <a:lvl3pPr marL="685733" indent="-165084">
              <a:tabLst/>
              <a:defRPr sz="2000"/>
            </a:lvl3pPr>
            <a:lvl4pPr marL="863515" indent="-177783">
              <a:defRPr/>
            </a:lvl4pPr>
            <a:lvl5pPr marL="1028599" indent="-165084">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429362577"/>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1" y="1189176"/>
            <a:ext cx="5377147" cy="2486578"/>
          </a:xfrm>
        </p:spPr>
        <p:txBody>
          <a:bodyPr wrap="square">
            <a:spAutoFit/>
          </a:bodyPr>
          <a:lstStyle>
            <a:lvl1pPr marL="281649" indent="-281649">
              <a:spcBef>
                <a:spcPts val="1200"/>
              </a:spcBef>
              <a:buClr>
                <a:schemeClr val="tx2"/>
              </a:buClr>
              <a:buFont typeface="Arial" pitchFamily="34" charset="0"/>
              <a:buChar char="•"/>
              <a:defRPr sz="3500">
                <a:gradFill>
                  <a:gsLst>
                    <a:gs pos="1250">
                      <a:schemeClr val="tx2"/>
                    </a:gs>
                    <a:gs pos="99000">
                      <a:schemeClr val="tx2"/>
                    </a:gs>
                  </a:gsLst>
                  <a:lin ang="5400000" scaled="0"/>
                </a:gradFill>
              </a:defRPr>
            </a:lvl1pPr>
            <a:lvl2pPr marL="520649" indent="-228578">
              <a:defRPr sz="2400"/>
            </a:lvl2pPr>
            <a:lvl3pPr marL="685733" indent="-165084">
              <a:tabLst/>
              <a:defRPr sz="2000"/>
            </a:lvl3pPr>
            <a:lvl4pPr marL="863515" indent="-177783">
              <a:defRPr/>
            </a:lvl4pPr>
            <a:lvl5pPr marL="1028599" indent="-165084">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0" y="1189176"/>
            <a:ext cx="5377147" cy="2486578"/>
          </a:xfrm>
        </p:spPr>
        <p:txBody>
          <a:bodyPr wrap="square">
            <a:spAutoFit/>
          </a:bodyPr>
          <a:lstStyle>
            <a:lvl1pPr marL="281649" indent="-281649">
              <a:spcBef>
                <a:spcPts val="1200"/>
              </a:spcBef>
              <a:buClr>
                <a:schemeClr val="tx2"/>
              </a:buClr>
              <a:buFont typeface="Arial" pitchFamily="34" charset="0"/>
              <a:buChar char="•"/>
              <a:defRPr sz="3500">
                <a:gradFill>
                  <a:gsLst>
                    <a:gs pos="1250">
                      <a:schemeClr val="tx2"/>
                    </a:gs>
                    <a:gs pos="99000">
                      <a:schemeClr val="tx2"/>
                    </a:gs>
                  </a:gsLst>
                  <a:lin ang="5400000" scaled="0"/>
                </a:gradFill>
              </a:defRPr>
            </a:lvl1pPr>
            <a:lvl2pPr marL="520649" indent="-228578">
              <a:defRPr sz="2400"/>
            </a:lvl2pPr>
            <a:lvl3pPr marL="685733" indent="-165084">
              <a:tabLst/>
              <a:defRPr sz="2000"/>
            </a:lvl3pPr>
            <a:lvl4pPr marL="863515" indent="-177783">
              <a:defRPr/>
            </a:lvl4pPr>
            <a:lvl5pPr marL="1028599" indent="-165084">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119837130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fidentiality Slide">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311" y="-312"/>
            <a:ext cx="12188203" cy="6858623"/>
          </a:xfrm>
          <a:prstGeom prst="rect">
            <a:avLst/>
          </a:prstGeom>
        </p:spPr>
      </p:pic>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735213124"/>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287845078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Walk-in">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bwMode="invGray">
          <a:xfrm>
            <a:off x="10218349" y="6057328"/>
            <a:ext cx="1522007" cy="326167"/>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bwMode="black">
          <a:xfrm>
            <a:off x="1176913" y="1720227"/>
            <a:ext cx="7176400" cy="3173453"/>
          </a:xfrm>
          <a:prstGeom prst="rect">
            <a:avLst/>
          </a:prstGeom>
        </p:spPr>
      </p:pic>
    </p:spTree>
    <p:extLst>
      <p:ext uri="{BB962C8B-B14F-4D97-AF65-F5344CB8AC3E}">
        <p14:creationId xmlns:p14="http://schemas.microsoft.com/office/powerpoint/2010/main" xmlns="" val="2930450822"/>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285934457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1896928305"/>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189176"/>
            <a:ext cx="12188825"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6" tIns="45716" rIns="45716" bIns="45716" numCol="1" spcCol="0" rtlCol="0" fromWordArt="0" anchor="ctr" anchorCtr="0" forceAA="0" compatLnSpc="1">
            <a:prstTxWarp prst="textNoShape">
              <a:avLst/>
            </a:prstTxWarp>
            <a:noAutofit/>
          </a:bodyPr>
          <a:lstStyle/>
          <a:p>
            <a:pPr algn="ctr" defTabSz="91400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169" y="1197322"/>
            <a:ext cx="11650487" cy="1978424"/>
          </a:xfrm>
        </p:spPr>
        <p:txBody>
          <a:bodyPr/>
          <a:lstStyle>
            <a:lvl1pPr marL="0" indent="0">
              <a:buNone/>
              <a:defRPr sz="3200">
                <a:gradFill>
                  <a:gsLst>
                    <a:gs pos="1250">
                      <a:srgbClr val="000000"/>
                    </a:gs>
                    <a:gs pos="100000">
                      <a:srgbClr val="000000"/>
                    </a:gs>
                  </a:gsLst>
                  <a:lin ang="5400000" scaled="0"/>
                </a:gradFill>
                <a:latin typeface="Segoe UI" pitchFamily="34" charset="0"/>
                <a:cs typeface="Segoe UI" pitchFamily="34" charset="0"/>
              </a:defRPr>
            </a:lvl1pPr>
            <a:lvl2pPr marL="339691" indent="0">
              <a:buNone/>
              <a:defRPr>
                <a:gradFill>
                  <a:gsLst>
                    <a:gs pos="1250">
                      <a:srgbClr val="000000"/>
                    </a:gs>
                    <a:gs pos="100000">
                      <a:srgbClr val="000000"/>
                    </a:gs>
                  </a:gsLst>
                  <a:lin ang="5400000" scaled="0"/>
                </a:gradFill>
                <a:latin typeface="Segoe UI" pitchFamily="34" charset="0"/>
                <a:cs typeface="Segoe UI" pitchFamily="34" charset="0"/>
              </a:defRPr>
            </a:lvl2pPr>
            <a:lvl3pPr marL="573032" indent="0">
              <a:buNone/>
              <a:defRPr>
                <a:gradFill>
                  <a:gsLst>
                    <a:gs pos="1250">
                      <a:srgbClr val="000000"/>
                    </a:gs>
                    <a:gs pos="100000">
                      <a:srgbClr val="000000"/>
                    </a:gs>
                  </a:gsLst>
                  <a:lin ang="5400000" scaled="0"/>
                </a:gradFill>
                <a:latin typeface="Segoe UI" pitchFamily="34" charset="0"/>
                <a:cs typeface="Segoe UI" pitchFamily="34" charset="0"/>
              </a:defRPr>
            </a:lvl3pPr>
            <a:lvl4pPr marL="798435" indent="0">
              <a:buNone/>
              <a:defRPr>
                <a:gradFill>
                  <a:gsLst>
                    <a:gs pos="1250">
                      <a:srgbClr val="000000"/>
                    </a:gs>
                    <a:gs pos="100000">
                      <a:srgbClr val="000000"/>
                    </a:gs>
                  </a:gsLst>
                  <a:lin ang="5400000" scaled="0"/>
                </a:gradFill>
                <a:latin typeface="Segoe UI" pitchFamily="34" charset="0"/>
                <a:cs typeface="Segoe UI" pitchFamily="34" charset="0"/>
              </a:defRPr>
            </a:lvl4pPr>
            <a:lvl5pPr marL="103018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562577389"/>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169" y="1189177"/>
            <a:ext cx="11650488" cy="2396047"/>
          </a:xfrm>
          <a:prstGeom prst="rect">
            <a:avLst/>
          </a:prstGeom>
        </p:spPr>
        <p:txBody>
          <a:bodyPr/>
          <a:lstStyle>
            <a:lvl1pPr marL="284761" indent="-284761">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184" indent="-275424">
              <a:buClr>
                <a:schemeClr val="tx1"/>
              </a:buClr>
              <a:buSzPct val="90000"/>
              <a:buFont typeface="Arial" pitchFamily="34" charset="0"/>
              <a:buChar char="•"/>
              <a:defRPr sz="31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945" indent="-284761">
              <a:buClr>
                <a:schemeClr val="tx1"/>
              </a:buClr>
              <a:buSzPct val="90000"/>
              <a:buFont typeface="Arial" pitchFamily="34" charset="0"/>
              <a:buChar char="•"/>
              <a:defRPr sz="27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019" indent="-224074">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093" indent="-224074">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2379" tIns="76190" rIns="152379" bIns="76190"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xmlns="" val="353099696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75373"/>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390980278"/>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Титульный слайд">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181452" y="3231974"/>
            <a:ext cx="6718301" cy="1232464"/>
          </a:xfrm>
        </p:spPr>
        <p:txBody>
          <a:bodyPr anchor="ctr">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181452" y="5029200"/>
            <a:ext cx="6870702" cy="46325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Announcement,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ru-RU" dirty="0" smtClean="0"/>
              <a:t>Анонс</a:t>
            </a:r>
            <a:endParaRPr lang="en-US" dirty="0" smtClean="0"/>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3">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xmlns="" val="3463407968"/>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cSld name="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ru-RU" dirty="0" smtClean="0"/>
              <a:t>Название</a:t>
            </a:r>
            <a:endParaRPr lang="en-US" dirty="0" smtClean="0"/>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4">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xmlns="" val="2864039411"/>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cSld name="Customer,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ru-RU" dirty="0" smtClean="0"/>
              <a:t>Клиент</a:t>
            </a:r>
            <a:endParaRPr lang="en-US" dirty="0" smtClean="0"/>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2">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xmlns="" val="245742311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4" name="Rectangle 3"/>
          <p:cNvSpPr/>
          <p:nvPr/>
        </p:nvSpPr>
        <p:spPr bwMode="auto">
          <a:xfrm>
            <a:off x="269232" y="1187644"/>
            <a:ext cx="9858042" cy="2689633"/>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400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6"/>
            <a:ext cx="9856549" cy="2697988"/>
          </a:xfrm>
          <a:noFill/>
        </p:spPr>
        <p:txBody>
          <a:bodyPr tIns="89629" bIns="89629" anchor="t" anchorCtr="0"/>
          <a:lstStyle>
            <a:lvl1pPr>
              <a:defRPr sz="7100" spc="-98"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0" y="3877277"/>
            <a:ext cx="9858106" cy="1793881"/>
          </a:xfrm>
          <a:noFill/>
        </p:spPr>
        <p:txBody>
          <a:bodyPr lIns="179259" tIns="143407" rIns="179259" bIns="143407">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2923861903"/>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cSld name="Dem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ru-RU" dirty="0" smtClean="0"/>
              <a:t>Демонстрация</a:t>
            </a:r>
            <a:endParaRPr lang="en-US" dirty="0" smtClean="0"/>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6">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cSld name="Video,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4179052" y="1586586"/>
            <a:ext cx="5549740" cy="1378644"/>
          </a:xfrm>
        </p:spPr>
        <p:txBody>
          <a:bodyPr anchor="ctr" anchorCtr="0">
            <a:noAutofit/>
            <a:scene3d>
              <a:camera prst="orthographicFront"/>
              <a:lightRig rig="flat" dir="t"/>
            </a:scene3d>
            <a:sp3d>
              <a:contourClr>
                <a:schemeClr val="tx2"/>
              </a:contourClr>
            </a:sp3d>
          </a:bodyPr>
          <a:lstStyle>
            <a:lvl1pPr marL="0" indent="0" algn="l" defTabSz="914363" rtl="0" eaLnBrk="1" latinLnBrk="0" hangingPunct="1">
              <a:lnSpc>
                <a:spcPct val="90000"/>
              </a:lnSpc>
              <a:spcBef>
                <a:spcPct val="0"/>
              </a:spcBef>
              <a:buFont typeface="Arial" pitchFamily="34" charset="0"/>
              <a:buNone/>
              <a:defRPr lang="en-US" sz="5400" b="1" kern="1200" cap="none" spc="-100" baseline="0" dirty="0" smtClean="0">
                <a:ln w="3175">
                  <a:noFill/>
                </a:ln>
                <a:solidFill>
                  <a:schemeClr val="tx1">
                    <a:alpha val="99000"/>
                  </a:schemeClr>
                </a:solidFill>
                <a:effectLst/>
                <a:latin typeface="Segoe UI" pitchFamily="34" charset="0"/>
                <a:ea typeface="Segoe UI" pitchFamily="34" charset="0"/>
                <a:cs typeface="Segoe UI" pitchFamily="34" charset="0"/>
              </a:defRPr>
            </a:lvl1pPr>
          </a:lstStyle>
          <a:p>
            <a:pPr lvl="0"/>
            <a:r>
              <a:rPr lang="ru-RU" dirty="0" smtClean="0"/>
              <a:t>Видео</a:t>
            </a:r>
            <a:endParaRPr lang="en-US" dirty="0" smtClean="0"/>
          </a:p>
        </p:txBody>
      </p:sp>
      <p:sp>
        <p:nvSpPr>
          <p:cNvPr id="3" name="Subtitle 2"/>
          <p:cNvSpPr>
            <a:spLocks noGrp="1"/>
          </p:cNvSpPr>
          <p:nvPr>
            <p:ph type="subTitle" idx="1"/>
          </p:nvPr>
        </p:nvSpPr>
        <p:spPr>
          <a:xfrm>
            <a:off x="4179053" y="5181600"/>
            <a:ext cx="6610546" cy="461665"/>
          </a:xfrm>
        </p:spPr>
        <p:txBody>
          <a:bodyPr>
            <a:noAutofit/>
          </a:bodyPr>
          <a:lstStyle>
            <a:lvl1pPr marL="0" indent="0" algn="l" defTabSz="914363" rtl="0" eaLnBrk="1" latinLnBrk="0" hangingPunct="1">
              <a:lnSpc>
                <a:spcPct val="90000"/>
              </a:lnSpc>
              <a:spcBef>
                <a:spcPts val="0"/>
              </a:spcBef>
              <a:buSzPct val="105000"/>
              <a:buFontTx/>
              <a:buNone/>
              <a:defRPr lang="en-US" sz="1600" kern="1200" dirty="0">
                <a:solidFill>
                  <a:schemeClr val="bg1">
                    <a:alpha val="99000"/>
                  </a:schemeClr>
                </a:solidFill>
                <a:latin typeface="Segoe UI" pitchFamily="34" charset="0"/>
                <a:ea typeface="Segoe UI" pitchFamily="34" charset="0"/>
                <a:cs typeface="Segoe UI"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2" name="Title 1"/>
          <p:cNvSpPr>
            <a:spLocks noGrp="1"/>
          </p:cNvSpPr>
          <p:nvPr>
            <p:ph type="ctrTitle"/>
          </p:nvPr>
        </p:nvSpPr>
        <p:spPr>
          <a:xfrm>
            <a:off x="4179052" y="3187136"/>
            <a:ext cx="6610546" cy="1523494"/>
          </a:xfrm>
        </p:spPr>
        <p:txBody>
          <a:bodyPr anchor="ctr" anchorCtr="0">
            <a:noAutofit/>
          </a:bodyPr>
          <a:lstStyle>
            <a:lvl1pPr algn="l" defTabSz="914363" rtl="0" eaLnBrk="1" latinLnBrk="0" hangingPunct="1">
              <a:lnSpc>
                <a:spcPct val="90000"/>
              </a:lnSpc>
              <a:spcBef>
                <a:spcPct val="0"/>
              </a:spcBef>
              <a:buNone/>
              <a:defRPr lang="en-US" sz="4000" b="1" kern="1200" cap="none" spc="-100" baseline="0" dirty="0">
                <a:ln w="3175">
                  <a:noFill/>
                </a:ln>
                <a:solidFill>
                  <a:schemeClr val="accent5">
                    <a:alpha val="99000"/>
                  </a:schemeClr>
                </a:solidFill>
                <a:effectLst/>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xmlns="" val="388834544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bwMode="invGray">
          <a:xfrm>
            <a:off x="10127274" y="473146"/>
            <a:ext cx="1613455" cy="345036"/>
          </a:xfrm>
          <a:prstGeom prst="rect">
            <a:avLst/>
          </a:prstGeom>
        </p:spPr>
      </p:pic>
    </p:spTree>
    <p:extLst>
      <p:ext uri="{BB962C8B-B14F-4D97-AF65-F5344CB8AC3E}">
        <p14:creationId xmlns:p14="http://schemas.microsoft.com/office/powerpoint/2010/main" xmlns="" val="43569737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xmlns="">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Slide North America ">
    <p:spTree>
      <p:nvGrpSpPr>
        <p:cNvPr id="1" name=""/>
        <p:cNvGrpSpPr/>
        <p:nvPr/>
      </p:nvGrpSpPr>
      <p:grpSpPr>
        <a:xfrm>
          <a:off x="0" y="0"/>
          <a:ext cx="0" cy="0"/>
          <a:chOff x="0" y="0"/>
          <a:chExt cx="0" cy="0"/>
        </a:xfrm>
      </p:grpSpPr>
      <p:sp>
        <p:nvSpPr>
          <p:cNvPr id="100" name="Rectangle 99"/>
          <p:cNvSpPr/>
          <p:nvPr/>
        </p:nvSpPr>
        <p:spPr bwMode="auto">
          <a:xfrm>
            <a:off x="269169" y="3866380"/>
            <a:ext cx="8961914" cy="17931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219025" y="3866380"/>
            <a:ext cx="3012058" cy="179310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69169" y="2084173"/>
            <a:ext cx="8961914" cy="17931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232" y="2084187"/>
            <a:ext cx="8961851" cy="1793090"/>
          </a:xfrm>
          <a:noFill/>
        </p:spPr>
        <p:txBody>
          <a:bodyPr lIns="146304" tIns="91440" rIns="146304" bIns="91440" anchor="t" anchorCtr="0"/>
          <a:lstStyle>
            <a:lvl1pPr>
              <a:defRPr sz="5881" spc="-98"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69231" y="3878574"/>
            <a:ext cx="5949794" cy="1792326"/>
          </a:xfrm>
          <a:noFill/>
        </p:spPr>
        <p:txBody>
          <a:bodyPr lIns="182880" tIns="146304" rIns="182880" bIns="146304">
            <a:noAutofit/>
          </a:bodyPr>
          <a:lstStyle>
            <a:lvl1pPr marL="0" indent="0">
              <a:spcBef>
                <a:spcPts val="0"/>
              </a:spcBef>
              <a:buNone/>
              <a:defRPr sz="352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449206" y="508172"/>
            <a:ext cx="2568421" cy="897626"/>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bwMode="invGray">
          <a:xfrm>
            <a:off x="449207" y="6087146"/>
            <a:ext cx="1522007" cy="326167"/>
          </a:xfrm>
          <a:prstGeom prst="rect">
            <a:avLst/>
          </a:prstGeom>
        </p:spPr>
      </p:pic>
      <p:sp>
        <p:nvSpPr>
          <p:cNvPr id="10" name="Text Placeholder 7"/>
          <p:cNvSpPr>
            <a:spLocks noGrp="1"/>
          </p:cNvSpPr>
          <p:nvPr>
            <p:ph type="body" sz="quarter" idx="13" hasCustomPrompt="1"/>
          </p:nvPr>
        </p:nvSpPr>
        <p:spPr>
          <a:xfrm>
            <a:off x="6363331" y="426210"/>
            <a:ext cx="5377148" cy="909728"/>
          </a:xfrm>
        </p:spPr>
        <p:txBody>
          <a:bodyPr tIns="0" rIns="0"/>
          <a:lstStyle>
            <a:lvl1pPr marL="0" indent="0" algn="r">
              <a:buNone/>
              <a:defRPr sz="5881"/>
            </a:lvl1pPr>
          </a:lstStyle>
          <a:p>
            <a:pPr lvl="0"/>
            <a:r>
              <a:rPr lang="en-US" dirty="0" smtClean="0"/>
              <a:t>Session code</a:t>
            </a:r>
            <a:endParaRPr lang="en-US" dirty="0"/>
          </a:p>
        </p:txBody>
      </p:sp>
      <p:grpSp>
        <p:nvGrpSpPr>
          <p:cNvPr id="97" name="Group 96"/>
          <p:cNvGrpSpPr/>
          <p:nvPr/>
        </p:nvGrpSpPr>
        <p:grpSpPr>
          <a:xfrm>
            <a:off x="6631264" y="4022032"/>
            <a:ext cx="2187579" cy="1503592"/>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grpSp>
      <p:grpSp>
        <p:nvGrpSpPr>
          <p:cNvPr id="98" name="Group 97"/>
          <p:cNvGrpSpPr/>
          <p:nvPr/>
        </p:nvGrpSpPr>
        <p:grpSpPr>
          <a:xfrm>
            <a:off x="18477724" y="1919183"/>
            <a:ext cx="1460979" cy="1486471"/>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grpSp>
    </p:spTree>
    <p:extLst>
      <p:ext uri="{BB962C8B-B14F-4D97-AF65-F5344CB8AC3E}">
        <p14:creationId xmlns:p14="http://schemas.microsoft.com/office/powerpoint/2010/main" xmlns="" val="3552418225"/>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Slide Europe ">
    <p:spTree>
      <p:nvGrpSpPr>
        <p:cNvPr id="1" name=""/>
        <p:cNvGrpSpPr/>
        <p:nvPr/>
      </p:nvGrpSpPr>
      <p:grpSpPr>
        <a:xfrm>
          <a:off x="0" y="0"/>
          <a:ext cx="0" cy="0"/>
          <a:chOff x="0" y="0"/>
          <a:chExt cx="0" cy="0"/>
        </a:xfrm>
      </p:grpSpPr>
      <p:sp>
        <p:nvSpPr>
          <p:cNvPr id="100" name="Rectangle 99"/>
          <p:cNvSpPr/>
          <p:nvPr/>
        </p:nvSpPr>
        <p:spPr bwMode="auto">
          <a:xfrm>
            <a:off x="269169" y="3866380"/>
            <a:ext cx="8961914" cy="17931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219025" y="3866380"/>
            <a:ext cx="3012058" cy="179310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69169" y="2084173"/>
            <a:ext cx="8961914" cy="179310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232" y="2084187"/>
            <a:ext cx="8961851" cy="1793090"/>
          </a:xfrm>
          <a:noFill/>
        </p:spPr>
        <p:txBody>
          <a:bodyPr lIns="146304" tIns="91440" rIns="146304" bIns="91440" anchor="t" anchorCtr="0"/>
          <a:lstStyle>
            <a:lvl1pPr>
              <a:defRPr sz="5881" spc="-98"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69231" y="3878574"/>
            <a:ext cx="5949794" cy="1792326"/>
          </a:xfrm>
          <a:noFill/>
        </p:spPr>
        <p:txBody>
          <a:bodyPr lIns="182880" tIns="146304" rIns="182880" bIns="146304">
            <a:noAutofit/>
          </a:bodyPr>
          <a:lstStyle>
            <a:lvl1pPr marL="0" indent="0">
              <a:spcBef>
                <a:spcPts val="0"/>
              </a:spcBef>
              <a:buNone/>
              <a:defRPr sz="3528"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449206" y="508172"/>
            <a:ext cx="2568421" cy="897626"/>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xmlns=""/>
              </a:ext>
            </a:extLst>
          </a:blip>
          <a:stretch>
            <a:fillRect/>
          </a:stretch>
        </p:blipFill>
        <p:spPr bwMode="invGray">
          <a:xfrm>
            <a:off x="449207" y="6087146"/>
            <a:ext cx="1522007" cy="326167"/>
          </a:xfrm>
          <a:prstGeom prst="rect">
            <a:avLst/>
          </a:prstGeom>
        </p:spPr>
      </p:pic>
      <p:sp>
        <p:nvSpPr>
          <p:cNvPr id="10" name="Text Placeholder 7"/>
          <p:cNvSpPr>
            <a:spLocks noGrp="1"/>
          </p:cNvSpPr>
          <p:nvPr>
            <p:ph type="body" sz="quarter" idx="13" hasCustomPrompt="1"/>
          </p:nvPr>
        </p:nvSpPr>
        <p:spPr>
          <a:xfrm>
            <a:off x="6363331" y="426210"/>
            <a:ext cx="5377148" cy="909728"/>
          </a:xfrm>
        </p:spPr>
        <p:txBody>
          <a:bodyPr tIns="0" rIns="0"/>
          <a:lstStyle>
            <a:lvl1pPr marL="0" indent="0" algn="r">
              <a:buNone/>
              <a:defRPr sz="5881"/>
            </a:lvl1pPr>
          </a:lstStyle>
          <a:p>
            <a:pPr lvl="0"/>
            <a:r>
              <a:rPr lang="en-US" dirty="0" smtClean="0"/>
              <a:t>Session code</a:t>
            </a:r>
            <a:endParaRPr lang="en-US" dirty="0"/>
          </a:p>
        </p:txBody>
      </p:sp>
      <p:grpSp>
        <p:nvGrpSpPr>
          <p:cNvPr id="98" name="Group 97"/>
          <p:cNvGrpSpPr/>
          <p:nvPr/>
        </p:nvGrpSpPr>
        <p:grpSpPr>
          <a:xfrm>
            <a:off x="6994564" y="4030593"/>
            <a:ext cx="1460979" cy="1486471"/>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64"/>
            </a:p>
          </p:txBody>
        </p:sp>
      </p:grpSp>
    </p:spTree>
    <p:extLst>
      <p:ext uri="{BB962C8B-B14F-4D97-AF65-F5344CB8AC3E}">
        <p14:creationId xmlns:p14="http://schemas.microsoft.com/office/powerpoint/2010/main" xmlns="" val="2109291672"/>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xmlns="">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Demo slide">
    <p:spTree>
      <p:nvGrpSpPr>
        <p:cNvPr id="1" name=""/>
        <p:cNvGrpSpPr/>
        <p:nvPr/>
      </p:nvGrpSpPr>
      <p:grpSpPr>
        <a:xfrm>
          <a:off x="0" y="0"/>
          <a:ext cx="0" cy="0"/>
          <a:chOff x="0" y="0"/>
          <a:chExt cx="0" cy="0"/>
        </a:xfrm>
      </p:grpSpPr>
      <p:sp>
        <p:nvSpPr>
          <p:cNvPr id="4" name="Rectangle 3"/>
          <p:cNvSpPr/>
          <p:nvPr/>
        </p:nvSpPr>
        <p:spPr bwMode="ltGray">
          <a:xfrm>
            <a:off x="269232" y="1187644"/>
            <a:ext cx="9858042" cy="2689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3391" tIns="107543" rIns="143391" bIns="107543"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32" y="1187644"/>
            <a:ext cx="9856549" cy="2697988"/>
          </a:xfrm>
          <a:noFill/>
        </p:spPr>
        <p:txBody>
          <a:bodyPr tIns="91440" bIns="91440" anchor="t" anchorCtr="0"/>
          <a:lstStyle>
            <a:lvl1pPr>
              <a:defRPr sz="7057" spc="-98"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0" y="3877271"/>
            <a:ext cx="9858106" cy="1793881"/>
          </a:xfrm>
          <a:noFill/>
        </p:spPr>
        <p:txBody>
          <a:bodyPr lIns="182880" tIns="146304" rIns="182880" bIns="146304">
            <a:noAutofit/>
          </a:bodyPr>
          <a:lstStyle>
            <a:lvl1pPr marL="0" indent="0">
              <a:spcBef>
                <a:spcPts val="0"/>
              </a:spcBef>
              <a:buNone/>
              <a:defRPr sz="3528"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xmlns="" val="55510148"/>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70" y="1186356"/>
            <a:ext cx="9856549" cy="2697988"/>
          </a:xfrm>
          <a:noFill/>
        </p:spPr>
        <p:txBody>
          <a:bodyPr tIns="91440" bIns="91440" anchor="t" anchorCtr="0"/>
          <a:lstStyle>
            <a:lvl1pPr>
              <a:defRPr sz="7057" spc="-98"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170" y="3877271"/>
            <a:ext cx="9858106" cy="1793881"/>
          </a:xfrm>
          <a:noFill/>
        </p:spPr>
        <p:txBody>
          <a:bodyPr lIns="182880" tIns="146304" rIns="182880" bIns="146304">
            <a:noAutofit/>
          </a:bodyPr>
          <a:lstStyle>
            <a:lvl1pPr marL="0" indent="0">
              <a:spcBef>
                <a:spcPts val="0"/>
              </a:spcBef>
              <a:buNone/>
              <a:defRPr sz="3528"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xmlns="" val="2509270562"/>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Video slide">
    <p:spTree>
      <p:nvGrpSpPr>
        <p:cNvPr id="1" name=""/>
        <p:cNvGrpSpPr/>
        <p:nvPr/>
      </p:nvGrpSpPr>
      <p:grpSpPr>
        <a:xfrm>
          <a:off x="0" y="0"/>
          <a:ext cx="0" cy="0"/>
          <a:chOff x="0" y="0"/>
          <a:chExt cx="0" cy="0"/>
        </a:xfrm>
      </p:grpSpPr>
      <p:sp>
        <p:nvSpPr>
          <p:cNvPr id="4" name="Rectangle 3"/>
          <p:cNvSpPr/>
          <p:nvPr/>
        </p:nvSpPr>
        <p:spPr bwMode="ltGray">
          <a:xfrm>
            <a:off x="269232" y="1187644"/>
            <a:ext cx="9858042" cy="268963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8" tIns="143391" rIns="179238" bIns="143391" numCol="1" spcCol="0" rtlCol="0" fromWordArt="0" anchor="t" anchorCtr="0" forceAA="0" compatLnSpc="1">
            <a:prstTxWarp prst="textNoShape">
              <a:avLst/>
            </a:prstTxWarp>
            <a:noAutofit/>
          </a:bodyPr>
          <a:lstStyle/>
          <a:p>
            <a:pPr algn="ctr" defTabSz="913916" fontAlgn="base">
              <a:lnSpc>
                <a:spcPct val="90000"/>
              </a:lnSpc>
              <a:spcBef>
                <a:spcPct val="0"/>
              </a:spcBef>
              <a:spcAft>
                <a:spcPct val="0"/>
              </a:spcAft>
            </a:pPr>
            <a:endParaRPr lang="en-US" sz="2352"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32" y="1187644"/>
            <a:ext cx="9856549" cy="2697988"/>
          </a:xfrm>
          <a:noFill/>
        </p:spPr>
        <p:txBody>
          <a:bodyPr tIns="91440" bIns="91440" anchor="t" anchorCtr="0"/>
          <a:lstStyle>
            <a:lvl1pPr>
              <a:defRPr sz="7057" spc="-98"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xmlns="" val="3472201946"/>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70" y="1186356"/>
            <a:ext cx="9856549" cy="2697988"/>
          </a:xfrm>
          <a:noFill/>
        </p:spPr>
        <p:txBody>
          <a:bodyPr tIns="91440" bIns="91440" anchor="t" anchorCtr="0"/>
          <a:lstStyle>
            <a:lvl1pPr>
              <a:defRPr sz="7057" spc="-98"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xmlns="" val="1453254430"/>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2"/>
            <a:ext cx="11650488" cy="1796217"/>
          </a:xfrm>
          <a:noFill/>
        </p:spPr>
        <p:txBody>
          <a:bodyPr tIns="91440" bIns="91440" anchor="t" anchorCtr="0"/>
          <a:lstStyle>
            <a:lvl1pPr>
              <a:defRPr sz="8625"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xmlns="" val="398526167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Video slide">
    <p:spTree>
      <p:nvGrpSpPr>
        <p:cNvPr id="1" name=""/>
        <p:cNvGrpSpPr/>
        <p:nvPr/>
      </p:nvGrpSpPr>
      <p:grpSpPr>
        <a:xfrm>
          <a:off x="0" y="0"/>
          <a:ext cx="0" cy="0"/>
          <a:chOff x="0" y="0"/>
          <a:chExt cx="0" cy="0"/>
        </a:xfrm>
      </p:grpSpPr>
      <p:sp>
        <p:nvSpPr>
          <p:cNvPr id="4" name="Rectangle 3"/>
          <p:cNvSpPr/>
          <p:nvPr/>
        </p:nvSpPr>
        <p:spPr bwMode="auto">
          <a:xfrm>
            <a:off x="269232" y="1187644"/>
            <a:ext cx="9858042" cy="2689632"/>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4009"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170" y="1186356"/>
            <a:ext cx="9856549" cy="2697988"/>
          </a:xfrm>
          <a:noFill/>
        </p:spPr>
        <p:txBody>
          <a:bodyPr tIns="89629" bIns="89629" anchor="t" anchorCtr="0"/>
          <a:lstStyle>
            <a:lvl1pPr>
              <a:defRPr sz="7100" spc="-98" baseline="0">
                <a:gradFill>
                  <a:gsLst>
                    <a:gs pos="5833">
                      <a:srgbClr val="FFFFFF"/>
                    </a:gs>
                    <a:gs pos="18000">
                      <a:srgbClr val="FFFFFF"/>
                    </a:gs>
                  </a:gsLst>
                  <a:lin ang="5400000" scaled="0"/>
                </a:gradFill>
              </a:defRPr>
            </a:lvl1pPr>
          </a:lstStyle>
          <a:p>
            <a:r>
              <a:rPr lang="en-US" dirty="0" smtClean="0"/>
              <a:t>Video title</a:t>
            </a:r>
            <a:endParaRPr lang="en-US" dirty="0"/>
          </a:p>
        </p:txBody>
      </p:sp>
      <p:sp>
        <p:nvSpPr>
          <p:cNvPr id="6"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2159412218"/>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2"/>
            <a:ext cx="11650488" cy="1796217"/>
          </a:xfrm>
          <a:noFill/>
        </p:spPr>
        <p:txBody>
          <a:bodyPr tIns="91440" bIns="91440" anchor="t" anchorCtr="0"/>
          <a:lstStyle>
            <a:lvl1pPr>
              <a:defRPr sz="8625"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xmlns="" val="429003338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2"/>
            <a:ext cx="11650488" cy="1796217"/>
          </a:xfrm>
          <a:noFill/>
        </p:spPr>
        <p:txBody>
          <a:bodyPr tIns="91440" bIns="91440" anchor="t" anchorCtr="0"/>
          <a:lstStyle>
            <a:lvl1pPr>
              <a:defRPr sz="8625" spc="-98"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xmlns="" val="304516384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2052030"/>
          </a:xfrm>
        </p:spPr>
        <p:txBody>
          <a:bodyPr/>
          <a:lstStyle>
            <a:lvl1pPr marL="0" indent="0">
              <a:buNone/>
              <a:defRPr>
                <a:gradFill>
                  <a:gsLst>
                    <a:gs pos="1250">
                      <a:schemeClr val="tx1"/>
                    </a:gs>
                    <a:gs pos="99000">
                      <a:schemeClr val="tx1"/>
                    </a:gs>
                  </a:gsLst>
                  <a:lin ang="5400000" scaled="0"/>
                </a:gradFill>
              </a:defRPr>
            </a:lvl1pPr>
            <a:lvl2pPr marL="0" indent="0">
              <a:buFontTx/>
              <a:buNone/>
              <a:defRPr sz="1960"/>
            </a:lvl2pPr>
            <a:lvl3pPr marL="224051" indent="0">
              <a:buNone/>
              <a:defRPr sz="1960"/>
            </a:lvl3pPr>
            <a:lvl4pPr marL="448102" indent="0">
              <a:buNone/>
              <a:defRPr sz="1764"/>
            </a:lvl4pPr>
            <a:lvl5pPr marL="672153" indent="0">
              <a:buNone/>
              <a:defRPr sz="1764"/>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46255251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69169" y="1190734"/>
            <a:ext cx="11650488" cy="21875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04254921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1" y="1189176"/>
            <a:ext cx="5377147" cy="2486578"/>
          </a:xfrm>
        </p:spPr>
        <p:txBody>
          <a:bodyPr wrap="square">
            <a:spAutoFit/>
          </a:bodyPr>
          <a:lstStyle>
            <a:lvl1pPr marL="0" indent="0">
              <a:spcBef>
                <a:spcPts val="1200"/>
              </a:spcBef>
              <a:buClr>
                <a:schemeClr val="tx1"/>
              </a:buClr>
              <a:buFont typeface="Wingdings" pitchFamily="2" charset="2"/>
              <a:buNone/>
              <a:defRPr sz="3528"/>
            </a:lvl1pPr>
            <a:lvl2pPr marL="0" indent="0">
              <a:buNone/>
              <a:defRPr sz="1960"/>
            </a:lvl2pPr>
            <a:lvl3pPr marL="227163" indent="0">
              <a:buNone/>
              <a:tabLst/>
              <a:defRPr sz="1960"/>
            </a:lvl3pPr>
            <a:lvl4pPr marL="451214" indent="0">
              <a:buNone/>
              <a:defRPr sz="1764"/>
            </a:lvl4pPr>
            <a:lvl5pPr marL="672153" indent="0">
              <a:buNone/>
              <a:tabLst/>
              <a:defRPr sz="1764"/>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0" y="1189176"/>
            <a:ext cx="5377147" cy="2420188"/>
          </a:xfrm>
        </p:spPr>
        <p:txBody>
          <a:bodyPr wrap="square">
            <a:spAutoFit/>
          </a:bodyPr>
          <a:lstStyle>
            <a:lvl1pPr marL="0" indent="0">
              <a:spcBef>
                <a:spcPts val="1200"/>
              </a:spcBef>
              <a:buClr>
                <a:schemeClr val="tx1"/>
              </a:buClr>
              <a:buFont typeface="Wingdings" pitchFamily="2" charset="2"/>
              <a:buNone/>
              <a:defRPr sz="3528"/>
            </a:lvl1pPr>
            <a:lvl2pPr marL="0" indent="0">
              <a:buNone/>
              <a:defRPr sz="1960"/>
            </a:lvl2pPr>
            <a:lvl3pPr marL="227163" indent="0">
              <a:buNone/>
              <a:tabLst/>
              <a:defRPr sz="1960"/>
            </a:lvl3pPr>
            <a:lvl4pPr marL="451214" indent="0">
              <a:buNone/>
              <a:defRPr sz="1764"/>
            </a:lvl4pPr>
            <a:lvl5pPr marL="672153" indent="0">
              <a:buNone/>
              <a:tabLst/>
              <a:defRPr sz="1764"/>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75932328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1" y="1189176"/>
            <a:ext cx="5377147" cy="2486578"/>
          </a:xfrm>
        </p:spPr>
        <p:txBody>
          <a:bodyPr wrap="square">
            <a:spAutoFit/>
          </a:bodyPr>
          <a:lstStyle>
            <a:lvl1pPr marL="281620" indent="-281620">
              <a:spcBef>
                <a:spcPts val="1200"/>
              </a:spcBef>
              <a:buClr>
                <a:schemeClr val="tx1"/>
              </a:buClr>
              <a:buFont typeface="Arial" pitchFamily="34" charset="0"/>
              <a:buChar char="•"/>
              <a:defRPr sz="3528"/>
            </a:lvl1pPr>
            <a:lvl2pPr marL="520596" indent="-228554">
              <a:defRPr sz="1960"/>
            </a:lvl2pPr>
            <a:lvl3pPr marL="685663" indent="-165067">
              <a:tabLst/>
              <a:defRPr sz="1960"/>
            </a:lvl3pPr>
            <a:lvl4pPr marL="863427" indent="-177765">
              <a:defRPr sz="1764"/>
            </a:lvl4pPr>
            <a:lvl5pPr marL="1028494" indent="-165067">
              <a:tabLst/>
              <a:defRPr sz="1764"/>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0" y="1189176"/>
            <a:ext cx="5377147" cy="2486578"/>
          </a:xfrm>
        </p:spPr>
        <p:txBody>
          <a:bodyPr wrap="square">
            <a:spAutoFit/>
          </a:bodyPr>
          <a:lstStyle>
            <a:lvl1pPr marL="281620" indent="-281620">
              <a:spcBef>
                <a:spcPts val="1200"/>
              </a:spcBef>
              <a:buClr>
                <a:schemeClr val="tx1"/>
              </a:buClr>
              <a:buFont typeface="Arial" pitchFamily="34" charset="0"/>
              <a:buChar char="•"/>
              <a:defRPr sz="3528"/>
            </a:lvl1pPr>
            <a:lvl2pPr marL="520596" indent="-228554">
              <a:defRPr sz="1960"/>
            </a:lvl2pPr>
            <a:lvl3pPr marL="685663" indent="-165067">
              <a:tabLst/>
              <a:defRPr sz="1960"/>
            </a:lvl3pPr>
            <a:lvl4pPr marL="863427" indent="-177765">
              <a:defRPr sz="1764"/>
            </a:lvl4pPr>
            <a:lvl5pPr marL="1028494" indent="-165067">
              <a:tabLst/>
              <a:defRPr sz="1764"/>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60899479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171" y="1189176"/>
            <a:ext cx="5377147" cy="2619356"/>
          </a:xfrm>
        </p:spPr>
        <p:txBody>
          <a:bodyPr wrap="square">
            <a:spAutoFit/>
          </a:bodyPr>
          <a:lstStyle>
            <a:lvl1pPr marL="281620" indent="-281620">
              <a:spcBef>
                <a:spcPts val="1200"/>
              </a:spcBef>
              <a:buClr>
                <a:schemeClr val="tx2"/>
              </a:buClr>
              <a:buFont typeface="Arial" pitchFamily="34" charset="0"/>
              <a:buChar char="•"/>
              <a:defRPr sz="3528">
                <a:gradFill>
                  <a:gsLst>
                    <a:gs pos="1250">
                      <a:schemeClr val="tx2"/>
                    </a:gs>
                    <a:gs pos="99000">
                      <a:schemeClr val="tx2"/>
                    </a:gs>
                  </a:gsLst>
                  <a:lin ang="5400000" scaled="0"/>
                </a:gradFill>
              </a:defRPr>
            </a:lvl1pPr>
            <a:lvl2pPr marL="520596" indent="-228554">
              <a:defRPr sz="2352"/>
            </a:lvl2pPr>
            <a:lvl3pPr marL="685663" indent="-165067">
              <a:tabLst/>
              <a:defRPr sz="2352"/>
            </a:lvl3pPr>
            <a:lvl4pPr marL="863427" indent="-177765">
              <a:defRPr/>
            </a:lvl4pPr>
            <a:lvl5pPr marL="1028494" indent="-16506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2510" y="1189176"/>
            <a:ext cx="5377147" cy="2619356"/>
          </a:xfrm>
        </p:spPr>
        <p:txBody>
          <a:bodyPr wrap="square">
            <a:spAutoFit/>
          </a:bodyPr>
          <a:lstStyle>
            <a:lvl1pPr marL="281620" indent="-281620">
              <a:spcBef>
                <a:spcPts val="1200"/>
              </a:spcBef>
              <a:buClr>
                <a:schemeClr val="tx2"/>
              </a:buClr>
              <a:buFont typeface="Arial" pitchFamily="34" charset="0"/>
              <a:buChar char="•"/>
              <a:defRPr sz="3528">
                <a:gradFill>
                  <a:gsLst>
                    <a:gs pos="1250">
                      <a:schemeClr val="tx2"/>
                    </a:gs>
                    <a:gs pos="99000">
                      <a:schemeClr val="tx2"/>
                    </a:gs>
                  </a:gsLst>
                  <a:lin ang="5400000" scaled="0"/>
                </a:gradFill>
              </a:defRPr>
            </a:lvl1pPr>
            <a:lvl2pPr marL="520596" indent="-228554">
              <a:defRPr sz="2352"/>
            </a:lvl2pPr>
            <a:lvl3pPr marL="685663" indent="-165067">
              <a:tabLst/>
              <a:defRPr sz="2352"/>
            </a:lvl3pPr>
            <a:lvl4pPr marL="863427" indent="-177765">
              <a:defRPr/>
            </a:lvl4pPr>
            <a:lvl5pPr marL="1028494" indent="-16506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17564773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183084091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0615648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4057658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2"/>
            <a:ext cx="11650488" cy="1796217"/>
          </a:xfrm>
          <a:noFill/>
        </p:spPr>
        <p:txBody>
          <a:bodyPr tIns="89629" bIns="89629" anchor="t" anchorCtr="0"/>
          <a:lstStyle>
            <a:lvl1pPr>
              <a:defRPr sz="8600" spc="-98"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9741494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3705351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189176"/>
            <a:ext cx="12188825"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10" tIns="45710" rIns="45710" bIns="45710" numCol="1" spcCol="0" rtlCol="0" fromWordArt="0" anchor="ctr" anchorCtr="0" forceAA="0" compatLnSpc="1">
            <a:prstTxWarp prst="textNoShape">
              <a:avLst/>
            </a:prstTxWarp>
            <a:noAutofit/>
          </a:bodyPr>
          <a:lstStyle/>
          <a:p>
            <a:pPr algn="ctr" defTabSz="913916" fontAlgn="base">
              <a:spcBef>
                <a:spcPct val="0"/>
              </a:spcBef>
              <a:spcAft>
                <a:spcPct val="0"/>
              </a:spcAft>
            </a:pPr>
            <a:endParaRPr lang="en-US" sz="176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169" y="1192415"/>
            <a:ext cx="11650487" cy="2089751"/>
          </a:xfrm>
        </p:spPr>
        <p:txBody>
          <a:bodyPr/>
          <a:lstStyle>
            <a:lvl1pPr marL="0" indent="0">
              <a:buNone/>
              <a:defRPr sz="3234">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65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297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3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08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47215773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169" y="1189177"/>
            <a:ext cx="11650488" cy="2396047"/>
          </a:xfrm>
          <a:prstGeom prst="rect">
            <a:avLst/>
          </a:prstGeom>
        </p:spPr>
        <p:txBody>
          <a:bodyPr/>
          <a:lstStyle>
            <a:lvl1pPr marL="284732" indent="-284732">
              <a:buClr>
                <a:schemeClr val="tx1"/>
              </a:buClr>
              <a:buSzPct val="90000"/>
              <a:buFont typeface="Arial" pitchFamily="34" charset="0"/>
              <a:buChar char="•"/>
              <a:defRPr sz="352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127" indent="-275396">
              <a:buClr>
                <a:schemeClr val="tx1"/>
              </a:buClr>
              <a:buSzPct val="90000"/>
              <a:buFont typeface="Arial" pitchFamily="34" charset="0"/>
              <a:buChar char="•"/>
              <a:defRPr sz="3136">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4859" indent="-284732">
              <a:buClr>
                <a:schemeClr val="tx1"/>
              </a:buClr>
              <a:buSzPct val="90000"/>
              <a:buFont typeface="Arial" pitchFamily="34" charset="0"/>
              <a:buChar char="•"/>
              <a:defRPr sz="2744">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8910" indent="-224051">
              <a:buClr>
                <a:schemeClr val="tx1"/>
              </a:buClr>
              <a:buSzPct val="90000"/>
              <a:buFont typeface="Arial" pitchFamily="34" charset="0"/>
              <a:buChar char="•"/>
              <a:defRPr sz="2352">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2961" indent="-224051">
              <a:buClr>
                <a:schemeClr val="tx1"/>
              </a:buClr>
              <a:buSzPct val="90000"/>
              <a:buFont typeface="Arial" pitchFamily="34" charset="0"/>
              <a:buChar char="•"/>
              <a:defRPr sz="196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88826"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6"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xmlns="" val="11692805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0"/>
            <a:ext cx="11149013" cy="218480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65000456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033" y="3877271"/>
            <a:ext cx="9856241" cy="1794661"/>
          </a:xfrm>
          <a:noFill/>
        </p:spPr>
        <p:txBody>
          <a:bodyPr lIns="143407" tIns="107555" rIns="143407" bIns="107555">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69233" y="2075840"/>
            <a:ext cx="9858042" cy="1801436"/>
          </a:xfrm>
          <a:noFill/>
        </p:spPr>
        <p:txBody>
          <a:bodyPr lIns="143407" tIns="89629" rIns="143407" bIns="89629" anchor="t" anchorCtr="0"/>
          <a:lstStyle>
            <a:lvl1pPr>
              <a:defRPr sz="5900" spc="-98"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xmlns="" val="2131445978"/>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1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405018742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2"/>
            <a:ext cx="11650488" cy="1796217"/>
          </a:xfrm>
          <a:noFill/>
        </p:spPr>
        <p:txBody>
          <a:bodyPr tIns="89629" bIns="89629" anchor="t" anchorCtr="0"/>
          <a:lstStyle>
            <a:lvl1pPr>
              <a:defRPr sz="8600" spc="-98"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169" y="2084172"/>
            <a:ext cx="11650488" cy="1796217"/>
          </a:xfrm>
          <a:noFill/>
        </p:spPr>
        <p:txBody>
          <a:bodyPr tIns="89629" bIns="89629" anchor="t" anchorCtr="0"/>
          <a:lstStyle>
            <a:lvl1pPr>
              <a:defRPr sz="8600" spc="-98"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2007662"/>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4074" indent="0">
              <a:buNone/>
              <a:defRPr/>
            </a:lvl3pPr>
            <a:lvl4pPr marL="448147" indent="0">
              <a:buNone/>
              <a:defRPr/>
            </a:lvl4pPr>
            <a:lvl5pPr marL="67222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69169" y="1189177"/>
            <a:ext cx="11650488" cy="2007662"/>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4074" indent="0">
              <a:buNone/>
              <a:defRPr/>
            </a:lvl3pPr>
            <a:lvl4pPr marL="448147" indent="0">
              <a:buNone/>
              <a:defRPr/>
            </a:lvl4pPr>
            <a:lvl5pPr marL="67222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p:nvSpPr>
        <p:spPr bwMode="white">
          <a:xfrm>
            <a:off x="4330872" y="6566898"/>
            <a:ext cx="3527080" cy="158429"/>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b="0" spc="147" baseline="0" dirty="0" smtClean="0">
                <a:gradFill>
                  <a:gsLst>
                    <a:gs pos="0">
                      <a:schemeClr val="tx1">
                        <a:alpha val="50000"/>
                      </a:schemeClr>
                    </a:gs>
                    <a:gs pos="86000">
                      <a:schemeClr val="tx1">
                        <a:alpha val="50000"/>
                      </a:scheme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xmlns=""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theme" Target="../theme/theme2.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170" y="289511"/>
            <a:ext cx="11652805" cy="899665"/>
          </a:xfrm>
          <a:prstGeom prst="rect">
            <a:avLst/>
          </a:prstGeom>
        </p:spPr>
        <p:txBody>
          <a:bodyPr vert="horz" wrap="square" lIns="143407" tIns="89629" rIns="143407" bIns="8962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171" y="1189178"/>
            <a:ext cx="11650486" cy="2075373"/>
          </a:xfrm>
          <a:prstGeom prst="rect">
            <a:avLst/>
          </a:prstGeom>
        </p:spPr>
        <p:txBody>
          <a:bodyPr vert="horz" wrap="square" lIns="143407" tIns="89629" rIns="143407" bIns="8962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790270825"/>
      </p:ext>
    </p:extLst>
  </p:cSld>
  <p:clrMap bg1="dk1" tx1="lt1" bg2="dk2" tx2="lt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 id="2147483885" r:id="rId15"/>
    <p:sldLayoutId id="2147483886" r:id="rId16"/>
    <p:sldLayoutId id="2147483887" r:id="rId17"/>
    <p:sldLayoutId id="2147483888" r:id="rId18"/>
    <p:sldLayoutId id="2147483889" r:id="rId19"/>
    <p:sldLayoutId id="2147483890" r:id="rId20"/>
    <p:sldLayoutId id="2147483891" r:id="rId21"/>
    <p:sldLayoutId id="2147483892" r:id="rId22"/>
    <p:sldLayoutId id="2147483893" r:id="rId23"/>
    <p:sldLayoutId id="2147483894" r:id="rId24"/>
    <p:sldLayoutId id="2147483895" r:id="rId25"/>
    <p:sldLayoutId id="2147483896" r:id="rId26"/>
    <p:sldLayoutId id="2147483897" r:id="rId27"/>
    <p:sldLayoutId id="2147483898" r:id="rId28"/>
    <p:sldLayoutId id="2147483899" r:id="rId29"/>
    <p:sldLayoutId id="2147483900" r:id="rId30"/>
    <p:sldLayoutId id="2147483901" r:id="rId31"/>
  </p:sldLayoutIdLst>
  <p:transition>
    <p:fade/>
  </p:transition>
  <p:timing>
    <p:tnLst>
      <p:par>
        <p:cTn id="1" dur="indefinite" restart="never" nodeType="tmRoot"/>
      </p:par>
    </p:tnLst>
  </p:timing>
  <p:txStyles>
    <p:titleStyle>
      <a:lvl1pPr algn="l" defTabSz="914274"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11" marR="0" indent="-336111" algn="l" defTabSz="91427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633" marR="0" indent="-236522" algn="l" defTabSz="9142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258"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332"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405"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252"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0"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27"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65"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74" rtl="0" eaLnBrk="1" latinLnBrk="0" hangingPunct="1">
        <a:defRPr sz="1800" kern="1200">
          <a:solidFill>
            <a:schemeClr val="tx1"/>
          </a:solidFill>
          <a:latin typeface="+mn-lt"/>
          <a:ea typeface="+mn-ea"/>
          <a:cs typeface="+mn-cs"/>
        </a:defRPr>
      </a:lvl1pPr>
      <a:lvl2pPr marL="457137" algn="l" defTabSz="914274" rtl="0" eaLnBrk="1" latinLnBrk="0" hangingPunct="1">
        <a:defRPr sz="1800" kern="1200">
          <a:solidFill>
            <a:schemeClr val="tx1"/>
          </a:solidFill>
          <a:latin typeface="+mn-lt"/>
          <a:ea typeface="+mn-ea"/>
          <a:cs typeface="+mn-cs"/>
        </a:defRPr>
      </a:lvl2pPr>
      <a:lvl3pPr marL="914274" algn="l" defTabSz="914274" rtl="0" eaLnBrk="1" latinLnBrk="0" hangingPunct="1">
        <a:defRPr sz="1800" kern="1200">
          <a:solidFill>
            <a:schemeClr val="tx1"/>
          </a:solidFill>
          <a:latin typeface="+mn-lt"/>
          <a:ea typeface="+mn-ea"/>
          <a:cs typeface="+mn-cs"/>
        </a:defRPr>
      </a:lvl3pPr>
      <a:lvl4pPr marL="1371411" algn="l" defTabSz="914274" rtl="0" eaLnBrk="1" latinLnBrk="0" hangingPunct="1">
        <a:defRPr sz="1800" kern="1200">
          <a:solidFill>
            <a:schemeClr val="tx1"/>
          </a:solidFill>
          <a:latin typeface="+mn-lt"/>
          <a:ea typeface="+mn-ea"/>
          <a:cs typeface="+mn-cs"/>
        </a:defRPr>
      </a:lvl4pPr>
      <a:lvl5pPr marL="1828547" algn="l" defTabSz="914274" rtl="0" eaLnBrk="1" latinLnBrk="0" hangingPunct="1">
        <a:defRPr sz="1800" kern="1200">
          <a:solidFill>
            <a:schemeClr val="tx1"/>
          </a:solidFill>
          <a:latin typeface="+mn-lt"/>
          <a:ea typeface="+mn-ea"/>
          <a:cs typeface="+mn-cs"/>
        </a:defRPr>
      </a:lvl5pPr>
      <a:lvl6pPr marL="2285685" algn="l" defTabSz="914274" rtl="0" eaLnBrk="1" latinLnBrk="0" hangingPunct="1">
        <a:defRPr sz="1800" kern="1200">
          <a:solidFill>
            <a:schemeClr val="tx1"/>
          </a:solidFill>
          <a:latin typeface="+mn-lt"/>
          <a:ea typeface="+mn-ea"/>
          <a:cs typeface="+mn-cs"/>
        </a:defRPr>
      </a:lvl6pPr>
      <a:lvl7pPr marL="2742821" algn="l" defTabSz="914274" rtl="0" eaLnBrk="1" latinLnBrk="0" hangingPunct="1">
        <a:defRPr sz="1800" kern="1200">
          <a:solidFill>
            <a:schemeClr val="tx1"/>
          </a:solidFill>
          <a:latin typeface="+mn-lt"/>
          <a:ea typeface="+mn-ea"/>
          <a:cs typeface="+mn-cs"/>
        </a:defRPr>
      </a:lvl7pPr>
      <a:lvl8pPr marL="3199958" algn="l" defTabSz="914274" rtl="0" eaLnBrk="1" latinLnBrk="0" hangingPunct="1">
        <a:defRPr sz="1800" kern="1200">
          <a:solidFill>
            <a:schemeClr val="tx1"/>
          </a:solidFill>
          <a:latin typeface="+mn-lt"/>
          <a:ea typeface="+mn-ea"/>
          <a:cs typeface="+mn-cs"/>
        </a:defRPr>
      </a:lvl8pPr>
      <a:lvl9pPr marL="3657096" algn="l" defTabSz="91427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8857" y="291102"/>
            <a:ext cx="11652805" cy="89966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171" y="1189178"/>
            <a:ext cx="11650486" cy="2184808"/>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49350889"/>
      </p:ext>
    </p:extLst>
  </p:cSld>
  <p:clrMap bg1="dk1" tx1="lt1" bg2="dk2" tx2="lt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 id="2147483915" r:id="rId13"/>
    <p:sldLayoutId id="2147483916" r:id="rId14"/>
    <p:sldLayoutId id="2147483917" r:id="rId15"/>
    <p:sldLayoutId id="2147483918" r:id="rId16"/>
    <p:sldLayoutId id="2147483919" r:id="rId17"/>
    <p:sldLayoutId id="2147483920" r:id="rId18"/>
    <p:sldLayoutId id="2147483921" r:id="rId19"/>
    <p:sldLayoutId id="2147483922" r:id="rId20"/>
    <p:sldLayoutId id="2147483923" r:id="rId21"/>
    <p:sldLayoutId id="2147483924" r:id="rId22"/>
    <p:sldLayoutId id="2147483925" r:id="rId23"/>
    <p:sldLayoutId id="2147483926" r:id="rId24"/>
    <p:sldLayoutId id="2147483927" r:id="rId25"/>
  </p:sldLayoutIdLst>
  <p:transition>
    <p:fade/>
  </p:transition>
  <p:timing>
    <p:tnLst>
      <p:par>
        <p:cTn id="1" dur="indefinite" restart="never" nodeType="tmRoot"/>
      </p:par>
    </p:tnLst>
  </p:timing>
  <p:txStyles>
    <p:title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076" marR="0" indent="-336076" algn="l" defTabSz="914180" rtl="0" eaLnBrk="1" fontAlgn="auto" latinLnBrk="0" hangingPunct="1">
        <a:lnSpc>
          <a:spcPct val="90000"/>
        </a:lnSpc>
        <a:spcBef>
          <a:spcPct val="20000"/>
        </a:spcBef>
        <a:spcAft>
          <a:spcPts val="0"/>
        </a:spcAft>
        <a:buClrTx/>
        <a:buSzPct val="90000"/>
        <a:buFont typeface="Arial" pitchFamily="34" charset="0"/>
        <a:buChar char="•"/>
        <a:tabLst/>
        <a:defRPr sz="3920" kern="1200" spc="0" baseline="0">
          <a:gradFill>
            <a:gsLst>
              <a:gs pos="1250">
                <a:schemeClr val="tx1"/>
              </a:gs>
              <a:gs pos="100000">
                <a:schemeClr val="tx1"/>
              </a:gs>
            </a:gsLst>
            <a:lin ang="5400000" scaled="0"/>
          </a:gradFill>
          <a:latin typeface="+mj-lt"/>
          <a:ea typeface="+mn-ea"/>
          <a:cs typeface="+mn-cs"/>
        </a:defRPr>
      </a:lvl1pPr>
      <a:lvl2pPr marL="572574" marR="0" indent="-236498" algn="l" defTabSz="914180" rtl="0" eaLnBrk="1" fontAlgn="auto" latinLnBrk="0" hangingPunct="1">
        <a:lnSpc>
          <a:spcPct val="90000"/>
        </a:lnSpc>
        <a:spcBef>
          <a:spcPct val="20000"/>
        </a:spcBef>
        <a:spcAft>
          <a:spcPts val="0"/>
        </a:spcAft>
        <a:buClrTx/>
        <a:buSzPct val="90000"/>
        <a:buFont typeface="Arial" pitchFamily="34" charset="0"/>
        <a:buChar char="•"/>
        <a:tabLst/>
        <a:defRPr sz="2352" kern="1200" spc="0" baseline="0">
          <a:gradFill>
            <a:gsLst>
              <a:gs pos="1250">
                <a:schemeClr val="tx1"/>
              </a:gs>
              <a:gs pos="100000">
                <a:schemeClr val="tx1"/>
              </a:gs>
            </a:gsLst>
            <a:lin ang="5400000" scaled="0"/>
          </a:gradFill>
          <a:latin typeface="+mn-lt"/>
          <a:ea typeface="+mn-ea"/>
          <a:cs typeface="+mn-cs"/>
        </a:defRPr>
      </a:lvl2pPr>
      <a:lvl3pPr marL="784178" marR="0" indent="-224051" algn="l" defTabSz="914180" rtl="0" eaLnBrk="1" fontAlgn="auto" latinLnBrk="0" hangingPunct="1">
        <a:lnSpc>
          <a:spcPct val="90000"/>
        </a:lnSpc>
        <a:spcBef>
          <a:spcPct val="20000"/>
        </a:spcBef>
        <a:spcAft>
          <a:spcPts val="0"/>
        </a:spcAft>
        <a:buClrTx/>
        <a:buSzPct val="90000"/>
        <a:buFont typeface="Arial" pitchFamily="34" charset="0"/>
        <a:buChar char="•"/>
        <a:tabLst/>
        <a:defRPr sz="2352" kern="1200" spc="0" baseline="0">
          <a:gradFill>
            <a:gsLst>
              <a:gs pos="1250">
                <a:schemeClr val="tx1"/>
              </a:gs>
              <a:gs pos="100000">
                <a:schemeClr val="tx1"/>
              </a:gs>
            </a:gsLst>
            <a:lin ang="5400000" scaled="0"/>
          </a:gradFill>
          <a:latin typeface="+mn-lt"/>
          <a:ea typeface="+mn-ea"/>
          <a:cs typeface="+mn-cs"/>
        </a:defRPr>
      </a:lvl3pPr>
      <a:lvl4pPr marL="1008229" marR="0" indent="-224051" algn="l" defTabSz="914180" rtl="0" eaLnBrk="1" fontAlgn="auto" latinLnBrk="0" hangingPunct="1">
        <a:lnSpc>
          <a:spcPct val="90000"/>
        </a:lnSpc>
        <a:spcBef>
          <a:spcPct val="20000"/>
        </a:spcBef>
        <a:spcAft>
          <a:spcPts val="0"/>
        </a:spcAft>
        <a:buClrTx/>
        <a:buSzPct val="90000"/>
        <a:buFont typeface="Arial" pitchFamily="34" charset="0"/>
        <a:buChar char="•"/>
        <a:tabLst/>
        <a:defRPr sz="1960" kern="1200" spc="0" baseline="0">
          <a:gradFill>
            <a:gsLst>
              <a:gs pos="1250">
                <a:schemeClr val="tx1"/>
              </a:gs>
              <a:gs pos="100000">
                <a:schemeClr val="tx1"/>
              </a:gs>
            </a:gsLst>
            <a:lin ang="5400000" scaled="0"/>
          </a:gradFill>
          <a:latin typeface="+mn-lt"/>
          <a:ea typeface="+mn-ea"/>
          <a:cs typeface="+mn-cs"/>
        </a:defRPr>
      </a:lvl4pPr>
      <a:lvl5pPr marL="1232280" marR="0" indent="-224051" algn="l" defTabSz="914180" rtl="0" eaLnBrk="1" fontAlgn="auto" latinLnBrk="0" hangingPunct="1">
        <a:lnSpc>
          <a:spcPct val="90000"/>
        </a:lnSpc>
        <a:spcBef>
          <a:spcPct val="20000"/>
        </a:spcBef>
        <a:spcAft>
          <a:spcPts val="0"/>
        </a:spcAft>
        <a:buClrTx/>
        <a:buSzPct val="90000"/>
        <a:buFont typeface="Arial" pitchFamily="34" charset="0"/>
        <a:buChar char="•"/>
        <a:tabLst/>
        <a:defRPr sz="1960"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p:bodyStyle>
    <p:otherStyle>
      <a:defPPr>
        <a:defRPr lang="en-US"/>
      </a:defPPr>
      <a:lvl1pPr marL="0" algn="l" defTabSz="914180" rtl="0" eaLnBrk="1" latinLnBrk="0" hangingPunct="1">
        <a:defRPr sz="1764" kern="1200">
          <a:solidFill>
            <a:schemeClr val="tx1"/>
          </a:solidFill>
          <a:latin typeface="+mn-lt"/>
          <a:ea typeface="+mn-ea"/>
          <a:cs typeface="+mn-cs"/>
        </a:defRPr>
      </a:lvl1pPr>
      <a:lvl2pPr marL="457090" algn="l" defTabSz="914180" rtl="0" eaLnBrk="1" latinLnBrk="0" hangingPunct="1">
        <a:defRPr sz="1764" kern="1200">
          <a:solidFill>
            <a:schemeClr val="tx1"/>
          </a:solidFill>
          <a:latin typeface="+mn-lt"/>
          <a:ea typeface="+mn-ea"/>
          <a:cs typeface="+mn-cs"/>
        </a:defRPr>
      </a:lvl2pPr>
      <a:lvl3pPr marL="914180" algn="l" defTabSz="914180" rtl="0" eaLnBrk="1" latinLnBrk="0" hangingPunct="1">
        <a:defRPr sz="1764" kern="1200">
          <a:solidFill>
            <a:schemeClr val="tx1"/>
          </a:solidFill>
          <a:latin typeface="+mn-lt"/>
          <a:ea typeface="+mn-ea"/>
          <a:cs typeface="+mn-cs"/>
        </a:defRPr>
      </a:lvl3pPr>
      <a:lvl4pPr marL="1371271" algn="l" defTabSz="914180" rtl="0" eaLnBrk="1" latinLnBrk="0" hangingPunct="1">
        <a:defRPr sz="1764" kern="1200">
          <a:solidFill>
            <a:schemeClr val="tx1"/>
          </a:solidFill>
          <a:latin typeface="+mn-lt"/>
          <a:ea typeface="+mn-ea"/>
          <a:cs typeface="+mn-cs"/>
        </a:defRPr>
      </a:lvl4pPr>
      <a:lvl5pPr marL="1828361" algn="l" defTabSz="914180" rtl="0" eaLnBrk="1" latinLnBrk="0" hangingPunct="1">
        <a:defRPr sz="1764" kern="1200">
          <a:solidFill>
            <a:schemeClr val="tx1"/>
          </a:solidFill>
          <a:latin typeface="+mn-lt"/>
          <a:ea typeface="+mn-ea"/>
          <a:cs typeface="+mn-cs"/>
        </a:defRPr>
      </a:lvl5pPr>
      <a:lvl6pPr marL="2285452" algn="l" defTabSz="914180" rtl="0" eaLnBrk="1" latinLnBrk="0" hangingPunct="1">
        <a:defRPr sz="1764" kern="1200">
          <a:solidFill>
            <a:schemeClr val="tx1"/>
          </a:solidFill>
          <a:latin typeface="+mn-lt"/>
          <a:ea typeface="+mn-ea"/>
          <a:cs typeface="+mn-cs"/>
        </a:defRPr>
      </a:lvl6pPr>
      <a:lvl7pPr marL="2742541" algn="l" defTabSz="914180" rtl="0" eaLnBrk="1" latinLnBrk="0" hangingPunct="1">
        <a:defRPr sz="1764" kern="1200">
          <a:solidFill>
            <a:schemeClr val="tx1"/>
          </a:solidFill>
          <a:latin typeface="+mn-lt"/>
          <a:ea typeface="+mn-ea"/>
          <a:cs typeface="+mn-cs"/>
        </a:defRPr>
      </a:lvl7pPr>
      <a:lvl8pPr marL="3199632" algn="l" defTabSz="914180" rtl="0" eaLnBrk="1" latinLnBrk="0" hangingPunct="1">
        <a:defRPr sz="1764" kern="1200">
          <a:solidFill>
            <a:schemeClr val="tx1"/>
          </a:solidFill>
          <a:latin typeface="+mn-lt"/>
          <a:ea typeface="+mn-ea"/>
          <a:cs typeface="+mn-cs"/>
        </a:defRPr>
      </a:lvl8pPr>
      <a:lvl9pPr marL="3656723" algn="l" defTabSz="914180" rtl="0" eaLnBrk="1" latinLnBrk="0" hangingPunct="1">
        <a:defRPr sz="1764"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hyperlink" Target="https://www.cs.jhu.edu/~moheeb/aburajab-ndss-13.pdf" TargetMode="Externa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3.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56.xml"/><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3.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microsoft.com/security/portal/threat/encyclopedia/Entry.aspx?Name=Rogue:Win32/Winwebsec" TargetMode="Externa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3.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2" Type="http://schemas.openxmlformats.org/officeDocument/2006/relationships/hyperlink" Target="http://www.microsoft.com/security/portal/threat/encyclopedia/entry.aspx?Name=Win32/Vicenor" TargetMode="External"/><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3.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45.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5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microsoft.com/security/portal/Threat/Encyclopedia/Entry.aspx?Name=Worm:Win32/Flame.gen!B" TargetMode="External"/><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6.xml"/></Relationships>
</file>

<file path=ppt/slides/_rels/slide53.xml.rels><?xml version="1.0" encoding="UTF-8" standalone="yes"?>
<Relationships xmlns="http://schemas.openxmlformats.org/package/2006/relationships"><Relationship Id="rId3" Type="http://schemas.openxmlformats.org/officeDocument/2006/relationships/hyperlink" Target="http://www.reuters.com/article/2012/06/12/us-media-tech-summit-flame-idUSBRE85A0TN20120612" TargetMode="External"/><Relationship Id="rId2" Type="http://schemas.openxmlformats.org/officeDocument/2006/relationships/image" Target="../media/image45.png"/><Relationship Id="rId1" Type="http://schemas.openxmlformats.org/officeDocument/2006/relationships/slideLayout" Target="../slideLayouts/slideLayout5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6.xml"/></Relationships>
</file>

<file path=ppt/slides/_rels/slide5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www.zerodaythebook.com/" TargetMode="External"/><Relationship Id="rId1" Type="http://schemas.openxmlformats.org/officeDocument/2006/relationships/slideLayout" Target="../slideLayouts/slideLayout56.xml"/><Relationship Id="rId4" Type="http://schemas.openxmlformats.org/officeDocument/2006/relationships/image" Target="../media/image47.jpeg"/></Relationships>
</file>

<file path=ppt/slides/_rels/slide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56.xml"/><Relationship Id="rId1" Type="http://schemas.openxmlformats.org/officeDocument/2006/relationships/tags" Target="../tags/tag2.xml"/></Relationships>
</file>

<file path=ppt/slides/_rels/slide58.xml.rels><?xml version="1.0" encoding="UTF-8" standalone="yes"?>
<Relationships xmlns="http://schemas.openxmlformats.org/package/2006/relationships"><Relationship Id="rId3" Type="http://schemas.openxmlformats.org/officeDocument/2006/relationships/hyperlink" Target="http://www.symantec.com/content/en/us/enterprise/media/security_response/whitepapers/w32_stuxnet_dossier.pdf" TargetMode="External"/><Relationship Id="rId2" Type="http://schemas.openxmlformats.org/officeDocument/2006/relationships/hyperlink" Target="http://www.microsoft.com/security/sir/default.aspx" TargetMode="External"/><Relationship Id="rId1" Type="http://schemas.openxmlformats.org/officeDocument/2006/relationships/slideLayout" Target="../slideLayouts/slideLayout56.xml"/><Relationship Id="rId4" Type="http://schemas.openxmlformats.org/officeDocument/2006/relationships/hyperlink" Target="http://www.wired.com/threatlevel/2011/07/how-digital-detectives-deciphered-stuxne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Malware Hunting with the </a:t>
            </a:r>
            <a:r>
              <a:rPr lang="en-US" sz="4800" dirty="0" err="1" smtClean="0"/>
              <a:t>Sysinternals</a:t>
            </a:r>
            <a:r>
              <a:rPr lang="en-US" sz="4800" dirty="0" smtClean="0"/>
              <a:t> Tools</a:t>
            </a:r>
            <a:endParaRPr lang="en-US" sz="4800" dirty="0"/>
          </a:p>
        </p:txBody>
      </p:sp>
      <p:sp>
        <p:nvSpPr>
          <p:cNvPr id="3" name="Subtitle 2"/>
          <p:cNvSpPr>
            <a:spLocks noGrp="1"/>
          </p:cNvSpPr>
          <p:nvPr>
            <p:ph type="body" sz="quarter" idx="12"/>
          </p:nvPr>
        </p:nvSpPr>
        <p:spPr/>
        <p:txBody>
          <a:bodyPr/>
          <a:lstStyle/>
          <a:p>
            <a:r>
              <a:rPr lang="en-US" dirty="0" smtClean="0"/>
              <a:t>Mark Russinovich</a:t>
            </a:r>
          </a:p>
          <a:p>
            <a:r>
              <a:rPr lang="en-US" dirty="0" smtClean="0"/>
              <a:t>Technical Fellow</a:t>
            </a:r>
          </a:p>
          <a:p>
            <a:r>
              <a:rPr lang="en-US" dirty="0" smtClean="0"/>
              <a:t>Windows Azure</a:t>
            </a:r>
            <a:endParaRPr lang="en-US" dirty="0"/>
          </a:p>
        </p:txBody>
      </p:sp>
      <p:sp>
        <p:nvSpPr>
          <p:cNvPr id="4" name="Text Placeholder 3"/>
          <p:cNvSpPr>
            <a:spLocks noGrp="1"/>
          </p:cNvSpPr>
          <p:nvPr>
            <p:ph type="body" sz="quarter" idx="13"/>
          </p:nvPr>
        </p:nvSpPr>
        <p:spPr/>
        <p:txBody>
          <a:bodyPr/>
          <a:lstStyle/>
          <a:p>
            <a:r>
              <a:rPr lang="en-US" dirty="0" smtClean="0"/>
              <a:t>ATC-B308</a:t>
            </a:r>
            <a:endParaRPr lang="en-US" dirty="0"/>
          </a:p>
        </p:txBody>
      </p:sp>
    </p:spTree>
    <p:extLst>
      <p:ext uri="{BB962C8B-B14F-4D97-AF65-F5344CB8AC3E}">
        <p14:creationId xmlns:p14="http://schemas.microsoft.com/office/powerpoint/2010/main" xmlns="" val="3028687261"/>
      </p:ext>
    </p:extLst>
  </p:cSld>
  <p:clrMapOvr>
    <a:masterClrMapping/>
  </p:clrMapOvr>
  <p:transition advTm="52328">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smtClean="0"/>
              <a:t>The Process View</a:t>
            </a:r>
          </a:p>
        </p:txBody>
      </p:sp>
      <p:sp>
        <p:nvSpPr>
          <p:cNvPr id="68611" name="Rectangle 3"/>
          <p:cNvSpPr>
            <a:spLocks noGrp="1" noChangeArrowheads="1"/>
          </p:cNvSpPr>
          <p:nvPr>
            <p:ph sz="quarter" idx="10"/>
          </p:nvPr>
        </p:nvSpPr>
        <p:spPr>
          <a:xfrm>
            <a:off x="269169" y="1190734"/>
            <a:ext cx="11650488" cy="5361468"/>
          </a:xfrm>
        </p:spPr>
        <p:txBody>
          <a:bodyPr/>
          <a:lstStyle/>
          <a:p>
            <a:r>
              <a:rPr lang="en-US" sz="3600" dirty="0" smtClean="0"/>
              <a:t>The process tree shows parent-child relationships</a:t>
            </a:r>
          </a:p>
          <a:p>
            <a:r>
              <a:rPr lang="en-US" sz="3600" dirty="0" smtClean="0"/>
              <a:t>Icon, description, and company name are pulled from image version information</a:t>
            </a:r>
          </a:p>
          <a:p>
            <a:pPr lvl="1"/>
            <a:r>
              <a:rPr lang="en-US" sz="2000" dirty="0" smtClean="0"/>
              <a:t>Most malware doesn’t have version information</a:t>
            </a:r>
          </a:p>
          <a:p>
            <a:pPr lvl="1"/>
            <a:r>
              <a:rPr lang="en-US" sz="2000" dirty="0" smtClean="0"/>
              <a:t>What about malware pretending to be from Microsoft?</a:t>
            </a:r>
          </a:p>
          <a:p>
            <a:pPr lvl="2"/>
            <a:r>
              <a:rPr lang="en-US" sz="2000" dirty="0" smtClean="0"/>
              <a:t>We’ll deal with that shortly…</a:t>
            </a:r>
          </a:p>
          <a:p>
            <a:r>
              <a:rPr lang="en-US" sz="3600" dirty="0" smtClean="0"/>
              <a:t>Use the Window Finder (in the toolbar) to associate a window with its owning process</a:t>
            </a:r>
          </a:p>
          <a:p>
            <a:r>
              <a:rPr lang="en-US" sz="3600" dirty="0" smtClean="0"/>
              <a:t>Use the Search Online menu entry to lookup unknown processes</a:t>
            </a:r>
          </a:p>
          <a:p>
            <a:pPr lvl="1"/>
            <a:r>
              <a:rPr lang="en-US" sz="2000" dirty="0" smtClean="0"/>
              <a:t>But malware often uses totally random or pseudo-random names </a:t>
            </a:r>
            <a:endParaRPr lang="en-US" sz="2000" dirty="0"/>
          </a:p>
        </p:txBody>
      </p:sp>
    </p:spTree>
    <p:extLst>
      <p:ext uri="{BB962C8B-B14F-4D97-AF65-F5344CB8AC3E}">
        <p14:creationId xmlns:p14="http://schemas.microsoft.com/office/powerpoint/2010/main" xmlns="" val="2582523675"/>
      </p:ext>
    </p:extLst>
  </p:cSld>
  <p:clrMapOvr>
    <a:masterClrMapping/>
  </p:clrMapOvr>
  <p:transition advTm="280988">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mtClean="0"/>
              <a:t>Refresh Highlighting</a:t>
            </a:r>
          </a:p>
        </p:txBody>
      </p:sp>
      <p:sp>
        <p:nvSpPr>
          <p:cNvPr id="78851" name="Rectangle 3"/>
          <p:cNvSpPr>
            <a:spLocks noGrp="1" noChangeArrowheads="1"/>
          </p:cNvSpPr>
          <p:nvPr>
            <p:ph sz="quarter" idx="10"/>
          </p:nvPr>
        </p:nvSpPr>
        <p:spPr/>
        <p:txBody>
          <a:bodyPr/>
          <a:lstStyle/>
          <a:p>
            <a:r>
              <a:rPr lang="en-US" smtClean="0"/>
              <a:t>Refresh highlighting highlights changes</a:t>
            </a:r>
          </a:p>
          <a:p>
            <a:pPr lvl="1"/>
            <a:r>
              <a:rPr lang="en-US" smtClean="0"/>
              <a:t>Red: process exited</a:t>
            </a:r>
          </a:p>
          <a:p>
            <a:pPr lvl="1"/>
            <a:r>
              <a:rPr lang="en-US" smtClean="0"/>
              <a:t>Green: new process</a:t>
            </a:r>
          </a:p>
          <a:p>
            <a:r>
              <a:rPr lang="en-US" smtClean="0"/>
              <a:t>Change duration (default 1 second) in Options</a:t>
            </a:r>
          </a:p>
          <a:p>
            <a:r>
              <a:rPr lang="en-US" smtClean="0"/>
              <a:t>Press space bar to pause and F5 to refresh</a:t>
            </a:r>
          </a:p>
          <a:p>
            <a:r>
              <a:rPr lang="en-US" smtClean="0"/>
              <a:t>Cause display to scroll to make new processes visible with Show New Processes option</a:t>
            </a:r>
          </a:p>
          <a:p>
            <a:r>
              <a:rPr lang="en-US" smtClean="0"/>
              <a:t>We’ll see how to spot short-lived processes later…</a:t>
            </a:r>
            <a:endParaRPr lang="en-US" dirty="0" smtClean="0"/>
          </a:p>
        </p:txBody>
      </p:sp>
    </p:spTree>
    <p:extLst>
      <p:ext uri="{BB962C8B-B14F-4D97-AF65-F5344CB8AC3E}">
        <p14:creationId xmlns:p14="http://schemas.microsoft.com/office/powerpoint/2010/main" xmlns="" val="668382681"/>
      </p:ext>
    </p:extLst>
  </p:cSld>
  <p:clrMapOvr>
    <a:masterClrMapping/>
  </p:clrMapOvr>
  <p:transition advTm="103324">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smtClean="0"/>
              <a:t>Process-type Highlights</a:t>
            </a:r>
          </a:p>
        </p:txBody>
      </p:sp>
      <p:sp>
        <p:nvSpPr>
          <p:cNvPr id="79875" name="Rectangle 3"/>
          <p:cNvSpPr>
            <a:spLocks noGrp="1" noChangeArrowheads="1"/>
          </p:cNvSpPr>
          <p:nvPr>
            <p:ph sz="quarter" idx="10"/>
          </p:nvPr>
        </p:nvSpPr>
        <p:spPr/>
        <p:txBody>
          <a:bodyPr/>
          <a:lstStyle/>
          <a:p>
            <a:r>
              <a:rPr lang="en-US" smtClean="0"/>
              <a:t>Blue processes are running in the same security context as Process Explorer</a:t>
            </a:r>
          </a:p>
          <a:p>
            <a:r>
              <a:rPr lang="en-US" smtClean="0"/>
              <a:t>Pink processes host Windows services</a:t>
            </a:r>
          </a:p>
          <a:p>
            <a:r>
              <a:rPr lang="en-US" smtClean="0"/>
              <a:t>Purple highlighting indicates an image is “packed”</a:t>
            </a:r>
          </a:p>
          <a:p>
            <a:pPr lvl="1"/>
            <a:r>
              <a:rPr lang="en-US" smtClean="0"/>
              <a:t>Packed can mean compressed or encrypted</a:t>
            </a:r>
          </a:p>
          <a:p>
            <a:pPr lvl="1"/>
            <a:r>
              <a:rPr lang="en-US" smtClean="0"/>
              <a:t>Malware commonly uses packing (e.g. UPX) to make antivirus signature matching more difficult</a:t>
            </a:r>
          </a:p>
          <a:p>
            <a:pPr lvl="1"/>
            <a:r>
              <a:rPr lang="en-US" smtClean="0"/>
              <a:t>Packing and encryption also hides strings from view </a:t>
            </a:r>
          </a:p>
          <a:p>
            <a:r>
              <a:rPr lang="en-US" smtClean="0"/>
              <a:t>There are a few other colors, but they’re not important for malware hunting</a:t>
            </a:r>
            <a:endParaRPr lang="en-US" dirty="0"/>
          </a:p>
        </p:txBody>
      </p:sp>
    </p:spTree>
    <p:extLst>
      <p:ext uri="{BB962C8B-B14F-4D97-AF65-F5344CB8AC3E}">
        <p14:creationId xmlns:p14="http://schemas.microsoft.com/office/powerpoint/2010/main" xmlns="" val="1297707928"/>
      </p:ext>
    </p:extLst>
  </p:cSld>
  <p:clrMapOvr>
    <a:masterClrMapping/>
  </p:clrMapOvr>
  <p:transition advTm="197773">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smtClean="0"/>
              <a:t>Tooltips</a:t>
            </a:r>
          </a:p>
        </p:txBody>
      </p:sp>
      <p:sp>
        <p:nvSpPr>
          <p:cNvPr id="77827" name="Rectangle 3"/>
          <p:cNvSpPr>
            <a:spLocks noGrp="1" noChangeArrowheads="1"/>
          </p:cNvSpPr>
          <p:nvPr>
            <p:ph sz="quarter" idx="10"/>
          </p:nvPr>
        </p:nvSpPr>
        <p:spPr/>
        <p:txBody>
          <a:bodyPr/>
          <a:lstStyle/>
          <a:p>
            <a:r>
              <a:rPr lang="en-US" smtClean="0"/>
              <a:t>Process tooltips show the full path to the process image </a:t>
            </a:r>
          </a:p>
          <a:p>
            <a:r>
              <a:rPr lang="en-US" smtClean="0"/>
              <a:t>Malware more often hides behind Svchost, Rundll32 and Dllhost</a:t>
            </a:r>
          </a:p>
          <a:p>
            <a:pPr lvl="1"/>
            <a:r>
              <a:rPr lang="en-US" smtClean="0"/>
              <a:t>Tooltip for Rundll32 processes shows hosted DLL </a:t>
            </a:r>
          </a:p>
          <a:p>
            <a:pPr lvl="1"/>
            <a:r>
              <a:rPr lang="en-US" smtClean="0"/>
              <a:t>Dllhost tooltip shows hosted COM server</a:t>
            </a:r>
          </a:p>
          <a:p>
            <a:pPr lvl="1"/>
            <a:r>
              <a:rPr lang="en-US" smtClean="0"/>
              <a:t>Tooltip for service processes shows hosted services</a:t>
            </a:r>
            <a:endParaRPr lang="en-US" dirty="0" smtClean="0"/>
          </a:p>
        </p:txBody>
      </p:sp>
    </p:spTree>
    <p:extLst>
      <p:ext uri="{BB962C8B-B14F-4D97-AF65-F5344CB8AC3E}">
        <p14:creationId xmlns:p14="http://schemas.microsoft.com/office/powerpoint/2010/main" xmlns="" val="3354636434"/>
      </p:ext>
    </p:extLst>
  </p:cSld>
  <p:clrMapOvr>
    <a:masterClrMapping/>
  </p:clrMapOvr>
  <p:transition advTm="212566">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in v15.2 and v15.3</a:t>
            </a:r>
            <a:endParaRPr lang="en-US" dirty="0"/>
          </a:p>
        </p:txBody>
      </p:sp>
      <p:sp>
        <p:nvSpPr>
          <p:cNvPr id="3" name="Content Placeholder 2"/>
          <p:cNvSpPr>
            <a:spLocks noGrp="1"/>
          </p:cNvSpPr>
          <p:nvPr>
            <p:ph sz="quarter" idx="10"/>
          </p:nvPr>
        </p:nvSpPr>
        <p:spPr>
          <a:xfrm>
            <a:off x="269169" y="1190734"/>
            <a:ext cx="6710751" cy="3502690"/>
          </a:xfrm>
        </p:spPr>
        <p:txBody>
          <a:bodyPr/>
          <a:lstStyle/>
          <a:p>
            <a:r>
              <a:rPr lang="en-US" dirty="0" err="1" smtClean="0"/>
              <a:t>Autostart</a:t>
            </a:r>
            <a:r>
              <a:rPr lang="en-US" dirty="0" smtClean="0"/>
              <a:t> locations</a:t>
            </a:r>
          </a:p>
          <a:p>
            <a:pPr lvl="1"/>
            <a:r>
              <a:rPr lang="en-US" dirty="0" smtClean="0"/>
              <a:t>Reports where image is registered for </a:t>
            </a:r>
            <a:r>
              <a:rPr lang="en-US" dirty="0" err="1" smtClean="0"/>
              <a:t>autostart</a:t>
            </a:r>
            <a:r>
              <a:rPr lang="en-US" dirty="0" smtClean="0"/>
              <a:t> or loading</a:t>
            </a:r>
          </a:p>
          <a:p>
            <a:pPr lvl="1"/>
            <a:r>
              <a:rPr lang="en-US" dirty="0" smtClean="0"/>
              <a:t>Not necessarily what caused the </a:t>
            </a:r>
            <a:br>
              <a:rPr lang="en-US" dirty="0" smtClean="0"/>
            </a:br>
            <a:r>
              <a:rPr lang="en-US" dirty="0" smtClean="0"/>
              <a:t>process to execute, though</a:t>
            </a:r>
          </a:p>
          <a:p>
            <a:r>
              <a:rPr lang="en-US" dirty="0" smtClean="0"/>
              <a:t>Process timeline</a:t>
            </a:r>
          </a:p>
          <a:p>
            <a:r>
              <a:rPr lang="en-US" dirty="0" smtClean="0"/>
              <a:t>Heat map columns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943599" y="2417554"/>
            <a:ext cx="5558817" cy="28478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2534134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mtClean="0"/>
              <a:t>Detailed Process Information</a:t>
            </a:r>
          </a:p>
        </p:txBody>
      </p:sp>
      <p:sp>
        <p:nvSpPr>
          <p:cNvPr id="3" name="Content Placeholder 2"/>
          <p:cNvSpPr>
            <a:spLocks noGrp="1"/>
          </p:cNvSpPr>
          <p:nvPr>
            <p:ph sz="quarter" idx="10"/>
          </p:nvPr>
        </p:nvSpPr>
        <p:spPr>
          <a:xfrm>
            <a:off x="269169" y="1190734"/>
            <a:ext cx="6040191" cy="4986686"/>
          </a:xfrm>
        </p:spPr>
        <p:txBody>
          <a:bodyPr/>
          <a:lstStyle/>
          <a:p>
            <a:r>
              <a:rPr lang="en-US" dirty="0" smtClean="0"/>
              <a:t>Double-click on a process to see more information</a:t>
            </a:r>
          </a:p>
          <a:p>
            <a:r>
              <a:rPr lang="en-US" dirty="0" smtClean="0"/>
              <a:t>Pages relevant to malware analysis:</a:t>
            </a:r>
          </a:p>
          <a:p>
            <a:pPr lvl="1"/>
            <a:r>
              <a:rPr lang="en-US" dirty="0" smtClean="0"/>
              <a:t>Image: signing status, start time, version, </a:t>
            </a:r>
            <a:r>
              <a:rPr lang="en-US" dirty="0" err="1" smtClean="0"/>
              <a:t>autostart</a:t>
            </a:r>
            <a:r>
              <a:rPr lang="en-US" dirty="0" smtClean="0"/>
              <a:t> location</a:t>
            </a:r>
          </a:p>
          <a:p>
            <a:pPr lvl="1"/>
            <a:r>
              <a:rPr lang="en-US" dirty="0" smtClean="0"/>
              <a:t>TCP/IP: open endpoints</a:t>
            </a:r>
          </a:p>
          <a:p>
            <a:pPr lvl="1"/>
            <a:r>
              <a:rPr lang="en-US" dirty="0" smtClean="0"/>
              <a:t>Strings: printable strings in main executable</a:t>
            </a:r>
          </a:p>
          <a:p>
            <a:endParaRPr lang="en-US" dirty="0"/>
          </a:p>
        </p:txBody>
      </p:sp>
      <p:pic>
        <p:nvPicPr>
          <p:cNvPr id="1026" name="Picture 2" descr="C:\Users\markruss\AppData\Local\Temp\SNAGHTML6d49530.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17619" y="1181100"/>
            <a:ext cx="4257675" cy="51625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61974072"/>
      </p:ext>
    </p:extLst>
  </p:cSld>
  <p:clrMapOvr>
    <a:masterClrMapping/>
  </p:clrMapOvr>
  <p:transition advTm="46902">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smtClean="0"/>
              <a:t>Image Verification</a:t>
            </a:r>
          </a:p>
        </p:txBody>
      </p:sp>
      <p:sp>
        <p:nvSpPr>
          <p:cNvPr id="88067" name="Rectangle 3"/>
          <p:cNvSpPr>
            <a:spLocks noGrp="1" noChangeArrowheads="1"/>
          </p:cNvSpPr>
          <p:nvPr>
            <p:ph sz="quarter" idx="10"/>
          </p:nvPr>
        </p:nvSpPr>
        <p:spPr/>
        <p:txBody>
          <a:bodyPr/>
          <a:lstStyle/>
          <a:p>
            <a:r>
              <a:rPr lang="en-US" smtClean="0"/>
              <a:t>All (well, most) Microsoft code is digitally signed</a:t>
            </a:r>
          </a:p>
          <a:p>
            <a:pPr lvl="1"/>
            <a:r>
              <a:rPr lang="en-US" smtClean="0"/>
              <a:t>Hash of file is signed with Microsoft’s private key</a:t>
            </a:r>
          </a:p>
          <a:p>
            <a:pPr lvl="1"/>
            <a:r>
              <a:rPr lang="en-US" smtClean="0"/>
              <a:t>Signature is checked by decrypting signed hash with the public key</a:t>
            </a:r>
          </a:p>
          <a:p>
            <a:r>
              <a:rPr lang="en-US" smtClean="0"/>
              <a:t>You can selectively check for signatures with the Verify button on the process image tab</a:t>
            </a:r>
          </a:p>
          <a:p>
            <a:pPr lvl="1"/>
            <a:r>
              <a:rPr lang="en-US" smtClean="0"/>
              <a:t>Select the Verify Image Signatures option to check all</a:t>
            </a:r>
          </a:p>
          <a:p>
            <a:pPr lvl="1"/>
            <a:r>
              <a:rPr lang="en-US" smtClean="0"/>
              <a:t>Add the Verified Signer column to see all</a:t>
            </a:r>
          </a:p>
          <a:p>
            <a:r>
              <a:rPr lang="en-US" smtClean="0"/>
              <a:t>Note that verification will connect to the Internet to check Certificate Revocation List (CRL) servers</a:t>
            </a:r>
            <a:endParaRPr lang="en-US" dirty="0"/>
          </a:p>
        </p:txBody>
      </p:sp>
    </p:spTree>
    <p:extLst>
      <p:ext uri="{BB962C8B-B14F-4D97-AF65-F5344CB8AC3E}">
        <p14:creationId xmlns:p14="http://schemas.microsoft.com/office/powerpoint/2010/main" xmlns="" val="159940"/>
      </p:ext>
    </p:extLst>
  </p:cSld>
  <p:clrMapOvr>
    <a:masterClrMapping/>
  </p:clrMapOvr>
  <p:transition advTm="136875">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smtClean="0"/>
              <a:t>Sigcheck and ListDlls</a:t>
            </a:r>
            <a:endParaRPr lang="en-US" dirty="0" smtClean="0"/>
          </a:p>
        </p:txBody>
      </p:sp>
      <p:sp>
        <p:nvSpPr>
          <p:cNvPr id="113667" name="Rectangle 3"/>
          <p:cNvSpPr>
            <a:spLocks noGrp="1" noChangeArrowheads="1"/>
          </p:cNvSpPr>
          <p:nvPr>
            <p:ph sz="quarter" idx="10"/>
          </p:nvPr>
        </p:nvSpPr>
        <p:spPr>
          <a:xfrm>
            <a:off x="269169" y="1190734"/>
            <a:ext cx="11650488" cy="4238661"/>
          </a:xfrm>
        </p:spPr>
        <p:txBody>
          <a:bodyPr/>
          <a:lstStyle/>
          <a:p>
            <a:r>
              <a:rPr lang="en-US" dirty="0" smtClean="0"/>
              <a:t>Scan the system for suspicious executable images</a:t>
            </a:r>
          </a:p>
          <a:p>
            <a:endParaRPr lang="en-US" dirty="0" smtClean="0"/>
          </a:p>
          <a:p>
            <a:pPr lvl="1"/>
            <a:endParaRPr lang="en-US" dirty="0" smtClean="0"/>
          </a:p>
          <a:p>
            <a:r>
              <a:rPr lang="en-US" dirty="0" smtClean="0"/>
              <a:t>Look for same characteristics as suspicious processes</a:t>
            </a:r>
          </a:p>
          <a:p>
            <a:pPr lvl="1"/>
            <a:r>
              <a:rPr lang="en-US" dirty="0" smtClean="0"/>
              <a:t>Be especially wary of items in the \Windows directory and the \Users\&lt;username&gt;\</a:t>
            </a:r>
            <a:r>
              <a:rPr lang="en-US" dirty="0" err="1" smtClean="0"/>
              <a:t>Appdata</a:t>
            </a:r>
            <a:r>
              <a:rPr lang="en-US" dirty="0" smtClean="0"/>
              <a:t> directories</a:t>
            </a:r>
          </a:p>
          <a:p>
            <a:pPr lvl="1"/>
            <a:r>
              <a:rPr lang="en-US" dirty="0" smtClean="0"/>
              <a:t>Investigate all unsigned images</a:t>
            </a:r>
          </a:p>
          <a:p>
            <a:r>
              <a:rPr lang="en-US" dirty="0" err="1" smtClean="0"/>
              <a:t>ListDlls</a:t>
            </a:r>
            <a:r>
              <a:rPr lang="en-US" dirty="0" smtClean="0"/>
              <a:t> scans running processes for unsigned DLLs</a:t>
            </a:r>
          </a:p>
        </p:txBody>
      </p:sp>
      <p:sp>
        <p:nvSpPr>
          <p:cNvPr id="17412" name="Text Box 4"/>
          <p:cNvSpPr txBox="1">
            <a:spLocks noChangeArrowheads="1"/>
          </p:cNvSpPr>
          <p:nvPr/>
        </p:nvSpPr>
        <p:spPr bwMode="auto">
          <a:xfrm>
            <a:off x="1898472" y="2046303"/>
            <a:ext cx="7075663" cy="784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000000"/>
                </a:solidFill>
                <a:miter lim="800000"/>
                <a:headEnd/>
                <a:tailEnd/>
              </a14:hiddenLine>
            </a:ext>
          </a:extLst>
        </p:spPr>
        <p:txBody>
          <a:bodyPr wrap="none" lIns="136529" tIns="68265" rIns="136529" bIns="68265">
            <a:spAutoFit/>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a:lnSpc>
                <a:spcPct val="100000"/>
              </a:lnSpc>
              <a:spcBef>
                <a:spcPct val="0"/>
              </a:spcBef>
            </a:pPr>
            <a:r>
              <a:rPr lang="pt-BR" sz="4200" b="1" dirty="0">
                <a:solidFill>
                  <a:srgbClr val="FF9900"/>
                </a:solidFill>
                <a:effectLst/>
                <a:latin typeface="Courier New" pitchFamily="49" charset="0"/>
              </a:rPr>
              <a:t>sigcheck -e -u -s c:\</a:t>
            </a:r>
            <a:endParaRPr lang="en-US" sz="4200" b="1" dirty="0">
              <a:solidFill>
                <a:srgbClr val="FF9900"/>
              </a:solidFill>
              <a:effectLst/>
              <a:latin typeface="Courier New" pitchFamily="49" charset="0"/>
            </a:endParaRPr>
          </a:p>
        </p:txBody>
      </p:sp>
      <p:sp>
        <p:nvSpPr>
          <p:cNvPr id="7" name="Text Box 4"/>
          <p:cNvSpPr txBox="1">
            <a:spLocks noChangeArrowheads="1"/>
          </p:cNvSpPr>
          <p:nvPr/>
        </p:nvSpPr>
        <p:spPr bwMode="auto">
          <a:xfrm>
            <a:off x="2050871" y="5499945"/>
            <a:ext cx="3837597" cy="784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000000"/>
                </a:solidFill>
                <a:miter lim="800000"/>
                <a:headEnd/>
                <a:tailEnd/>
              </a14:hiddenLine>
            </a:ext>
          </a:extLst>
        </p:spPr>
        <p:txBody>
          <a:bodyPr wrap="none" lIns="136529" tIns="68265" rIns="136529" bIns="68265">
            <a:spAutoFit/>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a:lnSpc>
                <a:spcPct val="100000"/>
              </a:lnSpc>
              <a:spcBef>
                <a:spcPct val="0"/>
              </a:spcBef>
            </a:pPr>
            <a:r>
              <a:rPr lang="pt-BR" sz="4200" b="1" dirty="0">
                <a:solidFill>
                  <a:srgbClr val="FF9900"/>
                </a:solidFill>
                <a:latin typeface="Courier New" pitchFamily="49" charset="0"/>
              </a:rPr>
              <a:t>l</a:t>
            </a:r>
            <a:r>
              <a:rPr lang="pt-BR" sz="4200" b="1" dirty="0" smtClean="0">
                <a:solidFill>
                  <a:srgbClr val="FF9900"/>
                </a:solidFill>
                <a:effectLst/>
                <a:latin typeface="Courier New" pitchFamily="49" charset="0"/>
              </a:rPr>
              <a:t>istdlls -u</a:t>
            </a:r>
            <a:endParaRPr lang="en-US" sz="4200" b="1" dirty="0">
              <a:solidFill>
                <a:srgbClr val="FF9900"/>
              </a:solidFill>
              <a:effectLst/>
              <a:latin typeface="Courier New" pitchFamily="49" charset="0"/>
            </a:endParaRPr>
          </a:p>
        </p:txBody>
      </p:sp>
    </p:spTree>
    <p:extLst>
      <p:ext uri="{BB962C8B-B14F-4D97-AF65-F5344CB8AC3E}">
        <p14:creationId xmlns:p14="http://schemas.microsoft.com/office/powerpoint/2010/main" xmlns="" val="1951124266"/>
      </p:ext>
    </p:extLst>
  </p:cSld>
  <p:clrMapOvr>
    <a:masterClrMapping/>
  </p:clrMapOvr>
  <p:transition advTm="10866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smtClean="0"/>
              <a:t>Strings</a:t>
            </a:r>
          </a:p>
        </p:txBody>
      </p:sp>
      <p:sp>
        <p:nvSpPr>
          <p:cNvPr id="84995" name="Rectangle 3"/>
          <p:cNvSpPr>
            <a:spLocks noGrp="1" noChangeArrowheads="1"/>
          </p:cNvSpPr>
          <p:nvPr>
            <p:ph sz="quarter" idx="10"/>
          </p:nvPr>
        </p:nvSpPr>
        <p:spPr/>
        <p:txBody>
          <a:bodyPr/>
          <a:lstStyle/>
          <a:p>
            <a:r>
              <a:rPr lang="en-US" smtClean="0"/>
              <a:t>On-disk and in-memory process strings are visible on the Strings tab</a:t>
            </a:r>
          </a:p>
          <a:p>
            <a:pPr lvl="1"/>
            <a:r>
              <a:rPr lang="en-US" smtClean="0"/>
              <a:t>There’s only a difference if the image is compressed or encrypted</a:t>
            </a:r>
          </a:p>
          <a:p>
            <a:r>
              <a:rPr lang="en-US" smtClean="0"/>
              <a:t>Strings can help provide clues about unknown processes</a:t>
            </a:r>
          </a:p>
          <a:p>
            <a:pPr lvl="1"/>
            <a:r>
              <a:rPr lang="en-US" smtClean="0"/>
              <a:t>Look for URLs, names and debug strings</a:t>
            </a:r>
          </a:p>
          <a:p>
            <a:r>
              <a:rPr lang="en-US" smtClean="0"/>
              <a:t>You can also dump strings with the command-line Strings utility from Sysinternals</a:t>
            </a:r>
            <a:endParaRPr lang="en-US" dirty="0" smtClean="0"/>
          </a:p>
        </p:txBody>
      </p:sp>
      <p:sp>
        <p:nvSpPr>
          <p:cNvPr id="6" name="Text Box 4"/>
          <p:cNvSpPr txBox="1">
            <a:spLocks noChangeArrowheads="1"/>
          </p:cNvSpPr>
          <p:nvPr/>
        </p:nvSpPr>
        <p:spPr bwMode="auto">
          <a:xfrm>
            <a:off x="3260546" y="5757878"/>
            <a:ext cx="4809017" cy="784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000000"/>
                </a:solidFill>
                <a:miter lim="800000"/>
                <a:headEnd/>
                <a:tailEnd/>
              </a14:hiddenLine>
            </a:ext>
          </a:extLst>
        </p:spPr>
        <p:txBody>
          <a:bodyPr wrap="none" lIns="136529" tIns="68265" rIns="136529" bIns="68265">
            <a:spAutoFit/>
          </a:bodyPr>
          <a:lstStyle>
            <a:lvl1pPr eaLnBrk="0" hangingPunct="0">
              <a:defRPr sz="2400">
                <a:solidFill>
                  <a:schemeClr val="tx1"/>
                </a:solidFill>
                <a:latin typeface="Segoe" pitchFamily="34" charset="0"/>
              </a:defRPr>
            </a:lvl1pPr>
            <a:lvl2pPr marL="742950" indent="-285750" eaLnBrk="0" hangingPunct="0">
              <a:defRPr sz="2400">
                <a:solidFill>
                  <a:schemeClr val="tx1"/>
                </a:solidFill>
                <a:latin typeface="Segoe" pitchFamily="34" charset="0"/>
              </a:defRPr>
            </a:lvl2pPr>
            <a:lvl3pPr marL="1143000" indent="-228600" eaLnBrk="0" hangingPunct="0">
              <a:defRPr sz="2400">
                <a:solidFill>
                  <a:schemeClr val="tx1"/>
                </a:solidFill>
                <a:latin typeface="Segoe" pitchFamily="34" charset="0"/>
              </a:defRPr>
            </a:lvl3pPr>
            <a:lvl4pPr marL="1600200" indent="-228600" eaLnBrk="0" hangingPunct="0">
              <a:defRPr sz="2400">
                <a:solidFill>
                  <a:schemeClr val="tx1"/>
                </a:solidFill>
                <a:latin typeface="Segoe" pitchFamily="34" charset="0"/>
              </a:defRPr>
            </a:lvl4pPr>
            <a:lvl5pPr marL="2057400" indent="-228600" eaLnBrk="0" hangingPunct="0">
              <a:defRPr sz="2400">
                <a:solidFill>
                  <a:schemeClr val="tx1"/>
                </a:solidFill>
                <a:latin typeface="Segoe" pitchFamily="34" charset="0"/>
              </a:defRPr>
            </a:lvl5pPr>
            <a:lvl6pPr marL="2514600" indent="-228600" algn="ctr" eaLnBrk="0" fontAlgn="base" hangingPunct="0">
              <a:lnSpc>
                <a:spcPct val="85000"/>
              </a:lnSpc>
              <a:spcBef>
                <a:spcPct val="20000"/>
              </a:spcBef>
              <a:spcAft>
                <a:spcPct val="0"/>
              </a:spcAft>
              <a:defRPr sz="2400">
                <a:solidFill>
                  <a:schemeClr val="tx1"/>
                </a:solidFill>
                <a:latin typeface="Segoe" pitchFamily="34" charset="0"/>
              </a:defRPr>
            </a:lvl6pPr>
            <a:lvl7pPr marL="2971800" indent="-228600" algn="ctr" eaLnBrk="0" fontAlgn="base" hangingPunct="0">
              <a:lnSpc>
                <a:spcPct val="85000"/>
              </a:lnSpc>
              <a:spcBef>
                <a:spcPct val="20000"/>
              </a:spcBef>
              <a:spcAft>
                <a:spcPct val="0"/>
              </a:spcAft>
              <a:defRPr sz="2400">
                <a:solidFill>
                  <a:schemeClr val="tx1"/>
                </a:solidFill>
                <a:latin typeface="Segoe" pitchFamily="34" charset="0"/>
              </a:defRPr>
            </a:lvl7pPr>
            <a:lvl8pPr marL="3429000" indent="-228600" algn="ctr" eaLnBrk="0" fontAlgn="base" hangingPunct="0">
              <a:lnSpc>
                <a:spcPct val="85000"/>
              </a:lnSpc>
              <a:spcBef>
                <a:spcPct val="20000"/>
              </a:spcBef>
              <a:spcAft>
                <a:spcPct val="0"/>
              </a:spcAft>
              <a:defRPr sz="2400">
                <a:solidFill>
                  <a:schemeClr val="tx1"/>
                </a:solidFill>
                <a:latin typeface="Segoe" pitchFamily="34" charset="0"/>
              </a:defRPr>
            </a:lvl8pPr>
            <a:lvl9pPr marL="3886200" indent="-228600" algn="ctr" eaLnBrk="0" fontAlgn="base" hangingPunct="0">
              <a:lnSpc>
                <a:spcPct val="85000"/>
              </a:lnSpc>
              <a:spcBef>
                <a:spcPct val="20000"/>
              </a:spcBef>
              <a:spcAft>
                <a:spcPct val="0"/>
              </a:spcAft>
              <a:defRPr sz="2400">
                <a:solidFill>
                  <a:schemeClr val="tx1"/>
                </a:solidFill>
                <a:latin typeface="Segoe" pitchFamily="34" charset="0"/>
              </a:defRPr>
            </a:lvl9pPr>
          </a:lstStyle>
          <a:p>
            <a:pPr>
              <a:lnSpc>
                <a:spcPct val="100000"/>
              </a:lnSpc>
              <a:spcBef>
                <a:spcPct val="0"/>
              </a:spcBef>
            </a:pPr>
            <a:r>
              <a:rPr lang="pt-BR" sz="4200" b="1" dirty="0" smtClean="0">
                <a:solidFill>
                  <a:srgbClr val="FF9900"/>
                </a:solidFill>
                <a:latin typeface="Courier New" pitchFamily="49" charset="0"/>
              </a:rPr>
              <a:t>strings &lt;file&gt;</a:t>
            </a:r>
            <a:endParaRPr lang="en-US" sz="4200" b="1" dirty="0">
              <a:solidFill>
                <a:srgbClr val="FF9900"/>
              </a:solidFill>
              <a:effectLst/>
              <a:latin typeface="Courier New" pitchFamily="49" charset="0"/>
            </a:endParaRPr>
          </a:p>
        </p:txBody>
      </p:sp>
    </p:spTree>
    <p:extLst>
      <p:ext uri="{BB962C8B-B14F-4D97-AF65-F5344CB8AC3E}">
        <p14:creationId xmlns:p14="http://schemas.microsoft.com/office/powerpoint/2010/main" xmlns="" val="874171792"/>
      </p:ext>
    </p:extLst>
  </p:cSld>
  <p:clrMapOvr>
    <a:masterClrMapping/>
  </p:clrMapOvr>
  <p:transition advTm="87976">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smtClean="0"/>
              <a:t>The DLL View</a:t>
            </a:r>
          </a:p>
        </p:txBody>
      </p:sp>
      <p:sp>
        <p:nvSpPr>
          <p:cNvPr id="50179" name="Rectangle 3"/>
          <p:cNvSpPr>
            <a:spLocks noGrp="1" noChangeArrowheads="1"/>
          </p:cNvSpPr>
          <p:nvPr>
            <p:ph sz="quarter" idx="10"/>
          </p:nvPr>
        </p:nvSpPr>
        <p:spPr>
          <a:xfrm>
            <a:off x="269169" y="1190734"/>
            <a:ext cx="11650488" cy="5149743"/>
          </a:xfrm>
        </p:spPr>
        <p:txBody>
          <a:bodyPr/>
          <a:lstStyle/>
          <a:p>
            <a:r>
              <a:rPr lang="en-US" sz="3600" dirty="0" smtClean="0"/>
              <a:t>Malware can hide as a DLL inside a legitimate process</a:t>
            </a:r>
          </a:p>
          <a:p>
            <a:pPr lvl="1"/>
            <a:r>
              <a:rPr lang="en-US" sz="2000" dirty="0" smtClean="0"/>
              <a:t>We’ve already seen this with Rundll32 and </a:t>
            </a:r>
            <a:r>
              <a:rPr lang="en-US" sz="2000" dirty="0" err="1" smtClean="0"/>
              <a:t>Svchost</a:t>
            </a:r>
            <a:endParaRPr lang="en-US" sz="2000" dirty="0" smtClean="0"/>
          </a:p>
          <a:p>
            <a:pPr lvl="1"/>
            <a:r>
              <a:rPr lang="en-US" sz="2000" dirty="0" smtClean="0"/>
              <a:t>Typically loads via an </a:t>
            </a:r>
            <a:r>
              <a:rPr lang="en-US" sz="2000" dirty="0" err="1" smtClean="0"/>
              <a:t>autostart</a:t>
            </a:r>
            <a:endParaRPr lang="en-US" sz="2000" dirty="0" smtClean="0"/>
          </a:p>
          <a:p>
            <a:pPr lvl="1"/>
            <a:r>
              <a:rPr lang="en-US" sz="2000" dirty="0" smtClean="0"/>
              <a:t>Can load through “</a:t>
            </a:r>
            <a:r>
              <a:rPr lang="en-US" sz="2000" dirty="0" err="1" smtClean="0"/>
              <a:t>dll</a:t>
            </a:r>
            <a:r>
              <a:rPr lang="en-US" sz="2000" dirty="0" smtClean="0"/>
              <a:t> injection”</a:t>
            </a:r>
          </a:p>
          <a:p>
            <a:pPr lvl="1"/>
            <a:r>
              <a:rPr lang="en-US" sz="2000" dirty="0" smtClean="0"/>
              <a:t>Packing highlight shows in DLL view as well </a:t>
            </a:r>
          </a:p>
          <a:p>
            <a:r>
              <a:rPr lang="en-US" sz="3600" dirty="0" smtClean="0"/>
              <a:t>Open the DLL view by clicking on the DLL icon in the toolbar</a:t>
            </a:r>
          </a:p>
          <a:p>
            <a:pPr lvl="1"/>
            <a:r>
              <a:rPr lang="en-US" sz="2000" dirty="0" smtClean="0"/>
              <a:t>Shows more than just loaded DLLs</a:t>
            </a:r>
          </a:p>
          <a:p>
            <a:pPr lvl="1"/>
            <a:r>
              <a:rPr lang="en-US" sz="2000" dirty="0" smtClean="0"/>
              <a:t>Includes .EXE and any “memory mapped files”</a:t>
            </a:r>
          </a:p>
          <a:p>
            <a:r>
              <a:rPr lang="en-US" sz="3600" dirty="0" smtClean="0"/>
              <a:t>Can search for a DLL with the Find dialog</a:t>
            </a:r>
          </a:p>
          <a:p>
            <a:r>
              <a:rPr lang="en-US" sz="3600" dirty="0" smtClean="0"/>
              <a:t>DLL strings are also viewable on the DLL properties</a:t>
            </a:r>
            <a:endParaRPr lang="en-US" sz="3600" dirty="0"/>
          </a:p>
        </p:txBody>
      </p:sp>
    </p:spTree>
    <p:extLst>
      <p:ext uri="{BB962C8B-B14F-4D97-AF65-F5344CB8AC3E}">
        <p14:creationId xmlns:p14="http://schemas.microsoft.com/office/powerpoint/2010/main" xmlns="" val="2413163552"/>
      </p:ext>
    </p:extLst>
  </p:cSld>
  <p:clrMapOvr>
    <a:masterClrMapping/>
  </p:clrMapOvr>
  <p:transition advTm="68382">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0980" y="2108410"/>
            <a:ext cx="10814102" cy="1107996"/>
          </a:xfrm>
          <a:prstGeom prst="rect">
            <a:avLst/>
          </a:prstGeom>
          <a:noFill/>
        </p:spPr>
        <p:txBody>
          <a:bodyPr wrap="square" lIns="0" tIns="0" rIns="0" bIns="0" rtlCol="0">
            <a:spAutoFit/>
          </a:bodyPr>
          <a:lstStyle/>
          <a:p>
            <a:pPr algn="ctr"/>
            <a:r>
              <a:rPr lang="en-US" sz="3600" i="1" dirty="0">
                <a:solidFill>
                  <a:srgbClr val="FFC000"/>
                </a:solidFill>
              </a:rPr>
              <a:t>“</a:t>
            </a:r>
            <a:r>
              <a:rPr lang="en-US" sz="3600" i="1" dirty="0" smtClean="0">
                <a:solidFill>
                  <a:srgbClr val="FFC000"/>
                </a:solidFill>
              </a:rPr>
              <a:t>When combining </a:t>
            </a:r>
            <a:r>
              <a:rPr lang="en-US" sz="3600" i="1" dirty="0">
                <a:solidFill>
                  <a:srgbClr val="FFC000"/>
                </a:solidFill>
              </a:rPr>
              <a:t>the results from all four AV engines, less than </a:t>
            </a:r>
            <a:r>
              <a:rPr lang="en-US" sz="3600" i="1" dirty="0" smtClean="0">
                <a:solidFill>
                  <a:srgbClr val="FFC000"/>
                </a:solidFill>
              </a:rPr>
              <a:t>40% of </a:t>
            </a:r>
            <a:r>
              <a:rPr lang="en-US" sz="3600" i="1" dirty="0">
                <a:solidFill>
                  <a:srgbClr val="FFC000"/>
                </a:solidFill>
              </a:rPr>
              <a:t>the binaries were </a:t>
            </a:r>
            <a:r>
              <a:rPr lang="en-US" sz="3600" i="1" dirty="0" smtClean="0">
                <a:solidFill>
                  <a:srgbClr val="FFC000"/>
                </a:solidFill>
              </a:rPr>
              <a:t>detected.”</a:t>
            </a:r>
          </a:p>
        </p:txBody>
      </p:sp>
      <p:sp>
        <p:nvSpPr>
          <p:cNvPr id="5" name="Rectangle 4"/>
          <p:cNvSpPr/>
          <p:nvPr/>
        </p:nvSpPr>
        <p:spPr>
          <a:xfrm>
            <a:off x="5138776" y="3324392"/>
            <a:ext cx="6657739" cy="1569660"/>
          </a:xfrm>
          <a:prstGeom prst="rect">
            <a:avLst/>
          </a:prstGeom>
        </p:spPr>
        <p:txBody>
          <a:bodyPr wrap="square">
            <a:spAutoFit/>
          </a:bodyPr>
          <a:lstStyle/>
          <a:p>
            <a:r>
              <a:rPr lang="en-US" sz="2400" dirty="0" smtClean="0"/>
              <a:t>Source: </a:t>
            </a:r>
          </a:p>
          <a:p>
            <a:r>
              <a:rPr lang="en-US" sz="2400" dirty="0" smtClean="0"/>
              <a:t>CAMP</a:t>
            </a:r>
            <a:r>
              <a:rPr lang="en-US" sz="2400" dirty="0"/>
              <a:t>: Content-Agnostic Malware </a:t>
            </a:r>
            <a:r>
              <a:rPr lang="en-US" sz="2400" dirty="0" smtClean="0"/>
              <a:t>Protection</a:t>
            </a:r>
          </a:p>
          <a:p>
            <a:r>
              <a:rPr lang="en-US" sz="2400" i="1" dirty="0"/>
              <a:t>P</a:t>
            </a:r>
            <a:r>
              <a:rPr lang="en-US" sz="2400" i="1" dirty="0" smtClean="0"/>
              <a:t>roceedings </a:t>
            </a:r>
            <a:r>
              <a:rPr lang="en-US" sz="2400" i="1" dirty="0"/>
              <a:t>of 20th Annual Network &amp; </a:t>
            </a:r>
            <a:r>
              <a:rPr lang="en-US" sz="2400" i="1" dirty="0" smtClean="0"/>
              <a:t>Distributed System </a:t>
            </a:r>
            <a:r>
              <a:rPr lang="en-US" sz="2400" i="1" dirty="0"/>
              <a:t>Security Symposium</a:t>
            </a:r>
            <a:endParaRPr lang="en-US" sz="2400" dirty="0" smtClean="0"/>
          </a:p>
        </p:txBody>
      </p:sp>
      <p:sp>
        <p:nvSpPr>
          <p:cNvPr id="2" name="Rectangle 1"/>
          <p:cNvSpPr/>
          <p:nvPr/>
        </p:nvSpPr>
        <p:spPr>
          <a:xfrm>
            <a:off x="5138776" y="4894052"/>
            <a:ext cx="5839804" cy="369332"/>
          </a:xfrm>
          <a:prstGeom prst="rect">
            <a:avLst/>
          </a:prstGeom>
        </p:spPr>
        <p:txBody>
          <a:bodyPr wrap="none">
            <a:spAutoFit/>
          </a:bodyPr>
          <a:lstStyle/>
          <a:p>
            <a:r>
              <a:rPr lang="en-US" dirty="0">
                <a:hlinkClick r:id="rId2"/>
              </a:rPr>
              <a:t>https://www.cs.jhu.edu/~moheeb/aburajab-ndss-13.pdf</a:t>
            </a:r>
            <a:endParaRPr lang="en-US" dirty="0"/>
          </a:p>
        </p:txBody>
      </p:sp>
    </p:spTree>
    <p:extLst>
      <p:ext uri="{BB962C8B-B14F-4D97-AF65-F5344CB8AC3E}">
        <p14:creationId xmlns:p14="http://schemas.microsoft.com/office/powerpoint/2010/main" xmlns="" val="400225682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mtClean="0"/>
              <a:t>Terminating Malicious Processes</a:t>
            </a:r>
          </a:p>
        </p:txBody>
      </p:sp>
      <p:sp>
        <p:nvSpPr>
          <p:cNvPr id="46083" name="Rectangle 3"/>
          <p:cNvSpPr>
            <a:spLocks noGrp="1" noChangeArrowheads="1"/>
          </p:cNvSpPr>
          <p:nvPr>
            <p:ph sz="quarter" idx="10"/>
          </p:nvPr>
        </p:nvSpPr>
        <p:spPr/>
        <p:txBody>
          <a:bodyPr/>
          <a:lstStyle/>
          <a:p>
            <a:r>
              <a:rPr lang="en-US" smtClean="0"/>
              <a:t>Don’t kill the processes</a:t>
            </a:r>
          </a:p>
          <a:p>
            <a:pPr lvl="1"/>
            <a:r>
              <a:rPr lang="en-US" smtClean="0"/>
              <a:t>Malware processes are often restarted by watchdogs</a:t>
            </a:r>
          </a:p>
          <a:p>
            <a:r>
              <a:rPr lang="en-US" smtClean="0"/>
              <a:t>Instead, suspend them</a:t>
            </a:r>
          </a:p>
          <a:p>
            <a:pPr lvl="1"/>
            <a:r>
              <a:rPr lang="en-US" smtClean="0"/>
              <a:t>Note that this might cause a system hang for Svchost processes</a:t>
            </a:r>
          </a:p>
          <a:p>
            <a:pPr lvl="1"/>
            <a:r>
              <a:rPr lang="en-US" smtClean="0"/>
              <a:t>Record the full path to each malicious EXE and DLL</a:t>
            </a:r>
          </a:p>
          <a:p>
            <a:r>
              <a:rPr lang="en-US" smtClean="0"/>
              <a:t>After they are all asleep then kill them</a:t>
            </a:r>
          </a:p>
          <a:p>
            <a:pPr lvl="1"/>
            <a:r>
              <a:rPr lang="en-US" smtClean="0"/>
              <a:t>Watch for restarts with new names…</a:t>
            </a:r>
          </a:p>
          <a:p>
            <a:endParaRPr lang="en-US" smtClean="0"/>
          </a:p>
          <a:p>
            <a:endParaRPr lang="en-US" dirty="0" smtClean="0"/>
          </a:p>
        </p:txBody>
      </p:sp>
    </p:spTree>
    <p:extLst>
      <p:ext uri="{BB962C8B-B14F-4D97-AF65-F5344CB8AC3E}">
        <p14:creationId xmlns:p14="http://schemas.microsoft.com/office/powerpoint/2010/main" xmlns="" val="138555050"/>
      </p:ext>
    </p:extLst>
  </p:cSld>
  <p:clrMapOvr>
    <a:masterClrMapping/>
  </p:clrMapOvr>
  <p:transition advTm="79859">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smtClean="0"/>
              <a:t>Cleaning Autostarts</a:t>
            </a:r>
          </a:p>
        </p:txBody>
      </p:sp>
    </p:spTree>
    <p:extLst>
      <p:ext uri="{BB962C8B-B14F-4D97-AF65-F5344CB8AC3E}">
        <p14:creationId xmlns:p14="http://schemas.microsoft.com/office/powerpoint/2010/main" xmlns="" val="1067190793"/>
      </p:ext>
    </p:extLst>
  </p:cSld>
  <p:clrMapOvr>
    <a:masterClrMapping/>
  </p:clrMapOvr>
  <p:transition advTm="4199">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smtClean="0"/>
              <a:t>Investigating Autostarts</a:t>
            </a:r>
          </a:p>
        </p:txBody>
      </p:sp>
      <p:sp>
        <p:nvSpPr>
          <p:cNvPr id="60419" name="Rectangle 3"/>
          <p:cNvSpPr>
            <a:spLocks noGrp="1" noChangeArrowheads="1"/>
          </p:cNvSpPr>
          <p:nvPr>
            <p:ph sz="quarter" idx="10"/>
          </p:nvPr>
        </p:nvSpPr>
        <p:spPr>
          <a:xfrm>
            <a:off x="269168" y="1190734"/>
            <a:ext cx="11854251" cy="2187587"/>
          </a:xfrm>
        </p:spPr>
        <p:txBody>
          <a:bodyPr/>
          <a:lstStyle/>
          <a:p>
            <a:r>
              <a:rPr lang="en-US" dirty="0" smtClean="0"/>
              <a:t>Windows </a:t>
            </a:r>
            <a:r>
              <a:rPr lang="en-US" dirty="0" err="1" smtClean="0"/>
              <a:t>Msconfig</a:t>
            </a:r>
            <a:r>
              <a:rPr lang="en-US" dirty="0" smtClean="0"/>
              <a:t> (Start-&gt;Run-&gt;</a:t>
            </a:r>
            <a:r>
              <a:rPr lang="en-US" dirty="0" err="1" smtClean="0"/>
              <a:t>Msconfig</a:t>
            </a:r>
            <a:r>
              <a:rPr lang="en-US" dirty="0" smtClean="0"/>
              <a:t>) falls short </a:t>
            </a:r>
          </a:p>
          <a:p>
            <a:pPr lvl="1"/>
            <a:r>
              <a:rPr lang="en-US" dirty="0" smtClean="0"/>
              <a:t>It knows about few locations</a:t>
            </a:r>
          </a:p>
          <a:p>
            <a:pPr lvl="1"/>
            <a:r>
              <a:rPr lang="en-US" dirty="0" smtClean="0"/>
              <a:t>It provides little information</a:t>
            </a:r>
            <a:endParaRPr lang="en-US" dirty="0"/>
          </a:p>
        </p:txBody>
      </p:sp>
      <p:pic>
        <p:nvPicPr>
          <p:cNvPr id="24580" name="Picture 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invGray">
          <a:xfrm>
            <a:off x="2670799" y="3081336"/>
            <a:ext cx="6849866" cy="3435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000000"/>
                </a:solidFill>
                <a:miter lim="800000"/>
                <a:headEnd/>
                <a:tailEnd/>
              </a14:hiddenLine>
            </a:ext>
          </a:extLst>
        </p:spPr>
      </p:pic>
      <p:sp>
        <p:nvSpPr>
          <p:cNvPr id="9" name="Rectangle 8"/>
          <p:cNvSpPr/>
          <p:nvPr/>
        </p:nvSpPr>
        <p:spPr bwMode="auto">
          <a:xfrm>
            <a:off x="2989562" y="4473574"/>
            <a:ext cx="6219431" cy="187507"/>
          </a:xfrm>
          <a:prstGeom prst="rect">
            <a:avLst/>
          </a:prstGeom>
          <a:noFill/>
          <a:ln w="25400" cap="flat" cmpd="sng" algn="ctr">
            <a:solidFill>
              <a:srgbClr val="00B050"/>
            </a:solidFill>
            <a:prstDash val="solid"/>
            <a:round/>
            <a:headEnd type="none" w="med" len="med"/>
            <a:tailEnd type="none" w="med" len="med"/>
          </a:ln>
          <a:effectLst/>
        </p:spPr>
        <p:txBody>
          <a:bodyPr wrap="square" lIns="136529" tIns="68265" rIns="136529" bIns="68265">
            <a:spAutoFit/>
          </a:bodyPr>
          <a:lstStyle/>
          <a:p>
            <a:pPr>
              <a:defRPr/>
            </a:pPr>
            <a:endParaRPr lang="en-US"/>
          </a:p>
        </p:txBody>
      </p:sp>
      <p:pic>
        <p:nvPicPr>
          <p:cNvPr id="24582" name="Picture 9"/>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invGray">
          <a:xfrm>
            <a:off x="2239113" y="5335586"/>
            <a:ext cx="9266470" cy="223838"/>
          </a:xfrm>
          <a:prstGeom prst="rect">
            <a:avLst/>
          </a:prstGeom>
          <a:noFill/>
          <a:ln w="25400" algn="ctr">
            <a:solidFill>
              <a:srgbClr val="00B050"/>
            </a:solidFill>
            <a:miter lim="800000"/>
            <a:headEnd/>
            <a:tailEnd/>
          </a:ln>
          <a:extLst>
            <a:ext uri="{909E8E84-426E-40DD-AFC4-6F175D3DCCD1}">
              <a14:hiddenFill xmlns:a14="http://schemas.microsoft.com/office/drawing/2010/main" xmlns="">
                <a:solidFill>
                  <a:srgbClr val="FFFFFF"/>
                </a:solidFill>
              </a14:hiddenFill>
            </a:ext>
          </a:extLst>
        </p:spPr>
      </p:pic>
      <p:sp>
        <p:nvSpPr>
          <p:cNvPr id="11" name="Freeform 10"/>
          <p:cNvSpPr/>
          <p:nvPr/>
        </p:nvSpPr>
        <p:spPr bwMode="auto">
          <a:xfrm>
            <a:off x="2226417" y="4473573"/>
            <a:ext cx="9281282" cy="838200"/>
          </a:xfrm>
          <a:custGeom>
            <a:avLst/>
            <a:gdLst>
              <a:gd name="connsiteX0" fmla="*/ 257175 w 7019925"/>
              <a:gd name="connsiteY0" fmla="*/ 0 h 590550"/>
              <a:gd name="connsiteX1" fmla="*/ 0 w 7019925"/>
              <a:gd name="connsiteY1" fmla="*/ 571500 h 590550"/>
              <a:gd name="connsiteX2" fmla="*/ 7019925 w 7019925"/>
              <a:gd name="connsiteY2" fmla="*/ 590550 h 590550"/>
              <a:gd name="connsiteX3" fmla="*/ 4238625 w 7019925"/>
              <a:gd name="connsiteY3" fmla="*/ 9525 h 590550"/>
              <a:gd name="connsiteX4" fmla="*/ 257175 w 7019925"/>
              <a:gd name="connsiteY4" fmla="*/ 0 h 590550"/>
              <a:gd name="connsiteX0" fmla="*/ 238099 w 7000849"/>
              <a:gd name="connsiteY0" fmla="*/ 0 h 820722"/>
              <a:gd name="connsiteX1" fmla="*/ 0 w 7000849"/>
              <a:gd name="connsiteY1" fmla="*/ 820722 h 820722"/>
              <a:gd name="connsiteX2" fmla="*/ 7000849 w 7000849"/>
              <a:gd name="connsiteY2" fmla="*/ 590550 h 820722"/>
              <a:gd name="connsiteX3" fmla="*/ 4219549 w 7000849"/>
              <a:gd name="connsiteY3" fmla="*/ 9525 h 820722"/>
              <a:gd name="connsiteX4" fmla="*/ 238099 w 7000849"/>
              <a:gd name="connsiteY4" fmla="*/ 0 h 820722"/>
              <a:gd name="connsiteX0" fmla="*/ 238099 w 6972235"/>
              <a:gd name="connsiteY0" fmla="*/ 0 h 853617"/>
              <a:gd name="connsiteX1" fmla="*/ 0 w 6972235"/>
              <a:gd name="connsiteY1" fmla="*/ 820722 h 853617"/>
              <a:gd name="connsiteX2" fmla="*/ 6972235 w 6972235"/>
              <a:gd name="connsiteY2" fmla="*/ 853617 h 853617"/>
              <a:gd name="connsiteX3" fmla="*/ 4219549 w 6972235"/>
              <a:gd name="connsiteY3" fmla="*/ 9525 h 853617"/>
              <a:gd name="connsiteX4" fmla="*/ 238099 w 6972235"/>
              <a:gd name="connsiteY4" fmla="*/ 0 h 853617"/>
              <a:gd name="connsiteX0" fmla="*/ 238099 w 6972235"/>
              <a:gd name="connsiteY0" fmla="*/ 405843 h 1259460"/>
              <a:gd name="connsiteX1" fmla="*/ 0 w 6972235"/>
              <a:gd name="connsiteY1" fmla="*/ 1226565 h 1259460"/>
              <a:gd name="connsiteX2" fmla="*/ 6972235 w 6972235"/>
              <a:gd name="connsiteY2" fmla="*/ 1259460 h 1259460"/>
              <a:gd name="connsiteX3" fmla="*/ 5268723 w 6972235"/>
              <a:gd name="connsiteY3" fmla="*/ 0 h 1259460"/>
              <a:gd name="connsiteX4" fmla="*/ 238099 w 6972235"/>
              <a:gd name="connsiteY4" fmla="*/ 405843 h 1259460"/>
              <a:gd name="connsiteX0" fmla="*/ 533775 w 6972235"/>
              <a:gd name="connsiteY0" fmla="*/ 45857 h 1259460"/>
              <a:gd name="connsiteX1" fmla="*/ 0 w 6972235"/>
              <a:gd name="connsiteY1" fmla="*/ 1226565 h 1259460"/>
              <a:gd name="connsiteX2" fmla="*/ 6972235 w 6972235"/>
              <a:gd name="connsiteY2" fmla="*/ 1259460 h 1259460"/>
              <a:gd name="connsiteX3" fmla="*/ 5268723 w 6972235"/>
              <a:gd name="connsiteY3" fmla="*/ 0 h 1259460"/>
              <a:gd name="connsiteX4" fmla="*/ 533775 w 6972235"/>
              <a:gd name="connsiteY4" fmla="*/ 45857 h 1259460"/>
              <a:gd name="connsiteX0" fmla="*/ 533775 w 6972235"/>
              <a:gd name="connsiteY0" fmla="*/ 0 h 1213603"/>
              <a:gd name="connsiteX1" fmla="*/ 0 w 6972235"/>
              <a:gd name="connsiteY1" fmla="*/ 1180708 h 1213603"/>
              <a:gd name="connsiteX2" fmla="*/ 6972235 w 6972235"/>
              <a:gd name="connsiteY2" fmla="*/ 1213603 h 1213603"/>
              <a:gd name="connsiteX3" fmla="*/ 5268724 w 6972235"/>
              <a:gd name="connsiteY3" fmla="*/ 9525 h 1213603"/>
              <a:gd name="connsiteX4" fmla="*/ 533775 w 6972235"/>
              <a:gd name="connsiteY4" fmla="*/ 0 h 1213603"/>
              <a:gd name="connsiteX0" fmla="*/ 533775 w 6972235"/>
              <a:gd name="connsiteY0" fmla="*/ 0 h 1213603"/>
              <a:gd name="connsiteX1" fmla="*/ 0 w 6972235"/>
              <a:gd name="connsiteY1" fmla="*/ 1180708 h 1213603"/>
              <a:gd name="connsiteX2" fmla="*/ 6972235 w 6972235"/>
              <a:gd name="connsiteY2" fmla="*/ 1213603 h 1213603"/>
              <a:gd name="connsiteX3" fmla="*/ 5268724 w 6972235"/>
              <a:gd name="connsiteY3" fmla="*/ 9525 h 1213603"/>
              <a:gd name="connsiteX4" fmla="*/ 533775 w 6972235"/>
              <a:gd name="connsiteY4" fmla="*/ 0 h 1213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2235" h="1213603">
                <a:moveTo>
                  <a:pt x="533775" y="0"/>
                </a:moveTo>
                <a:lnTo>
                  <a:pt x="0" y="1180708"/>
                </a:lnTo>
                <a:lnTo>
                  <a:pt x="6972235" y="1213603"/>
                </a:lnTo>
                <a:lnTo>
                  <a:pt x="5268724" y="9525"/>
                </a:lnTo>
                <a:lnTo>
                  <a:pt x="533775" y="0"/>
                </a:lnTo>
                <a:close/>
              </a:path>
            </a:pathLst>
          </a:custGeom>
          <a:solidFill>
            <a:schemeClr val="tx1">
              <a:lumMod val="75000"/>
              <a:alpha val="55000"/>
            </a:schemeClr>
          </a:solidFill>
          <a:ln w="12700" cap="flat" cmpd="sng" algn="ctr">
            <a:noFill/>
            <a:prstDash val="solid"/>
            <a:round/>
            <a:headEnd type="none" w="med" len="med"/>
            <a:tailEnd type="none" w="med" len="med"/>
          </a:ln>
          <a:effectLst/>
        </p:spPr>
        <p:txBody>
          <a:bodyPr lIns="136529" tIns="68265" rIns="136529" bIns="68265"/>
          <a:lstStyle/>
          <a:p>
            <a:pPr>
              <a:defRPr/>
            </a:pPr>
            <a:endParaRPr lang="en-US"/>
          </a:p>
        </p:txBody>
      </p:sp>
    </p:spTree>
    <p:extLst>
      <p:ext uri="{BB962C8B-B14F-4D97-AF65-F5344CB8AC3E}">
        <p14:creationId xmlns:p14="http://schemas.microsoft.com/office/powerpoint/2010/main" xmlns="" val="252445348"/>
      </p:ext>
    </p:extLst>
  </p:cSld>
  <p:clrMapOvr>
    <a:masterClrMapping/>
  </p:clrMapOvr>
  <p:transition advTm="204039">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smtClean="0"/>
              <a:t>Autoruns</a:t>
            </a:r>
          </a:p>
        </p:txBody>
      </p:sp>
      <p:sp>
        <p:nvSpPr>
          <p:cNvPr id="62467" name="Rectangle 3"/>
          <p:cNvSpPr>
            <a:spLocks noGrp="1" noChangeArrowheads="1"/>
          </p:cNvSpPr>
          <p:nvPr>
            <p:ph sz="quarter" idx="10"/>
          </p:nvPr>
        </p:nvSpPr>
        <p:spPr>
          <a:xfrm>
            <a:off x="268857" y="1028809"/>
            <a:ext cx="11650488" cy="2187587"/>
          </a:xfrm>
        </p:spPr>
        <p:txBody>
          <a:bodyPr/>
          <a:lstStyle/>
          <a:p>
            <a:r>
              <a:rPr lang="en-US" dirty="0" smtClean="0"/>
              <a:t>Shows every place in the system that can be configured to run something at boot &amp; logon</a:t>
            </a:r>
          </a:p>
          <a:p>
            <a:pPr lvl="1"/>
            <a:r>
              <a:rPr lang="en-US" dirty="0" smtClean="0"/>
              <a:t>Standard Run keys and Startup folders</a:t>
            </a:r>
          </a:p>
          <a:p>
            <a:pPr lvl="1"/>
            <a:r>
              <a:rPr lang="en-US" dirty="0" smtClean="0"/>
              <a:t>Shell, </a:t>
            </a:r>
            <a:r>
              <a:rPr lang="en-US" dirty="0" err="1" smtClean="0"/>
              <a:t>userinit</a:t>
            </a:r>
            <a:endParaRPr lang="en-US" dirty="0" smtClean="0"/>
          </a:p>
          <a:p>
            <a:pPr lvl="1"/>
            <a:r>
              <a:rPr lang="en-US" dirty="0" smtClean="0"/>
              <a:t>Services and drivers</a:t>
            </a:r>
          </a:p>
          <a:p>
            <a:pPr lvl="1"/>
            <a:r>
              <a:rPr lang="en-US" dirty="0" smtClean="0"/>
              <a:t>Tasks</a:t>
            </a:r>
          </a:p>
          <a:p>
            <a:pPr lvl="1"/>
            <a:r>
              <a:rPr lang="en-US" dirty="0" err="1" smtClean="0"/>
              <a:t>Winlogon</a:t>
            </a:r>
            <a:r>
              <a:rPr lang="en-US" dirty="0" smtClean="0"/>
              <a:t> </a:t>
            </a:r>
            <a:r>
              <a:rPr lang="en-US" dirty="0" err="1" smtClean="0"/>
              <a:t>notifica`tions</a:t>
            </a:r>
            <a:endParaRPr lang="en-US" dirty="0" smtClean="0"/>
          </a:p>
          <a:p>
            <a:pPr lvl="1"/>
            <a:r>
              <a:rPr lang="en-US" dirty="0" smtClean="0"/>
              <a:t>Explorer and IE </a:t>
            </a:r>
            <a:r>
              <a:rPr lang="en-US" dirty="0" err="1" smtClean="0"/>
              <a:t>addins</a:t>
            </a:r>
            <a:r>
              <a:rPr lang="en-US" dirty="0" smtClean="0"/>
              <a:t> (toolbars, Browser Helper Objects, …)</a:t>
            </a:r>
          </a:p>
          <a:p>
            <a:pPr lvl="1"/>
            <a:r>
              <a:rPr lang="en-US" dirty="0" smtClean="0"/>
              <a:t>More and ever growing…</a:t>
            </a:r>
          </a:p>
          <a:p>
            <a:r>
              <a:rPr lang="en-US" dirty="0" smtClean="0"/>
              <a:t>Each startup category has its own tab and all items display on the Everything tab</a:t>
            </a:r>
          </a:p>
          <a:p>
            <a:pPr lvl="1"/>
            <a:r>
              <a:rPr lang="en-US" dirty="0" smtClean="0"/>
              <a:t>Startup name, image description, company and path</a:t>
            </a:r>
            <a:endParaRPr lang="en-US" dirty="0"/>
          </a:p>
        </p:txBody>
      </p:sp>
    </p:spTree>
    <p:extLst>
      <p:ext uri="{BB962C8B-B14F-4D97-AF65-F5344CB8AC3E}">
        <p14:creationId xmlns:p14="http://schemas.microsoft.com/office/powerpoint/2010/main" xmlns="" val="149403336"/>
      </p:ext>
    </p:extLst>
  </p:cSld>
  <p:clrMapOvr>
    <a:masterClrMapping/>
  </p:clrMapOvr>
  <p:transition advTm="1101">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smtClean="0"/>
              <a:t>Identifying Malware Autostarts</a:t>
            </a:r>
          </a:p>
        </p:txBody>
      </p:sp>
      <p:sp>
        <p:nvSpPr>
          <p:cNvPr id="86019" name="Rectangle 3"/>
          <p:cNvSpPr>
            <a:spLocks noGrp="1" noChangeArrowheads="1"/>
          </p:cNvSpPr>
          <p:nvPr>
            <p:ph sz="quarter" idx="10"/>
          </p:nvPr>
        </p:nvSpPr>
        <p:spPr>
          <a:xfrm>
            <a:off x="268857" y="1057384"/>
            <a:ext cx="11650488" cy="2187587"/>
          </a:xfrm>
        </p:spPr>
        <p:txBody>
          <a:bodyPr/>
          <a:lstStyle/>
          <a:p>
            <a:r>
              <a:rPr lang="en-US" dirty="0" smtClean="0"/>
              <a:t>Zoom-in on add-ons (including malware) by selecting these filter options:</a:t>
            </a:r>
          </a:p>
          <a:p>
            <a:pPr lvl="1"/>
            <a:r>
              <a:rPr lang="en-US" dirty="0" smtClean="0"/>
              <a:t>Verify Code Signatures</a:t>
            </a:r>
          </a:p>
          <a:p>
            <a:pPr lvl="1"/>
            <a:r>
              <a:rPr lang="en-US" dirty="0" smtClean="0"/>
              <a:t>Hide Microsoft Entries</a:t>
            </a:r>
          </a:p>
          <a:p>
            <a:r>
              <a:rPr lang="en-US" dirty="0" smtClean="0"/>
              <a:t>Select an item to see more in the lower window</a:t>
            </a:r>
          </a:p>
          <a:p>
            <a:pPr lvl="1"/>
            <a:r>
              <a:rPr lang="en-US" dirty="0" smtClean="0"/>
              <a:t>Online search unknown images</a:t>
            </a:r>
          </a:p>
          <a:p>
            <a:pPr lvl="1"/>
            <a:r>
              <a:rPr lang="en-US" dirty="0" smtClean="0"/>
              <a:t>Double-click on an item to look at where its configured in the Registry or file system</a:t>
            </a:r>
          </a:p>
          <a:p>
            <a:r>
              <a:rPr lang="en-US" dirty="0" smtClean="0"/>
              <a:t>Has other features: </a:t>
            </a:r>
          </a:p>
          <a:p>
            <a:pPr lvl="1"/>
            <a:r>
              <a:rPr lang="en-US" dirty="0" smtClean="0"/>
              <a:t>Can also show empty locations (informational only)</a:t>
            </a:r>
          </a:p>
          <a:p>
            <a:pPr lvl="1"/>
            <a:r>
              <a:rPr lang="en-US" dirty="0" smtClean="0"/>
              <a:t>Includes compare functionality</a:t>
            </a:r>
          </a:p>
          <a:p>
            <a:pPr lvl="1"/>
            <a:r>
              <a:rPr lang="en-US" dirty="0" smtClean="0"/>
              <a:t>Includes equivalent command-line version, Autorunsc.exe</a:t>
            </a:r>
            <a:endParaRPr lang="en-US" dirty="0"/>
          </a:p>
        </p:txBody>
      </p:sp>
    </p:spTree>
    <p:extLst>
      <p:ext uri="{BB962C8B-B14F-4D97-AF65-F5344CB8AC3E}">
        <p14:creationId xmlns:p14="http://schemas.microsoft.com/office/powerpoint/2010/main" xmlns="" val="1153857114"/>
      </p:ext>
    </p:extLst>
  </p:cSld>
  <p:clrMapOvr>
    <a:masterClrMapping/>
  </p:clrMapOvr>
  <p:transition advTm="123335">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Alternate Profiles and Offline Scanning</a:t>
            </a:r>
            <a:endParaRPr lang="en-US" dirty="0"/>
          </a:p>
        </p:txBody>
      </p:sp>
      <p:sp>
        <p:nvSpPr>
          <p:cNvPr id="2" name="Text Placeholder 1"/>
          <p:cNvSpPr>
            <a:spLocks noGrp="1"/>
          </p:cNvSpPr>
          <p:nvPr>
            <p:ph sz="quarter" idx="10"/>
          </p:nvPr>
        </p:nvSpPr>
        <p:spPr>
          <a:xfrm>
            <a:off x="269169" y="1189177"/>
            <a:ext cx="11650488" cy="3781994"/>
          </a:xfrm>
        </p:spPr>
        <p:txBody>
          <a:bodyPr/>
          <a:lstStyle/>
          <a:p>
            <a:r>
              <a:rPr lang="en-US" dirty="0" smtClean="0"/>
              <a:t>If a specific account is infected, you can use </a:t>
            </a:r>
            <a:r>
              <a:rPr lang="en-US" dirty="0" err="1" smtClean="0"/>
              <a:t>Autoruns</a:t>
            </a:r>
            <a:r>
              <a:rPr lang="en-US" dirty="0" smtClean="0"/>
              <a:t> from another:</a:t>
            </a:r>
          </a:p>
          <a:p>
            <a:endParaRPr lang="en-US" dirty="0"/>
          </a:p>
          <a:p>
            <a:endParaRPr lang="en-US" dirty="0" smtClean="0"/>
          </a:p>
          <a:p>
            <a:r>
              <a:rPr lang="en-US" dirty="0" smtClean="0"/>
              <a:t>If the system can’t be cleaned online, </a:t>
            </a:r>
            <a:r>
              <a:rPr lang="en-US" dirty="0" err="1" smtClean="0"/>
              <a:t>Autoruns</a:t>
            </a:r>
            <a:r>
              <a:rPr lang="en-US" dirty="0" smtClean="0"/>
              <a:t> can be used offline:</a:t>
            </a:r>
            <a:endParaRPr lang="en-US" dirty="0"/>
          </a:p>
        </p:txBody>
      </p:sp>
      <p:pic>
        <p:nvPicPr>
          <p:cNvPr id="1026" name="Picture 2" descr="imag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94413" y="1974090"/>
            <a:ext cx="2914650" cy="16383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imag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42009" y="4519225"/>
            <a:ext cx="2652070" cy="172743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7565943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smtClean="0"/>
              <a:t>Deleting Autostarts</a:t>
            </a:r>
          </a:p>
        </p:txBody>
      </p:sp>
      <p:sp>
        <p:nvSpPr>
          <p:cNvPr id="87043" name="Rectangle 3"/>
          <p:cNvSpPr>
            <a:spLocks noGrp="1" noChangeArrowheads="1"/>
          </p:cNvSpPr>
          <p:nvPr>
            <p:ph sz="quarter" idx="10"/>
          </p:nvPr>
        </p:nvSpPr>
        <p:spPr/>
        <p:txBody>
          <a:bodyPr/>
          <a:lstStyle/>
          <a:p>
            <a:r>
              <a:rPr lang="en-US" smtClean="0"/>
              <a:t>Delete suspicious autostarts</a:t>
            </a:r>
          </a:p>
          <a:p>
            <a:pPr lvl="1"/>
            <a:r>
              <a:rPr lang="en-US" smtClean="0"/>
              <a:t>You can disable them if you’re not sure</a:t>
            </a:r>
          </a:p>
          <a:p>
            <a:r>
              <a:rPr lang="en-US" smtClean="0"/>
              <a:t>After you’re done do a full refresh</a:t>
            </a:r>
          </a:p>
          <a:p>
            <a:r>
              <a:rPr lang="en-US" smtClean="0"/>
              <a:t>If they come back, run Process Monitor to see who’s putting them back</a:t>
            </a:r>
          </a:p>
          <a:p>
            <a:pPr lvl="1"/>
            <a:r>
              <a:rPr lang="en-US" smtClean="0"/>
              <a:t>You might have misidentified a malware process</a:t>
            </a:r>
          </a:p>
          <a:p>
            <a:pPr lvl="1"/>
            <a:r>
              <a:rPr lang="en-US" smtClean="0"/>
              <a:t>It might be a hidden, system, or legitimate process</a:t>
            </a:r>
            <a:endParaRPr lang="en-US" dirty="0" smtClean="0"/>
          </a:p>
        </p:txBody>
      </p:sp>
    </p:spTree>
    <p:extLst>
      <p:ext uri="{BB962C8B-B14F-4D97-AF65-F5344CB8AC3E}">
        <p14:creationId xmlns:p14="http://schemas.microsoft.com/office/powerpoint/2010/main" xmlns="" val="82329762"/>
      </p:ext>
    </p:extLst>
  </p:cSld>
  <p:clrMapOvr>
    <a:masterClrMapping/>
  </p:clrMapOvr>
  <p:transition advTm="48179">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dirty="0" smtClean="0"/>
              <a:t>Tracing Malware Activity</a:t>
            </a:r>
          </a:p>
        </p:txBody>
      </p:sp>
    </p:spTree>
    <p:extLst>
      <p:ext uri="{BB962C8B-B14F-4D97-AF65-F5344CB8AC3E}">
        <p14:creationId xmlns:p14="http://schemas.microsoft.com/office/powerpoint/2010/main" xmlns="" val="1852172492"/>
      </p:ext>
    </p:extLst>
  </p:cSld>
  <p:clrMapOvr>
    <a:masterClrMapping/>
  </p:clrMapOvr>
  <p:transition advTm="2652">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Tracing Malware</a:t>
            </a:r>
            <a:endParaRPr lang="en-US" dirty="0"/>
          </a:p>
        </p:txBody>
      </p:sp>
      <p:sp>
        <p:nvSpPr>
          <p:cNvPr id="3" name="Content Placeholder 2"/>
          <p:cNvSpPr>
            <a:spLocks noGrp="1"/>
          </p:cNvSpPr>
          <p:nvPr>
            <p:ph sz="quarter" idx="10"/>
          </p:nvPr>
        </p:nvSpPr>
        <p:spPr>
          <a:xfrm>
            <a:off x="269169" y="1190734"/>
            <a:ext cx="11650488" cy="5312545"/>
          </a:xfrm>
        </p:spPr>
        <p:txBody>
          <a:bodyPr/>
          <a:lstStyle/>
          <a:p>
            <a:r>
              <a:rPr lang="en-US" dirty="0" smtClean="0"/>
              <a:t>Tracing activity can reveal the system impact of malware</a:t>
            </a:r>
          </a:p>
          <a:p>
            <a:pPr lvl="1"/>
            <a:r>
              <a:rPr lang="en-US" dirty="0" smtClean="0"/>
              <a:t>Tracing shows initial infection, before cloaking is applied</a:t>
            </a:r>
          </a:p>
          <a:p>
            <a:pPr lvl="1"/>
            <a:r>
              <a:rPr lang="en-US" dirty="0" smtClean="0"/>
              <a:t>Can reveal the internals of “buddy system” and other infection-protection mechanisms</a:t>
            </a:r>
          </a:p>
          <a:p>
            <a:r>
              <a:rPr lang="en-US" dirty="0" smtClean="0"/>
              <a:t>Process Monitor makes tracing easy</a:t>
            </a:r>
          </a:p>
          <a:p>
            <a:pPr lvl="1"/>
            <a:r>
              <a:rPr lang="en-US" dirty="0" smtClean="0"/>
              <a:t>A simple filter can identify all system modifications</a:t>
            </a:r>
          </a:p>
          <a:p>
            <a:pPr lvl="1"/>
            <a:r>
              <a:rPr lang="en-US" dirty="0" smtClean="0"/>
              <a:t>Investigating stacks can distinguish legitimate activity from malicious activity</a:t>
            </a:r>
          </a:p>
          <a:p>
            <a:pPr lvl="1"/>
            <a:r>
              <a:rPr lang="en-US" dirty="0" smtClean="0"/>
              <a:t>It will often show you the cause for error messages</a:t>
            </a:r>
          </a:p>
          <a:p>
            <a:pPr lvl="1"/>
            <a:r>
              <a:rPr lang="en-US" dirty="0" smtClean="0"/>
              <a:t>It many times tells you what is causing sluggish performance</a:t>
            </a:r>
          </a:p>
          <a:p>
            <a:pPr marL="0" indent="0">
              <a:buNone/>
            </a:pPr>
            <a:r>
              <a:rPr lang="en-US" dirty="0" smtClean="0"/>
              <a:t>		</a:t>
            </a:r>
            <a:r>
              <a:rPr lang="en-US" b="1" dirty="0" smtClean="0">
                <a:solidFill>
                  <a:srgbClr val="FFC000"/>
                </a:solidFill>
              </a:rPr>
              <a:t>When in doubt, run Process Monitor!</a:t>
            </a:r>
          </a:p>
        </p:txBody>
      </p:sp>
    </p:spTree>
    <p:extLst>
      <p:ext uri="{BB962C8B-B14F-4D97-AF65-F5344CB8AC3E}">
        <p14:creationId xmlns:p14="http://schemas.microsoft.com/office/powerpoint/2010/main" xmlns="" val="2608766256"/>
      </p:ext>
    </p:extLst>
  </p:cSld>
  <p:clrMapOvr>
    <a:masterClrMapping/>
  </p:clrMapOvr>
  <p:transition advTm="7417">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Event Classes</a:t>
            </a:r>
          </a:p>
        </p:txBody>
      </p:sp>
      <p:sp>
        <p:nvSpPr>
          <p:cNvPr id="16387" name="Rectangle 3"/>
          <p:cNvSpPr>
            <a:spLocks noGrp="1" noChangeArrowheads="1"/>
          </p:cNvSpPr>
          <p:nvPr>
            <p:ph type="body" sz="quarter" idx="10"/>
          </p:nvPr>
        </p:nvSpPr>
        <p:spPr>
          <a:xfrm>
            <a:off x="519112" y="1447799"/>
            <a:ext cx="4801033" cy="5379934"/>
          </a:xfrm>
        </p:spPr>
        <p:txBody>
          <a:bodyPr/>
          <a:lstStyle/>
          <a:p>
            <a:r>
              <a:rPr lang="en-US" sz="3200" dirty="0" smtClean="0"/>
              <a:t>File system (</a:t>
            </a:r>
            <a:r>
              <a:rPr lang="en-US" sz="3200" dirty="0" err="1" smtClean="0"/>
              <a:t>Filemon</a:t>
            </a:r>
            <a:r>
              <a:rPr lang="en-US" sz="3200" dirty="0" smtClean="0"/>
              <a:t>)</a:t>
            </a:r>
          </a:p>
          <a:p>
            <a:pPr lvl="1"/>
            <a:r>
              <a:rPr lang="en-US" sz="1800" dirty="0" smtClean="0"/>
              <a:t>Includes I/O command input and output details</a:t>
            </a:r>
          </a:p>
          <a:p>
            <a:r>
              <a:rPr lang="en-US" sz="3200" dirty="0" smtClean="0"/>
              <a:t>Registry (</a:t>
            </a:r>
            <a:r>
              <a:rPr lang="en-US" sz="3200" dirty="0" err="1" smtClean="0"/>
              <a:t>Regmon</a:t>
            </a:r>
            <a:r>
              <a:rPr lang="en-US" sz="3200" dirty="0" smtClean="0"/>
              <a:t>)</a:t>
            </a:r>
          </a:p>
          <a:p>
            <a:pPr lvl="1"/>
            <a:r>
              <a:rPr lang="en-US" sz="1800" dirty="0" smtClean="0"/>
              <a:t>Includes all data</a:t>
            </a:r>
          </a:p>
          <a:p>
            <a:r>
              <a:rPr lang="en-US" sz="3200" dirty="0" smtClean="0"/>
              <a:t>Process </a:t>
            </a:r>
          </a:p>
          <a:p>
            <a:pPr lvl="1"/>
            <a:r>
              <a:rPr lang="en-US" sz="1800" dirty="0" smtClean="0"/>
              <a:t>Process create and exit</a:t>
            </a:r>
          </a:p>
          <a:p>
            <a:pPr lvl="1"/>
            <a:r>
              <a:rPr lang="en-US" sz="1800" dirty="0" smtClean="0"/>
              <a:t>Thread create and exit</a:t>
            </a:r>
          </a:p>
          <a:p>
            <a:pPr lvl="1"/>
            <a:r>
              <a:rPr lang="en-US" sz="1800" dirty="0" smtClean="0"/>
              <a:t>Image loads, including drivers</a:t>
            </a:r>
          </a:p>
          <a:p>
            <a:r>
              <a:rPr lang="en-US" sz="3200" dirty="0" smtClean="0"/>
              <a:t>Network</a:t>
            </a:r>
          </a:p>
          <a:p>
            <a:pPr lvl="1"/>
            <a:r>
              <a:rPr lang="en-US" sz="1800" dirty="0" smtClean="0"/>
              <a:t>ETW network tracing</a:t>
            </a:r>
          </a:p>
          <a:p>
            <a:r>
              <a:rPr lang="en-US" sz="3200" dirty="0" smtClean="0"/>
              <a:t>Profiling</a:t>
            </a:r>
          </a:p>
          <a:p>
            <a:pPr lvl="1"/>
            <a:r>
              <a:rPr lang="en-US" sz="1800" smtClean="0"/>
              <a:t>Thread </a:t>
            </a:r>
            <a:r>
              <a:rPr lang="en-US" sz="1800" smtClean="0"/>
              <a:t>stack </a:t>
            </a:r>
            <a:r>
              <a:rPr lang="en-US" sz="1800" dirty="0" smtClean="0"/>
              <a:t>snapshots</a:t>
            </a:r>
            <a:endParaRPr lang="en-US" sz="1800" dirty="0"/>
          </a:p>
        </p:txBody>
      </p:sp>
      <p:pic>
        <p:nvPicPr>
          <p:cNvPr id="2" name="Picture 1"/>
          <p:cNvPicPr>
            <a:picLocks noChangeAspect="1"/>
          </p:cNvPicPr>
          <p:nvPr/>
        </p:nvPicPr>
        <p:blipFill>
          <a:blip r:embed="rId3"/>
          <a:stretch>
            <a:fillRect/>
          </a:stretch>
        </p:blipFill>
        <p:spPr>
          <a:xfrm>
            <a:off x="4909786" y="1503848"/>
            <a:ext cx="6663924" cy="4450813"/>
          </a:xfrm>
          <a:prstGeom prst="rect">
            <a:avLst/>
          </a:prstGeom>
        </p:spPr>
      </p:pic>
    </p:spTree>
    <p:extLst>
      <p:ext uri="{BB962C8B-B14F-4D97-AF65-F5344CB8AC3E}">
        <p14:creationId xmlns:p14="http://schemas.microsoft.com/office/powerpoint/2010/main" xmlns="" val="3314608757"/>
      </p:ext>
    </p:extLst>
  </p:cSld>
  <p:clrMapOvr>
    <a:masterClrMapping/>
  </p:clrMapOvr>
  <p:transition advTm="21519">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About this Talk</a:t>
            </a:r>
            <a:endParaRPr lang="en-US" dirty="0"/>
          </a:p>
        </p:txBody>
      </p:sp>
      <p:sp>
        <p:nvSpPr>
          <p:cNvPr id="3" name="Content Placeholder 2"/>
          <p:cNvSpPr>
            <a:spLocks noGrp="1"/>
          </p:cNvSpPr>
          <p:nvPr>
            <p:ph sz="quarter" idx="10"/>
          </p:nvPr>
        </p:nvSpPr>
        <p:spPr/>
        <p:txBody>
          <a:bodyPr/>
          <a:lstStyle/>
          <a:p>
            <a:r>
              <a:rPr lang="en-US" smtClean="0"/>
              <a:t>Learn about Sysinternals tools and techniques for analyzing and cleaning malware</a:t>
            </a:r>
          </a:p>
          <a:p>
            <a:pPr lvl="1"/>
            <a:r>
              <a:rPr lang="en-US" smtClean="0"/>
              <a:t>Professional antimalware analysis requires years of deep training</a:t>
            </a:r>
          </a:p>
          <a:p>
            <a:pPr lvl="1"/>
            <a:r>
              <a:rPr lang="en-US" smtClean="0"/>
              <a:t>But even for professionals, Sysinternals tools can prove useful</a:t>
            </a:r>
          </a:p>
          <a:p>
            <a:r>
              <a:rPr lang="en-US" smtClean="0"/>
              <a:t>Analyzing:</a:t>
            </a:r>
          </a:p>
          <a:p>
            <a:pPr lvl="1"/>
            <a:r>
              <a:rPr lang="en-US" smtClean="0"/>
              <a:t>Understanding the impact of malware</a:t>
            </a:r>
          </a:p>
          <a:p>
            <a:pPr lvl="1"/>
            <a:r>
              <a:rPr lang="en-US" smtClean="0"/>
              <a:t>Can be used to understand malware operation </a:t>
            </a:r>
          </a:p>
          <a:p>
            <a:pPr lvl="1"/>
            <a:r>
              <a:rPr lang="en-US" smtClean="0"/>
              <a:t>Generates road map for cleaning infestations</a:t>
            </a:r>
          </a:p>
          <a:p>
            <a:r>
              <a:rPr lang="en-US" smtClean="0"/>
              <a:t>Cleaning:</a:t>
            </a:r>
          </a:p>
          <a:p>
            <a:pPr lvl="1"/>
            <a:r>
              <a:rPr lang="en-US" smtClean="0"/>
              <a:t>Removing an infestation of a compromised system</a:t>
            </a:r>
          </a:p>
          <a:p>
            <a:pPr lvl="1"/>
            <a:r>
              <a:rPr lang="en-US" smtClean="0"/>
              <a:t>Attempting a clean can also reveal more information about malware’s operation</a:t>
            </a:r>
            <a:endParaRPr lang="en-US" dirty="0"/>
          </a:p>
        </p:txBody>
      </p:sp>
    </p:spTree>
    <p:extLst>
      <p:ext uri="{BB962C8B-B14F-4D97-AF65-F5344CB8AC3E}">
        <p14:creationId xmlns:p14="http://schemas.microsoft.com/office/powerpoint/2010/main" xmlns="" val="2272917358"/>
      </p:ext>
    </p:extLst>
  </p:cSld>
  <p:clrMapOvr>
    <a:masterClrMapping/>
  </p:clrMapOvr>
  <p:transition advTm="184101">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Event Properties</a:t>
            </a:r>
          </a:p>
        </p:txBody>
      </p:sp>
      <p:sp>
        <p:nvSpPr>
          <p:cNvPr id="17411" name="Rectangle 3"/>
          <p:cNvSpPr>
            <a:spLocks noGrp="1" noChangeArrowheads="1"/>
          </p:cNvSpPr>
          <p:nvPr>
            <p:ph type="body" sz="quarter" idx="10"/>
          </p:nvPr>
        </p:nvSpPr>
        <p:spPr/>
        <p:txBody>
          <a:bodyPr/>
          <a:lstStyle/>
          <a:p>
            <a:r>
              <a:rPr lang="en-US" smtClean="0"/>
              <a:t>Event details</a:t>
            </a:r>
          </a:p>
          <a:p>
            <a:pPr lvl="1"/>
            <a:r>
              <a:rPr lang="en-US" smtClean="0"/>
              <a:t>Duration, process, thread, </a:t>
            </a:r>
            <a:br>
              <a:rPr lang="en-US" smtClean="0"/>
            </a:br>
            <a:r>
              <a:rPr lang="en-US" smtClean="0"/>
              <a:t>details, etc.</a:t>
            </a:r>
          </a:p>
          <a:p>
            <a:r>
              <a:rPr lang="en-US" smtClean="0"/>
              <a:t>Process information</a:t>
            </a:r>
          </a:p>
          <a:p>
            <a:pPr lvl="1"/>
            <a:r>
              <a:rPr lang="en-US" smtClean="0"/>
              <a:t>Command line </a:t>
            </a:r>
          </a:p>
          <a:p>
            <a:pPr lvl="1"/>
            <a:r>
              <a:rPr lang="en-US" smtClean="0"/>
              <a:t>User</a:t>
            </a:r>
          </a:p>
          <a:p>
            <a:pPr lvl="1"/>
            <a:r>
              <a:rPr lang="en-US" smtClean="0"/>
              <a:t>Session and logon session</a:t>
            </a:r>
          </a:p>
          <a:p>
            <a:pPr lvl="1"/>
            <a:r>
              <a:rPr lang="en-US" smtClean="0"/>
              <a:t>Image information </a:t>
            </a:r>
          </a:p>
          <a:p>
            <a:pPr lvl="1"/>
            <a:r>
              <a:rPr lang="en-US" smtClean="0"/>
              <a:t>Start time</a:t>
            </a:r>
          </a:p>
          <a:p>
            <a:r>
              <a:rPr lang="en-US" smtClean="0"/>
              <a:t>Thread stack at time of event</a:t>
            </a:r>
          </a:p>
          <a:p>
            <a:endParaRPr lang="en-US" smtClean="0"/>
          </a:p>
        </p:txBody>
      </p:sp>
      <p:pic>
        <p:nvPicPr>
          <p:cNvPr id="33796"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48688" y="906344"/>
            <a:ext cx="4497402" cy="43799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a14:hiddenLine>
            </a:ext>
          </a:extLst>
        </p:spPr>
      </p:pic>
    </p:spTree>
    <p:extLst>
      <p:ext uri="{BB962C8B-B14F-4D97-AF65-F5344CB8AC3E}">
        <p14:creationId xmlns:p14="http://schemas.microsoft.com/office/powerpoint/2010/main" xmlns="" val="3597721061"/>
      </p:ext>
    </p:extLst>
  </p:cSld>
  <p:clrMapOvr>
    <a:masterClrMapping/>
  </p:clrMapOvr>
  <p:transition advTm="49378">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Filtering</a:t>
            </a:r>
          </a:p>
        </p:txBody>
      </p:sp>
      <p:sp>
        <p:nvSpPr>
          <p:cNvPr id="22531" name="Text Placeholder 2"/>
          <p:cNvSpPr>
            <a:spLocks noGrp="1"/>
          </p:cNvSpPr>
          <p:nvPr>
            <p:ph type="body" sz="quarter" idx="10"/>
          </p:nvPr>
        </p:nvSpPr>
        <p:spPr>
          <a:xfrm>
            <a:off x="519112" y="1447799"/>
            <a:ext cx="11149013" cy="4105676"/>
          </a:xfrm>
        </p:spPr>
        <p:txBody>
          <a:bodyPr/>
          <a:lstStyle/>
          <a:p>
            <a:r>
              <a:rPr lang="en-US" dirty="0" smtClean="0"/>
              <a:t>To filter on a value, right-click on the line and select the attribute from the Include, Exclude or Highlight submenus</a:t>
            </a:r>
          </a:p>
          <a:p>
            <a:r>
              <a:rPr lang="en-US" dirty="0" smtClean="0"/>
              <a:t>When you set a highlight</a:t>
            </a:r>
            <a:br>
              <a:rPr lang="en-US" dirty="0" smtClean="0"/>
            </a:br>
            <a:r>
              <a:rPr lang="en-US" dirty="0" smtClean="0"/>
              <a:t>filter you can move </a:t>
            </a:r>
            <a:br>
              <a:rPr lang="en-US" dirty="0" smtClean="0"/>
            </a:br>
            <a:r>
              <a:rPr lang="en-US" dirty="0" smtClean="0"/>
              <a:t>through highlighted event </a:t>
            </a:r>
            <a:br>
              <a:rPr lang="en-US" dirty="0" smtClean="0"/>
            </a:br>
            <a:r>
              <a:rPr lang="en-US" dirty="0" smtClean="0"/>
              <a:t>properties</a:t>
            </a:r>
          </a:p>
        </p:txBody>
      </p:sp>
      <p:grpSp>
        <p:nvGrpSpPr>
          <p:cNvPr id="37892" name="Group 5"/>
          <p:cNvGrpSpPr>
            <a:grpSpLocks/>
          </p:cNvGrpSpPr>
          <p:nvPr/>
        </p:nvGrpSpPr>
        <p:grpSpPr bwMode="auto">
          <a:xfrm>
            <a:off x="6769289" y="2804116"/>
            <a:ext cx="3912851" cy="3498258"/>
            <a:chOff x="1927863" y="3598616"/>
            <a:chExt cx="3253080" cy="3496853"/>
          </a:xfrm>
        </p:grpSpPr>
        <p:pic>
          <p:nvPicPr>
            <p:cNvPr id="37894"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927863" y="3598616"/>
              <a:ext cx="1952625" cy="1476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a14:hiddenLine>
              </a:ext>
            </a:extLst>
          </p:spPr>
        </p:pic>
        <p:pic>
          <p:nvPicPr>
            <p:cNvPr id="37895"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533118" y="3742669"/>
              <a:ext cx="1647825"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a14:hiddenLine>
              </a:ext>
            </a:extLst>
          </p:spPr>
        </p:pic>
      </p:grpSp>
      <p:pic>
        <p:nvPicPr>
          <p:cNvPr id="37893" name="Picture 6"/>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369694" y="5254824"/>
            <a:ext cx="2677439" cy="67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a14:hiddenLine>
            </a:ext>
          </a:extLst>
        </p:spPr>
      </p:pic>
    </p:spTree>
    <p:extLst>
      <p:ext uri="{BB962C8B-B14F-4D97-AF65-F5344CB8AC3E}">
        <p14:creationId xmlns:p14="http://schemas.microsoft.com/office/powerpoint/2010/main" xmlns="" val="236255124"/>
      </p:ext>
    </p:extLst>
  </p:cSld>
  <p:clrMapOvr>
    <a:masterClrMapping/>
  </p:clrMapOvr>
  <p:transition advTm="32636">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Advanced Filters</a:t>
            </a:r>
          </a:p>
        </p:txBody>
      </p:sp>
      <p:sp>
        <p:nvSpPr>
          <p:cNvPr id="23555" name="Text Placeholder 2"/>
          <p:cNvSpPr>
            <a:spLocks noGrp="1"/>
          </p:cNvSpPr>
          <p:nvPr>
            <p:ph type="body" sz="quarter" idx="10"/>
          </p:nvPr>
        </p:nvSpPr>
        <p:spPr>
          <a:xfrm>
            <a:off x="519111" y="1103990"/>
            <a:ext cx="11149013" cy="5626925"/>
          </a:xfrm>
        </p:spPr>
        <p:txBody>
          <a:bodyPr/>
          <a:lstStyle/>
          <a:p>
            <a:r>
              <a:rPr lang="en-US" sz="3600" dirty="0" smtClean="0"/>
              <a:t>Multiple-filter behavior:</a:t>
            </a:r>
          </a:p>
          <a:p>
            <a:pPr lvl="1"/>
            <a:r>
              <a:rPr lang="en-US" sz="2000" dirty="0" smtClean="0"/>
              <a:t>Values from different attributes are </a:t>
            </a:r>
            <a:r>
              <a:rPr lang="en-US" sz="2000" dirty="0" err="1" smtClean="0"/>
              <a:t>AND’d</a:t>
            </a:r>
            <a:endParaRPr lang="en-US" sz="2000" dirty="0" smtClean="0"/>
          </a:p>
          <a:p>
            <a:pPr lvl="1"/>
            <a:r>
              <a:rPr lang="en-US" sz="2000" dirty="0" smtClean="0"/>
              <a:t>Values for the same attribute are </a:t>
            </a:r>
            <a:r>
              <a:rPr lang="en-US" sz="2000" dirty="0" err="1" smtClean="0"/>
              <a:t>OR’d</a:t>
            </a:r>
            <a:endParaRPr lang="en-US" sz="2000" dirty="0" smtClean="0"/>
          </a:p>
          <a:p>
            <a:r>
              <a:rPr lang="en-US" sz="3568" dirty="0" smtClean="0"/>
              <a:t>Use Edit Filter context menu for quick configuration</a:t>
            </a:r>
          </a:p>
          <a:p>
            <a:r>
              <a:rPr lang="en-US" sz="3600" dirty="0" smtClean="0"/>
              <a:t>More complex filtering is available in the Filter dialog</a:t>
            </a:r>
          </a:p>
          <a:p>
            <a:pPr lvl="1"/>
            <a:r>
              <a:rPr lang="en-US" sz="2000" dirty="0" smtClean="0"/>
              <a:t>Outlook-style rule definition</a:t>
            </a:r>
          </a:p>
          <a:p>
            <a:r>
              <a:rPr lang="en-US" sz="3600" dirty="0" smtClean="0"/>
              <a:t>You can save and restore </a:t>
            </a:r>
            <a:br>
              <a:rPr lang="en-US" sz="3600" dirty="0" smtClean="0"/>
            </a:br>
            <a:r>
              <a:rPr lang="en-US" sz="3600" dirty="0" smtClean="0"/>
              <a:t>filters</a:t>
            </a:r>
          </a:p>
          <a:p>
            <a:r>
              <a:rPr lang="en-US" sz="3600" dirty="0" smtClean="0"/>
              <a:t>Filter for watching malware </a:t>
            </a:r>
            <a:br>
              <a:rPr lang="en-US" sz="3600" dirty="0" smtClean="0"/>
            </a:br>
            <a:r>
              <a:rPr lang="en-US" sz="3600" dirty="0" smtClean="0"/>
              <a:t>impact:</a:t>
            </a:r>
            <a:br>
              <a:rPr lang="en-US" sz="3600" dirty="0" smtClean="0"/>
            </a:br>
            <a:r>
              <a:rPr lang="en-US" sz="3600" dirty="0" smtClean="0"/>
              <a:t>	</a:t>
            </a:r>
            <a:r>
              <a:rPr lang="en-US" sz="3600" dirty="0" smtClean="0">
                <a:solidFill>
                  <a:srgbClr val="FFC000"/>
                </a:solidFill>
              </a:rPr>
              <a:t>“Category is Write”</a:t>
            </a:r>
            <a:endParaRPr lang="en-US" sz="3600" dirty="0">
              <a:solidFill>
                <a:srgbClr val="FFC000"/>
              </a:solidFill>
            </a:endParaRPr>
          </a:p>
        </p:txBody>
      </p:sp>
      <p:pic>
        <p:nvPicPr>
          <p:cNvPr id="3891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07660" y="3684588"/>
            <a:ext cx="4516236" cy="2776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a14:hiddenLine>
            </a:ext>
          </a:extLst>
        </p:spPr>
      </p:pic>
    </p:spTree>
    <p:extLst>
      <p:ext uri="{BB962C8B-B14F-4D97-AF65-F5344CB8AC3E}">
        <p14:creationId xmlns:p14="http://schemas.microsoft.com/office/powerpoint/2010/main" xmlns="" val="40213309"/>
      </p:ext>
    </p:extLst>
  </p:cSld>
  <p:clrMapOvr>
    <a:masterClrMapping/>
  </p:clrMapOvr>
  <p:transition advTm="54183">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smtClean="0"/>
              <a:t>The Process Tree</a:t>
            </a:r>
            <a:endParaRPr lang="en-US" dirty="0" smtClean="0"/>
          </a:p>
        </p:txBody>
      </p:sp>
      <p:sp>
        <p:nvSpPr>
          <p:cNvPr id="49155" name="Text Placeholder 2"/>
          <p:cNvSpPr>
            <a:spLocks noGrp="1"/>
          </p:cNvSpPr>
          <p:nvPr>
            <p:ph type="body" sz="quarter" idx="10"/>
          </p:nvPr>
        </p:nvSpPr>
        <p:spPr>
          <a:xfrm>
            <a:off x="519112" y="1447799"/>
            <a:ext cx="6631245" cy="1973561"/>
          </a:xfrm>
        </p:spPr>
        <p:txBody>
          <a:bodyPr/>
          <a:lstStyle/>
          <a:p>
            <a:r>
              <a:rPr lang="en-US" dirty="0" smtClean="0"/>
              <a:t>Tools-&gt;Process Tree</a:t>
            </a:r>
          </a:p>
          <a:p>
            <a:pPr lvl="1"/>
            <a:r>
              <a:rPr lang="en-US" dirty="0" smtClean="0"/>
              <a:t>Shows all processes that have been seen in the trace (including parents)</a:t>
            </a:r>
          </a:p>
          <a:p>
            <a:pPr lvl="1"/>
            <a:r>
              <a:rPr lang="en-US" dirty="0" smtClean="0"/>
              <a:t>Can toggle on and off terminated processes</a:t>
            </a:r>
          </a:p>
          <a:p>
            <a:r>
              <a:rPr lang="en-US" dirty="0" smtClean="0"/>
              <a:t>The process tree provides an easy way to see process relationships</a:t>
            </a:r>
          </a:p>
          <a:p>
            <a:pPr lvl="1"/>
            <a:r>
              <a:rPr lang="en-US" dirty="0" smtClean="0"/>
              <a:t>Short-lived processes</a:t>
            </a:r>
          </a:p>
          <a:p>
            <a:pPr lvl="1"/>
            <a:r>
              <a:rPr lang="en-US" dirty="0" smtClean="0"/>
              <a:t>Command lines</a:t>
            </a:r>
          </a:p>
          <a:p>
            <a:pPr lvl="1"/>
            <a:r>
              <a:rPr lang="en-US" dirty="0" smtClean="0"/>
              <a:t>User names</a:t>
            </a:r>
          </a:p>
          <a:p>
            <a:endParaRPr lang="en-US" dirty="0" smtClean="0"/>
          </a:p>
        </p:txBody>
      </p:sp>
      <p:pic>
        <p:nvPicPr>
          <p:cNvPr id="39940"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256025" y="1714003"/>
            <a:ext cx="4412100" cy="3414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a14:hiddenLine>
            </a:ext>
          </a:extLst>
        </p:spPr>
      </p:pic>
    </p:spTree>
    <p:extLst>
      <p:ext uri="{BB962C8B-B14F-4D97-AF65-F5344CB8AC3E}">
        <p14:creationId xmlns:p14="http://schemas.microsoft.com/office/powerpoint/2010/main" xmlns="" val="1790487378"/>
      </p:ext>
    </p:extLst>
  </p:cSld>
  <p:clrMapOvr>
    <a:masterClrMapping/>
  </p:clrMapOvr>
  <p:transition advTm="6025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smtClean="0"/>
              <a:t>Real World Analysis and Cleaning</a:t>
            </a:r>
            <a:endParaRPr lang="en-US" dirty="0" smtClean="0"/>
          </a:p>
        </p:txBody>
      </p:sp>
    </p:spTree>
    <p:extLst>
      <p:ext uri="{BB962C8B-B14F-4D97-AF65-F5344CB8AC3E}">
        <p14:creationId xmlns:p14="http://schemas.microsoft.com/office/powerpoint/2010/main" xmlns="" val="3913698923"/>
      </p:ext>
    </p:extLst>
  </p:cSld>
  <p:clrMapOvr>
    <a:masterClrMapping/>
  </p:clrMapOvr>
  <p:transition advTm="2652">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Case of the Fake Antivirus</a:t>
            </a:r>
            <a:endParaRPr lang="en-US" dirty="0"/>
          </a:p>
        </p:txBody>
      </p:sp>
      <p:sp>
        <p:nvSpPr>
          <p:cNvPr id="3" name="Content Placeholder 2"/>
          <p:cNvSpPr>
            <a:spLocks noGrp="1"/>
          </p:cNvSpPr>
          <p:nvPr>
            <p:ph idx="10"/>
          </p:nvPr>
        </p:nvSpPr>
        <p:spPr>
          <a:xfrm>
            <a:off x="269875" y="1190625"/>
            <a:ext cx="11649075" cy="4467698"/>
          </a:xfrm>
        </p:spPr>
        <p:txBody>
          <a:bodyPr/>
          <a:lstStyle/>
          <a:p>
            <a:r>
              <a:rPr lang="en-US" dirty="0" smtClean="0"/>
              <a:t>User’s friend complained that their system was infected with malware:</a:t>
            </a:r>
          </a:p>
          <a:p>
            <a:endParaRPr lang="en-US" dirty="0" smtClean="0"/>
          </a:p>
          <a:p>
            <a:endParaRPr lang="en-US" dirty="0" smtClean="0"/>
          </a:p>
          <a:p>
            <a:endParaRPr lang="en-US" dirty="0" smtClean="0"/>
          </a:p>
          <a:p>
            <a:r>
              <a:rPr lang="en-US" dirty="0" smtClean="0"/>
              <a:t>User tried running Process Explorer and Process Monitor, but couldn’t: </a:t>
            </a:r>
            <a:endParaRPr lang="en-US" dirty="0"/>
          </a:p>
        </p:txBody>
      </p:sp>
      <p:pic>
        <p:nvPicPr>
          <p:cNvPr id="1026" name="Picture 1" descr="image00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729504" y="1962044"/>
            <a:ext cx="3187785" cy="23023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3" descr="image00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729504" y="5308666"/>
            <a:ext cx="3784790" cy="1171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66072800"/>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Case of the Fake Antivirus (Cont)</a:t>
            </a:r>
            <a:endParaRPr lang="en-US" dirty="0"/>
          </a:p>
        </p:txBody>
      </p:sp>
      <p:sp>
        <p:nvSpPr>
          <p:cNvPr id="3" name="Content Placeholder 2"/>
          <p:cNvSpPr>
            <a:spLocks noGrp="1"/>
          </p:cNvSpPr>
          <p:nvPr>
            <p:ph idx="10"/>
          </p:nvPr>
        </p:nvSpPr>
        <p:spPr>
          <a:xfrm>
            <a:off x="269875" y="1190625"/>
            <a:ext cx="11649075" cy="3381888"/>
          </a:xfrm>
        </p:spPr>
        <p:txBody>
          <a:bodyPr/>
          <a:lstStyle/>
          <a:p>
            <a:r>
              <a:rPr lang="en-US" dirty="0" smtClean="0"/>
              <a:t>Even going to </a:t>
            </a:r>
            <a:r>
              <a:rPr lang="en-US" dirty="0" err="1" smtClean="0"/>
              <a:t>Sysinternals</a:t>
            </a:r>
            <a:r>
              <a:rPr lang="en-US" dirty="0" smtClean="0"/>
              <a:t> was blocked:</a:t>
            </a:r>
          </a:p>
          <a:p>
            <a:endParaRPr lang="en-US" dirty="0" smtClean="0"/>
          </a:p>
          <a:p>
            <a:endParaRPr lang="en-US" dirty="0" smtClean="0"/>
          </a:p>
          <a:p>
            <a:endParaRPr lang="en-US" dirty="0" smtClean="0"/>
          </a:p>
          <a:p>
            <a:endParaRPr lang="en-US" dirty="0" smtClean="0"/>
          </a:p>
        </p:txBody>
      </p:sp>
      <p:pic>
        <p:nvPicPr>
          <p:cNvPr id="2050" name="Picture 4" descr="image00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00344" y="2307274"/>
            <a:ext cx="7589200" cy="29048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2128833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170" y="1102536"/>
            <a:ext cx="9856549" cy="2697988"/>
          </a:xfrm>
        </p:spPr>
        <p:txBody>
          <a:bodyPr/>
          <a:lstStyle/>
          <a:p>
            <a:r>
              <a:rPr lang="en-US" dirty="0"/>
              <a:t>Cleaning </a:t>
            </a:r>
            <a:r>
              <a:rPr lang="en-US" dirty="0" err="1" smtClean="0"/>
              <a:t>Winwebsec</a:t>
            </a:r>
            <a:r>
              <a:rPr lang="en-US" dirty="0" smtClean="0"/>
              <a:t> </a:t>
            </a:r>
            <a:r>
              <a:rPr lang="en-US" dirty="0" err="1"/>
              <a:t>Scareware</a:t>
            </a:r>
            <a:r>
              <a:rPr lang="en-US" dirty="0"/>
              <a:t/>
            </a:r>
            <a:br>
              <a:rPr lang="en-US" dirty="0"/>
            </a:br>
            <a:endParaRPr lang="en-US" dirty="0"/>
          </a:p>
        </p:txBody>
      </p:sp>
      <p:sp>
        <p:nvSpPr>
          <p:cNvPr id="7" name="TextBox 6"/>
          <p:cNvSpPr txBox="1"/>
          <p:nvPr/>
        </p:nvSpPr>
        <p:spPr>
          <a:xfrm>
            <a:off x="252782" y="6227347"/>
            <a:ext cx="11573233" cy="276999"/>
          </a:xfrm>
          <a:prstGeom prst="rect">
            <a:avLst/>
          </a:prstGeom>
          <a:noFill/>
        </p:spPr>
        <p:txBody>
          <a:bodyPr wrap="none" lIns="0" tIns="0" rIns="0" bIns="0" rtlCol="0">
            <a:spAutoFit/>
          </a:bodyPr>
          <a:lstStyle/>
          <a:p>
            <a:r>
              <a:rPr lang="en-US" dirty="0">
                <a:hlinkClick r:id="rId2"/>
              </a:rPr>
              <a:t>http://</a:t>
            </a:r>
            <a:r>
              <a:rPr lang="en-US" dirty="0" smtClean="0">
                <a:hlinkClick r:id="rId2"/>
              </a:rPr>
              <a:t>www.microsoft.com/security/portal/threat/encyclopedia/Entry.aspx?Name=Rogue%3aWin32%2fWinwebsec</a:t>
            </a:r>
            <a:r>
              <a:rPr lang="en-US" dirty="0" smtClean="0"/>
              <a:t> </a:t>
            </a:r>
            <a:endParaRPr lang="en-US" dirty="0" smtClean="0">
              <a:gradFill>
                <a:gsLst>
                  <a:gs pos="0">
                    <a:schemeClr val="tx1"/>
                  </a:gs>
                  <a:gs pos="86000">
                    <a:schemeClr val="tx1"/>
                  </a:gs>
                </a:gsLst>
                <a:lin ang="5400000" scaled="0"/>
              </a:gradFill>
            </a:endParaRPr>
          </a:p>
        </p:txBody>
      </p:sp>
      <p:sp>
        <p:nvSpPr>
          <p:cNvPr id="6" name="Rectangle 5"/>
          <p:cNvSpPr/>
          <p:nvPr/>
        </p:nvSpPr>
        <p:spPr>
          <a:xfrm>
            <a:off x="379031" y="3004386"/>
            <a:ext cx="7591976" cy="923330"/>
          </a:xfrm>
          <a:prstGeom prst="rect">
            <a:avLst/>
          </a:prstGeom>
        </p:spPr>
        <p:txBody>
          <a:bodyPr wrap="square">
            <a:spAutoFit/>
          </a:bodyPr>
          <a:lstStyle/>
          <a:p>
            <a:r>
              <a:rPr lang="en-US" i="1" dirty="0"/>
              <a:t>Give a man a stolen credit card &amp; he'll eat like a king for a day. </a:t>
            </a:r>
            <a:endParaRPr lang="en-US" i="1" dirty="0" smtClean="0"/>
          </a:p>
          <a:p>
            <a:r>
              <a:rPr lang="en-US" i="1" dirty="0" smtClean="0"/>
              <a:t>Teach </a:t>
            </a:r>
            <a:r>
              <a:rPr lang="en-US" i="1" dirty="0"/>
              <a:t>a man to phish </a:t>
            </a:r>
            <a:r>
              <a:rPr lang="en-US" i="1" dirty="0" smtClean="0"/>
              <a:t>and he'll </a:t>
            </a:r>
            <a:r>
              <a:rPr lang="en-US" i="1" dirty="0"/>
              <a:t>be set for life. </a:t>
            </a:r>
            <a:endParaRPr lang="en-US" i="1" dirty="0" smtClean="0"/>
          </a:p>
          <a:p>
            <a:r>
              <a:rPr lang="en-US" i="1" dirty="0"/>
              <a:t>	</a:t>
            </a:r>
            <a:r>
              <a:rPr lang="en-US" i="1" dirty="0" smtClean="0"/>
              <a:t>				-- </a:t>
            </a:r>
            <a:r>
              <a:rPr lang="en-US" i="1" dirty="0"/>
              <a:t>Ancient Nigerian proverb</a:t>
            </a:r>
          </a:p>
        </p:txBody>
      </p:sp>
      <p:pic>
        <p:nvPicPr>
          <p:cNvPr id="4" name="Picture 3"/>
          <p:cNvPicPr>
            <a:picLocks noChangeAspect="1"/>
          </p:cNvPicPr>
          <p:nvPr/>
        </p:nvPicPr>
        <p:blipFill>
          <a:blip r:embed="rId3"/>
          <a:stretch>
            <a:fillRect/>
          </a:stretch>
        </p:blipFill>
        <p:spPr>
          <a:xfrm>
            <a:off x="6892586" y="3931517"/>
            <a:ext cx="4007190" cy="2295830"/>
          </a:xfrm>
          <a:prstGeom prst="rect">
            <a:avLst/>
          </a:prstGeom>
        </p:spPr>
      </p:pic>
    </p:spTree>
    <p:extLst>
      <p:ext uri="{BB962C8B-B14F-4D97-AF65-F5344CB8AC3E}">
        <p14:creationId xmlns:p14="http://schemas.microsoft.com/office/powerpoint/2010/main" xmlns="" val="2285218323"/>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Case of the Fake Antivirus: Solved</a:t>
            </a:r>
            <a:endParaRPr lang="en-US" dirty="0"/>
          </a:p>
        </p:txBody>
      </p:sp>
      <p:sp>
        <p:nvSpPr>
          <p:cNvPr id="3" name="Content Placeholder 2"/>
          <p:cNvSpPr>
            <a:spLocks noGrp="1"/>
          </p:cNvSpPr>
          <p:nvPr>
            <p:ph idx="10"/>
          </p:nvPr>
        </p:nvSpPr>
        <p:spPr>
          <a:xfrm>
            <a:off x="269875" y="1190625"/>
            <a:ext cx="11649075" cy="5251951"/>
          </a:xfrm>
        </p:spPr>
        <p:txBody>
          <a:bodyPr/>
          <a:lstStyle/>
          <a:p>
            <a:r>
              <a:rPr lang="en-US" dirty="0"/>
              <a:t>Booted in Safe Mode and ran </a:t>
            </a:r>
            <a:r>
              <a:rPr lang="en-US" dirty="0" err="1"/>
              <a:t>msconfig</a:t>
            </a:r>
            <a:r>
              <a:rPr lang="en-US" dirty="0"/>
              <a:t>, but saw nothing unusual</a:t>
            </a:r>
            <a:r>
              <a:rPr lang="en-US" dirty="0" smtClean="0"/>
              <a:t>:</a:t>
            </a:r>
          </a:p>
          <a:p>
            <a:endParaRPr lang="en-US" dirty="0" smtClean="0"/>
          </a:p>
          <a:p>
            <a:endParaRPr lang="en-US" dirty="0"/>
          </a:p>
          <a:p>
            <a:r>
              <a:rPr lang="en-US" dirty="0" smtClean="0"/>
              <a:t>Ran </a:t>
            </a:r>
            <a:r>
              <a:rPr lang="en-US" dirty="0" err="1" smtClean="0"/>
              <a:t>Autoruns</a:t>
            </a:r>
            <a:r>
              <a:rPr lang="en-US" dirty="0" smtClean="0"/>
              <a:t> and saw the malware in </a:t>
            </a:r>
            <a:r>
              <a:rPr lang="en-US" dirty="0" err="1" smtClean="0"/>
              <a:t>RunOnce</a:t>
            </a:r>
            <a:r>
              <a:rPr lang="en-US" dirty="0" smtClean="0"/>
              <a:t> key:</a:t>
            </a:r>
          </a:p>
          <a:p>
            <a:endParaRPr lang="en-US" dirty="0" smtClean="0"/>
          </a:p>
          <a:p>
            <a:endParaRPr lang="en-US" dirty="0" smtClean="0"/>
          </a:p>
          <a:p>
            <a:r>
              <a:rPr lang="en-US" dirty="0" smtClean="0"/>
              <a:t>Disabled it and rebooted: problem solved</a:t>
            </a:r>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00343" y="4409682"/>
            <a:ext cx="8681605" cy="11834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07886" y="2494271"/>
            <a:ext cx="4902789" cy="1247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79143305"/>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170" y="1102536"/>
            <a:ext cx="9856549" cy="2697988"/>
          </a:xfrm>
        </p:spPr>
        <p:txBody>
          <a:bodyPr/>
          <a:lstStyle/>
          <a:p>
            <a:r>
              <a:rPr lang="en-US" dirty="0" smtClean="0"/>
              <a:t>Analyzing and </a:t>
            </a:r>
            <a:r>
              <a:rPr lang="en-US" dirty="0" err="1" smtClean="0"/>
              <a:t>Lockscreen.CT</a:t>
            </a:r>
            <a:endParaRPr lang="en-US" dirty="0"/>
          </a:p>
        </p:txBody>
      </p:sp>
      <p:sp>
        <p:nvSpPr>
          <p:cNvPr id="7" name="TextBox 6"/>
          <p:cNvSpPr txBox="1"/>
          <p:nvPr/>
        </p:nvSpPr>
        <p:spPr>
          <a:xfrm>
            <a:off x="269170" y="6019736"/>
            <a:ext cx="11846705" cy="276999"/>
          </a:xfrm>
          <a:prstGeom prst="rect">
            <a:avLst/>
          </a:prstGeom>
          <a:noFill/>
        </p:spPr>
        <p:txBody>
          <a:bodyPr wrap="none" lIns="0" tIns="0" rIns="0" bIns="0" rtlCol="0">
            <a:spAutoFit/>
          </a:bodyPr>
          <a:lstStyle/>
          <a:p>
            <a:r>
              <a:rPr lang="en-US" dirty="0">
                <a:solidFill>
                  <a:srgbClr val="FFC000"/>
                </a:solidFill>
              </a:rPr>
              <a:t>http://www.microsoft.com/security/portal/threat/encyclopedia/entry.aspx?Name=Trojan%3aWin32%2fLockScreen.CT</a:t>
            </a:r>
          </a:p>
        </p:txBody>
      </p:sp>
    </p:spTree>
    <p:extLst>
      <p:ext uri="{BB962C8B-B14F-4D97-AF65-F5344CB8AC3E}">
        <p14:creationId xmlns:p14="http://schemas.microsoft.com/office/powerpoint/2010/main" xmlns="" val="1321169970"/>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Sysinternals Antivirus</a:t>
            </a:r>
            <a:endParaRPr lang="en-US" dirty="0"/>
          </a:p>
        </p:txBody>
      </p:sp>
      <p:sp>
        <p:nvSpPr>
          <p:cNvPr id="3" name="Content Placeholder 2"/>
          <p:cNvSpPr>
            <a:spLocks noGrp="1"/>
          </p:cNvSpPr>
          <p:nvPr>
            <p:ph sz="quarter" idx="10"/>
          </p:nvPr>
        </p:nvSpPr>
        <p:spPr>
          <a:xfrm>
            <a:off x="269169" y="1190734"/>
            <a:ext cx="11650488" cy="2573718"/>
          </a:xfrm>
        </p:spPr>
        <p:txBody>
          <a:bodyPr/>
          <a:lstStyle/>
          <a:p>
            <a:r>
              <a:rPr lang="en-US" dirty="0" smtClean="0"/>
              <a:t>Don’t use it!</a:t>
            </a:r>
          </a:p>
          <a:p>
            <a:pPr lvl="1"/>
            <a:r>
              <a:rPr lang="en-US" dirty="0" smtClean="0"/>
              <a:t>I didn’t write it!</a:t>
            </a:r>
          </a:p>
          <a:p>
            <a:pPr lvl="1"/>
            <a:r>
              <a:rPr lang="en-US" dirty="0" smtClean="0"/>
              <a:t>It’s not very good </a:t>
            </a:r>
            <a:br>
              <a:rPr lang="en-US" dirty="0" smtClean="0"/>
            </a:br>
            <a:r>
              <a:rPr lang="en-US" dirty="0" smtClean="0"/>
              <a:t>(actually, it’s malware)</a:t>
            </a:r>
          </a:p>
          <a:p>
            <a:pPr lvl="1"/>
            <a:r>
              <a:rPr lang="en-US" dirty="0" smtClean="0"/>
              <a:t>They don’t even link to </a:t>
            </a:r>
            <a:br>
              <a:rPr lang="en-US" dirty="0" smtClean="0"/>
            </a:br>
            <a:r>
              <a:rPr lang="en-US" dirty="0" smtClean="0"/>
              <a:t>Sysinternals.com </a:t>
            </a:r>
            <a:r>
              <a:rPr lang="en-US" dirty="0" smtClean="0">
                <a:sym typeface="Wingdings" pitchFamily="2" charset="2"/>
              </a:rPr>
              <a:t></a:t>
            </a:r>
            <a:endParaRPr lang="en-US" dirty="0"/>
          </a:p>
        </p:txBody>
      </p:sp>
      <p:pic>
        <p:nvPicPr>
          <p:cNvPr id="2050" name="Picture 2" descr="http://www.microsoft.com/security/encyclopedia/en-us/i/99772865754542ba.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969137" y="1165173"/>
            <a:ext cx="6663683" cy="50445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22041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Case of the Runaway GPU</a:t>
            </a:r>
            <a:endParaRPr lang="en-US" dirty="0"/>
          </a:p>
        </p:txBody>
      </p:sp>
      <p:sp>
        <p:nvSpPr>
          <p:cNvPr id="3" name="Content Placeholder 2"/>
          <p:cNvSpPr>
            <a:spLocks noGrp="1"/>
          </p:cNvSpPr>
          <p:nvPr>
            <p:ph idx="10"/>
          </p:nvPr>
        </p:nvSpPr>
        <p:spPr>
          <a:xfrm>
            <a:off x="269875" y="1190625"/>
            <a:ext cx="11649075" cy="2187575"/>
          </a:xfrm>
        </p:spPr>
        <p:txBody>
          <a:bodyPr/>
          <a:lstStyle/>
          <a:p>
            <a:r>
              <a:rPr lang="en-US" smtClean="0"/>
              <a:t>User noticed loud fan noise coming from computer</a:t>
            </a:r>
          </a:p>
          <a:p>
            <a:pPr lvl="1"/>
            <a:r>
              <a:rPr lang="en-US" smtClean="0"/>
              <a:t>So loud suspected GPU instead of CPU</a:t>
            </a:r>
          </a:p>
          <a:p>
            <a:pPr lvl="1"/>
            <a:r>
              <a:rPr lang="en-US" smtClean="0"/>
              <a:t>Opened ATI Catalyst Control Center and saw 95-99% activity</a:t>
            </a:r>
          </a:p>
          <a:p>
            <a:r>
              <a:rPr lang="en-US" smtClean="0"/>
              <a:t>Launched Process Explorer and added GPU column:</a:t>
            </a:r>
            <a:endParaRPr lang="en-US" dirty="0" smtClean="0"/>
          </a:p>
        </p:txBody>
      </p:sp>
      <p:pic>
        <p:nvPicPr>
          <p:cNvPr id="1026" name="Picture 2" descr="C:\Users\markruss\AppData\Local\Temp\SNAGHTMLa726da7.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79013" y="3378200"/>
            <a:ext cx="8821212" cy="30861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47706043"/>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170" y="1102536"/>
            <a:ext cx="9856549" cy="2697988"/>
          </a:xfrm>
        </p:spPr>
        <p:txBody>
          <a:bodyPr/>
          <a:lstStyle/>
          <a:p>
            <a:r>
              <a:rPr lang="en-US" dirty="0" smtClean="0"/>
              <a:t>Analyzing and Cleaning </a:t>
            </a:r>
            <a:r>
              <a:rPr lang="en-US" dirty="0" err="1" smtClean="0"/>
              <a:t>Vicenor</a:t>
            </a:r>
            <a:endParaRPr lang="en-US" dirty="0"/>
          </a:p>
        </p:txBody>
      </p:sp>
      <p:sp>
        <p:nvSpPr>
          <p:cNvPr id="7" name="TextBox 6"/>
          <p:cNvSpPr txBox="1"/>
          <p:nvPr/>
        </p:nvSpPr>
        <p:spPr>
          <a:xfrm>
            <a:off x="1048349" y="6112334"/>
            <a:ext cx="10089109" cy="276999"/>
          </a:xfrm>
          <a:prstGeom prst="rect">
            <a:avLst/>
          </a:prstGeom>
          <a:noFill/>
        </p:spPr>
        <p:txBody>
          <a:bodyPr wrap="none" lIns="0" tIns="0" rIns="0" bIns="0" rtlCol="0">
            <a:spAutoFit/>
          </a:bodyPr>
          <a:lstStyle/>
          <a:p>
            <a:r>
              <a:rPr lang="en-US" dirty="0">
                <a:hlinkClick r:id="rId2"/>
              </a:rPr>
              <a:t>http://www.microsoft.com/security/portal/threat/encyclopedia/entry.aspx?Name=Win32%2FVicenor</a:t>
            </a:r>
            <a:endParaRPr lang="en-US" dirty="0">
              <a:solidFill>
                <a:srgbClr val="FFC000"/>
              </a:solidFill>
            </a:endParaRPr>
          </a:p>
        </p:txBody>
      </p:sp>
    </p:spTree>
    <p:extLst>
      <p:ext uri="{BB962C8B-B14F-4D97-AF65-F5344CB8AC3E}">
        <p14:creationId xmlns:p14="http://schemas.microsoft.com/office/powerpoint/2010/main" xmlns="" val="1737542067"/>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Case of the Runaway GPU: Solved</a:t>
            </a:r>
            <a:endParaRPr lang="en-US" dirty="0"/>
          </a:p>
        </p:txBody>
      </p:sp>
      <p:sp>
        <p:nvSpPr>
          <p:cNvPr id="3" name="Content Placeholder 2"/>
          <p:cNvSpPr>
            <a:spLocks noGrp="1"/>
          </p:cNvSpPr>
          <p:nvPr>
            <p:ph idx="10"/>
          </p:nvPr>
        </p:nvSpPr>
        <p:spPr>
          <a:xfrm>
            <a:off x="272587" y="992531"/>
            <a:ext cx="11649075" cy="5903604"/>
          </a:xfrm>
        </p:spPr>
        <p:txBody>
          <a:bodyPr/>
          <a:lstStyle/>
          <a:p>
            <a:r>
              <a:rPr lang="en-US" dirty="0" smtClean="0"/>
              <a:t>Killed process and fan stopped</a:t>
            </a:r>
          </a:p>
          <a:p>
            <a:r>
              <a:rPr lang="en-US" dirty="0" smtClean="0"/>
              <a:t>Investigated binary:</a:t>
            </a:r>
          </a:p>
          <a:p>
            <a:pPr lvl="1"/>
            <a:r>
              <a:rPr lang="en-US" dirty="0" smtClean="0"/>
              <a:t>Defender scan reported nothing</a:t>
            </a:r>
          </a:p>
          <a:p>
            <a:pPr lvl="1"/>
            <a:r>
              <a:rPr lang="en-US" dirty="0" err="1" smtClean="0"/>
              <a:t>VirusTotal</a:t>
            </a:r>
            <a:r>
              <a:rPr lang="en-US" dirty="0" smtClean="0"/>
              <a:t> said it was </a:t>
            </a:r>
            <a:r>
              <a:rPr lang="en-US" dirty="0" err="1" smtClean="0"/>
              <a:t>Bitcount</a:t>
            </a:r>
            <a:r>
              <a:rPr lang="en-US" dirty="0" smtClean="0"/>
              <a:t> miner</a:t>
            </a:r>
          </a:p>
          <a:p>
            <a:r>
              <a:rPr lang="en-US" dirty="0" smtClean="0"/>
              <a:t>Malware blocked </a:t>
            </a:r>
            <a:r>
              <a:rPr lang="en-US" dirty="0" err="1" smtClean="0"/>
              <a:t>Autoruns</a:t>
            </a:r>
            <a:endParaRPr lang="en-US" dirty="0" smtClean="0"/>
          </a:p>
          <a:p>
            <a:pPr lvl="1"/>
            <a:r>
              <a:rPr lang="en-US" dirty="0" smtClean="0"/>
              <a:t>Found entry in Run key:</a:t>
            </a:r>
          </a:p>
          <a:p>
            <a:endParaRPr lang="en-US" dirty="0" smtClean="0"/>
          </a:p>
          <a:p>
            <a:endParaRPr lang="en-US" dirty="0" smtClean="0"/>
          </a:p>
          <a:p>
            <a:endParaRPr lang="en-US" dirty="0" smtClean="0"/>
          </a:p>
          <a:p>
            <a:r>
              <a:rPr lang="en-US" dirty="0" smtClean="0"/>
              <a:t>Deleted value: problem solved</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163830" y="4279613"/>
            <a:ext cx="7862857" cy="1781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2150575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The Case of the Unexplained FTP Connections</a:t>
            </a:r>
            <a:endParaRPr lang="en-US" sz="4800" dirty="0"/>
          </a:p>
        </p:txBody>
      </p:sp>
      <p:sp>
        <p:nvSpPr>
          <p:cNvPr id="3" name="Content Placeholder 2"/>
          <p:cNvSpPr>
            <a:spLocks noGrp="1"/>
          </p:cNvSpPr>
          <p:nvPr>
            <p:ph idx="10"/>
          </p:nvPr>
        </p:nvSpPr>
        <p:spPr>
          <a:xfrm>
            <a:off x="269169" y="1190734"/>
            <a:ext cx="11650488" cy="5483039"/>
          </a:xfrm>
        </p:spPr>
        <p:txBody>
          <a:bodyPr/>
          <a:lstStyle/>
          <a:p>
            <a:r>
              <a:rPr lang="en-US" sz="3600" dirty="0" smtClean="0"/>
              <a:t>Customer reported that system was making outbound FTP connections</a:t>
            </a:r>
          </a:p>
          <a:p>
            <a:pPr lvl="1"/>
            <a:r>
              <a:rPr lang="en-US" sz="2000" dirty="0" smtClean="0"/>
              <a:t>Forefront Endpoint Protection had previously reported malware cleaning</a:t>
            </a:r>
          </a:p>
          <a:p>
            <a:pPr lvl="1"/>
            <a:r>
              <a:rPr lang="en-US" sz="2000" dirty="0" smtClean="0"/>
              <a:t>Support captured a Process Monitor trace</a:t>
            </a:r>
          </a:p>
          <a:p>
            <a:r>
              <a:rPr lang="en-US" sz="3600" dirty="0" smtClean="0"/>
              <a:t>Captured a Process Monitor trace and looked at process tree</a:t>
            </a:r>
          </a:p>
          <a:p>
            <a:pPr lvl="1"/>
            <a:r>
              <a:rPr lang="en-US" sz="2032" dirty="0" smtClean="0"/>
              <a:t>Saw multiple FTP processes</a:t>
            </a:r>
          </a:p>
          <a:p>
            <a:pPr lvl="1"/>
            <a:r>
              <a:rPr lang="en-US" sz="2032" dirty="0" smtClean="0"/>
              <a:t>One was still active</a:t>
            </a:r>
          </a:p>
          <a:p>
            <a:endParaRPr lang="en-US" sz="3600" dirty="0" smtClean="0"/>
          </a:p>
          <a:p>
            <a:endParaRPr lang="en-US" sz="3600" dirty="0" smtClean="0"/>
          </a:p>
          <a:p>
            <a:endParaRPr lang="en-US" sz="3600" dirty="0"/>
          </a:p>
        </p:txBody>
      </p:sp>
      <p:pic>
        <p:nvPicPr>
          <p:cNvPr id="1026" name="Picture 2" descr="imag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161915" y="3716972"/>
            <a:ext cx="4152900" cy="27717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35873833"/>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The Case of the Unexplained FTP Connections (</a:t>
            </a:r>
            <a:r>
              <a:rPr lang="en-US" sz="4800" dirty="0" err="1"/>
              <a:t>Cont</a:t>
            </a:r>
            <a:r>
              <a:rPr lang="en-US" sz="4800" dirty="0"/>
              <a:t>)</a:t>
            </a:r>
          </a:p>
        </p:txBody>
      </p:sp>
      <p:sp>
        <p:nvSpPr>
          <p:cNvPr id="3" name="Content Placeholder 2"/>
          <p:cNvSpPr>
            <a:spLocks noGrp="1"/>
          </p:cNvSpPr>
          <p:nvPr>
            <p:ph sz="quarter" idx="10"/>
          </p:nvPr>
        </p:nvSpPr>
        <p:spPr>
          <a:xfrm>
            <a:off x="268857" y="1705084"/>
            <a:ext cx="11650488" cy="3261214"/>
          </a:xfrm>
        </p:spPr>
        <p:txBody>
          <a:bodyPr/>
          <a:lstStyle/>
          <a:p>
            <a:r>
              <a:rPr lang="en-US" dirty="0" smtClean="0"/>
              <a:t>Looked at command lines and found one that executes a script:</a:t>
            </a:r>
          </a:p>
          <a:p>
            <a:endParaRPr lang="en-US" dirty="0"/>
          </a:p>
          <a:p>
            <a:endParaRPr lang="en-US" dirty="0" smtClean="0"/>
          </a:p>
          <a:p>
            <a:r>
              <a:rPr lang="en-US" dirty="0" smtClean="0"/>
              <a:t>Set a filter for the process to find the file:</a:t>
            </a:r>
            <a:endParaRPr lang="en-US" dirty="0"/>
          </a:p>
        </p:txBody>
      </p:sp>
      <p:pic>
        <p:nvPicPr>
          <p:cNvPr id="2050" name="Picture 2" descr="imag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596352" y="2680346"/>
            <a:ext cx="3396519" cy="1310690"/>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imag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070225" y="5040312"/>
            <a:ext cx="6448775" cy="118903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68234283"/>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The Case of the Unexplained FTP Connections (</a:t>
            </a:r>
            <a:r>
              <a:rPr lang="en-US" sz="4800" dirty="0" err="1"/>
              <a:t>Cont</a:t>
            </a:r>
            <a:r>
              <a:rPr lang="en-US" sz="4800" dirty="0"/>
              <a:t>)</a:t>
            </a:r>
          </a:p>
        </p:txBody>
      </p:sp>
      <p:sp>
        <p:nvSpPr>
          <p:cNvPr id="3" name="Content Placeholder 2"/>
          <p:cNvSpPr>
            <a:spLocks noGrp="1"/>
          </p:cNvSpPr>
          <p:nvPr>
            <p:ph sz="quarter" idx="10"/>
          </p:nvPr>
        </p:nvSpPr>
        <p:spPr>
          <a:xfrm>
            <a:off x="271174" y="1809859"/>
            <a:ext cx="11650488" cy="1934056"/>
          </a:xfrm>
        </p:spPr>
        <p:txBody>
          <a:bodyPr/>
          <a:lstStyle/>
          <a:p>
            <a:r>
              <a:rPr lang="en-US" dirty="0" smtClean="0"/>
              <a:t>Tried to open the file, </a:t>
            </a:r>
            <a:r>
              <a:rPr lang="en-US" smtClean="0"/>
              <a:t>but it was deleted</a:t>
            </a:r>
            <a:endParaRPr lang="en-US" dirty="0" smtClean="0"/>
          </a:p>
          <a:p>
            <a:r>
              <a:rPr lang="en-US" dirty="0" smtClean="0"/>
              <a:t>Looked at command line of parent and saw script export:</a:t>
            </a:r>
            <a:endParaRPr lang="en-US" dirty="0"/>
          </a:p>
        </p:txBody>
      </p:sp>
      <p:pic>
        <p:nvPicPr>
          <p:cNvPr id="3074" name="Picture 2" descr="imag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5174" y="4082018"/>
            <a:ext cx="10508349" cy="123293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01265376"/>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The Case of the Unexplained FTP Connections (</a:t>
            </a:r>
            <a:r>
              <a:rPr lang="en-US" sz="4800" dirty="0" err="1"/>
              <a:t>Cont</a:t>
            </a:r>
            <a:r>
              <a:rPr lang="en-US" sz="4800" dirty="0"/>
              <a:t>)</a:t>
            </a:r>
          </a:p>
        </p:txBody>
      </p:sp>
      <p:sp>
        <p:nvSpPr>
          <p:cNvPr id="3" name="Content Placeholder 2"/>
          <p:cNvSpPr>
            <a:spLocks noGrp="1"/>
          </p:cNvSpPr>
          <p:nvPr>
            <p:ph sz="quarter" idx="10"/>
          </p:nvPr>
        </p:nvSpPr>
        <p:spPr>
          <a:xfrm>
            <a:off x="268857" y="1809859"/>
            <a:ext cx="11650488" cy="3924792"/>
          </a:xfrm>
        </p:spPr>
        <p:txBody>
          <a:bodyPr/>
          <a:lstStyle/>
          <a:p>
            <a:r>
              <a:rPr lang="en-US" dirty="0" smtClean="0"/>
              <a:t>Pasted into notepad to look at it and saw a hostname:</a:t>
            </a:r>
          </a:p>
          <a:p>
            <a:endParaRPr lang="en-US" dirty="0"/>
          </a:p>
          <a:p>
            <a:endParaRPr lang="en-US" dirty="0" smtClean="0"/>
          </a:p>
          <a:p>
            <a:endParaRPr lang="en-US" dirty="0"/>
          </a:p>
          <a:p>
            <a:endParaRPr lang="en-US" dirty="0" smtClean="0"/>
          </a:p>
        </p:txBody>
      </p:sp>
      <p:pic>
        <p:nvPicPr>
          <p:cNvPr id="4098" name="Picture 2" descr="SNAGHTML143cd3bc"/>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84450" y="3195987"/>
            <a:ext cx="5287300" cy="26203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97157243"/>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The Case of the Unexplained FTP Connections (</a:t>
            </a:r>
            <a:r>
              <a:rPr lang="en-US" sz="4800" dirty="0" err="1"/>
              <a:t>Cont</a:t>
            </a:r>
            <a:r>
              <a:rPr lang="en-US" sz="4800" dirty="0"/>
              <a:t>)</a:t>
            </a:r>
          </a:p>
        </p:txBody>
      </p:sp>
      <p:sp>
        <p:nvSpPr>
          <p:cNvPr id="3" name="Content Placeholder 2"/>
          <p:cNvSpPr>
            <a:spLocks noGrp="1"/>
          </p:cNvSpPr>
          <p:nvPr>
            <p:ph sz="quarter" idx="10"/>
          </p:nvPr>
        </p:nvSpPr>
        <p:spPr>
          <a:xfrm>
            <a:off x="268857" y="1657459"/>
            <a:ext cx="11650488" cy="3261214"/>
          </a:xfrm>
        </p:spPr>
        <p:txBody>
          <a:bodyPr/>
          <a:lstStyle/>
          <a:p>
            <a:r>
              <a:rPr lang="en-US" dirty="0" smtClean="0"/>
              <a:t>Saw in IP address in the trace:</a:t>
            </a:r>
          </a:p>
          <a:p>
            <a:endParaRPr lang="en-US" dirty="0"/>
          </a:p>
          <a:p>
            <a:endParaRPr lang="en-US" dirty="0" smtClean="0"/>
          </a:p>
          <a:p>
            <a:r>
              <a:rPr lang="en-US" dirty="0" smtClean="0"/>
              <a:t>Definitely suspicious, so identified parent process, which was SQL Server:</a:t>
            </a:r>
            <a:endParaRPr lang="en-US" dirty="0"/>
          </a:p>
        </p:txBody>
      </p:sp>
      <p:pic>
        <p:nvPicPr>
          <p:cNvPr id="5122" name="Picture 2" descr="imag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50938" y="2385030"/>
            <a:ext cx="4886325" cy="1171575"/>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imag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984500" y="4918673"/>
            <a:ext cx="6162346" cy="162401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25998639"/>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The Case of the Unexplained FTP Connections (</a:t>
            </a:r>
            <a:r>
              <a:rPr lang="en-US" sz="4800" dirty="0" err="1"/>
              <a:t>Cont</a:t>
            </a:r>
            <a:r>
              <a:rPr lang="en-US" sz="4800" dirty="0"/>
              <a:t>)</a:t>
            </a:r>
          </a:p>
        </p:txBody>
      </p:sp>
      <p:sp>
        <p:nvSpPr>
          <p:cNvPr id="3" name="Content Placeholder 2"/>
          <p:cNvSpPr>
            <a:spLocks noGrp="1"/>
          </p:cNvSpPr>
          <p:nvPr>
            <p:ph type="body" sz="quarter" idx="10"/>
          </p:nvPr>
        </p:nvSpPr>
        <p:spPr>
          <a:xfrm>
            <a:off x="268857" y="1798776"/>
            <a:ext cx="5377147" cy="2486578"/>
          </a:xfrm>
        </p:spPr>
        <p:txBody>
          <a:bodyPr/>
          <a:lstStyle/>
          <a:p>
            <a:r>
              <a:rPr lang="en-US" dirty="0" smtClean="0"/>
              <a:t>Saw more IP traffic:</a:t>
            </a:r>
          </a:p>
        </p:txBody>
      </p:sp>
      <p:sp>
        <p:nvSpPr>
          <p:cNvPr id="6" name="Text Placeholder 5"/>
          <p:cNvSpPr>
            <a:spLocks noGrp="1"/>
          </p:cNvSpPr>
          <p:nvPr>
            <p:ph type="body" sz="quarter" idx="11"/>
          </p:nvPr>
        </p:nvSpPr>
        <p:spPr>
          <a:xfrm>
            <a:off x="6542196" y="1798776"/>
            <a:ext cx="5377147" cy="1161857"/>
          </a:xfrm>
        </p:spPr>
        <p:txBody>
          <a:bodyPr/>
          <a:lstStyle/>
          <a:p>
            <a:r>
              <a:rPr lang="en-US" dirty="0"/>
              <a:t>Addresses in Tunisia,</a:t>
            </a:r>
            <a:br>
              <a:rPr lang="en-US" dirty="0"/>
            </a:br>
            <a:r>
              <a:rPr lang="en-US" dirty="0"/>
              <a:t>China, and </a:t>
            </a:r>
            <a:r>
              <a:rPr lang="en-US" dirty="0" smtClean="0"/>
              <a:t>Morocco:</a:t>
            </a:r>
            <a:endParaRPr lang="en-US" dirty="0"/>
          </a:p>
        </p:txBody>
      </p:sp>
      <p:pic>
        <p:nvPicPr>
          <p:cNvPr id="6146" name="Picture 2" descr="imag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64308" y="2874962"/>
            <a:ext cx="5276850" cy="3114676"/>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image"/>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270625" y="2874962"/>
            <a:ext cx="5276850" cy="34861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51705302"/>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The Case of the Unexplained FTP Connections (</a:t>
            </a:r>
            <a:r>
              <a:rPr lang="en-US" sz="4800" dirty="0" err="1" smtClean="0"/>
              <a:t>Cont</a:t>
            </a:r>
            <a:r>
              <a:rPr lang="en-US" sz="4800" dirty="0" smtClean="0"/>
              <a:t>)</a:t>
            </a:r>
            <a:endParaRPr lang="en-US" sz="4800" dirty="0"/>
          </a:p>
        </p:txBody>
      </p:sp>
      <p:sp>
        <p:nvSpPr>
          <p:cNvPr id="3" name="Content Placeholder 2"/>
          <p:cNvSpPr>
            <a:spLocks noGrp="1"/>
          </p:cNvSpPr>
          <p:nvPr>
            <p:ph idx="10"/>
          </p:nvPr>
        </p:nvSpPr>
        <p:spPr>
          <a:xfrm>
            <a:off x="272587" y="1693545"/>
            <a:ext cx="11649075" cy="2187575"/>
          </a:xfrm>
        </p:spPr>
        <p:txBody>
          <a:bodyPr/>
          <a:lstStyle/>
          <a:p>
            <a:r>
              <a:rPr lang="en-US" dirty="0" smtClean="0"/>
              <a:t>Ran standard tool to see how SQL was launching </a:t>
            </a:r>
            <a:r>
              <a:rPr lang="en-US" dirty="0" err="1" smtClean="0"/>
              <a:t>executables</a:t>
            </a:r>
            <a:r>
              <a:rPr lang="en-US" dirty="0" smtClean="0"/>
              <a:t>:</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76349" y="3080920"/>
            <a:ext cx="9837820" cy="3505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1617092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smtClean="0"/>
              <a:t>Malware Cleaning Steps</a:t>
            </a:r>
          </a:p>
        </p:txBody>
      </p:sp>
      <p:sp>
        <p:nvSpPr>
          <p:cNvPr id="83971" name="Rectangle 3"/>
          <p:cNvSpPr>
            <a:spLocks noGrp="1" noChangeArrowheads="1"/>
          </p:cNvSpPr>
          <p:nvPr>
            <p:ph sz="quarter" idx="10"/>
          </p:nvPr>
        </p:nvSpPr>
        <p:spPr/>
        <p:txBody>
          <a:bodyPr/>
          <a:lstStyle/>
          <a:p>
            <a:r>
              <a:rPr lang="en-US" smtClean="0"/>
              <a:t>Disconnect from network</a:t>
            </a:r>
          </a:p>
          <a:p>
            <a:r>
              <a:rPr lang="en-US" smtClean="0"/>
              <a:t>Identify malicious processes and drivers</a:t>
            </a:r>
          </a:p>
          <a:p>
            <a:r>
              <a:rPr lang="en-US" smtClean="0"/>
              <a:t>Terminate identified processes</a:t>
            </a:r>
          </a:p>
          <a:p>
            <a:r>
              <a:rPr lang="en-US" smtClean="0"/>
              <a:t>Identify and delete malware autostarts</a:t>
            </a:r>
          </a:p>
          <a:p>
            <a:r>
              <a:rPr lang="en-US" smtClean="0"/>
              <a:t>Delete malware files</a:t>
            </a:r>
          </a:p>
          <a:p>
            <a:r>
              <a:rPr lang="en-US" smtClean="0"/>
              <a:t>Reboot and repeat</a:t>
            </a:r>
            <a:endParaRPr lang="en-US" dirty="0" smtClean="0"/>
          </a:p>
        </p:txBody>
      </p:sp>
    </p:spTree>
    <p:extLst>
      <p:ext uri="{BB962C8B-B14F-4D97-AF65-F5344CB8AC3E}">
        <p14:creationId xmlns:p14="http://schemas.microsoft.com/office/powerpoint/2010/main" xmlns="" val="4190061999"/>
      </p:ext>
    </p:extLst>
  </p:cSld>
  <p:clrMapOvr>
    <a:masterClrMapping/>
  </p:clrMapOvr>
  <p:transition advTm="281691">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Case of the Unexplained FTP Connections: Solved</a:t>
            </a:r>
            <a:endParaRPr lang="en-US" dirty="0"/>
          </a:p>
        </p:txBody>
      </p:sp>
      <p:sp>
        <p:nvSpPr>
          <p:cNvPr id="3" name="Content Placeholder 2"/>
          <p:cNvSpPr>
            <a:spLocks noGrp="1"/>
          </p:cNvSpPr>
          <p:nvPr>
            <p:ph idx="10"/>
          </p:nvPr>
        </p:nvSpPr>
        <p:spPr>
          <a:xfrm>
            <a:off x="268857" y="1770040"/>
            <a:ext cx="11650488" cy="4986750"/>
          </a:xfrm>
        </p:spPr>
        <p:txBody>
          <a:bodyPr/>
          <a:lstStyle/>
          <a:p>
            <a:pPr lvl="0"/>
            <a:r>
              <a:rPr lang="en-US" dirty="0" smtClean="0"/>
              <a:t>Notified customer: </a:t>
            </a:r>
          </a:p>
          <a:p>
            <a:pPr lvl="1"/>
            <a:r>
              <a:rPr lang="en-US" dirty="0" smtClean="0"/>
              <a:t>Thought that firewall rules protected SQL Server</a:t>
            </a:r>
            <a:endParaRPr lang="en-US" dirty="0"/>
          </a:p>
          <a:p>
            <a:pPr lvl="0"/>
            <a:r>
              <a:rPr lang="en-US" dirty="0" smtClean="0"/>
              <a:t>Likely scenario:</a:t>
            </a:r>
          </a:p>
          <a:p>
            <a:pPr lvl="1"/>
            <a:r>
              <a:rPr lang="en-US" dirty="0" smtClean="0"/>
              <a:t>Attacker ran port scans and found port 1433 open</a:t>
            </a:r>
          </a:p>
          <a:p>
            <a:pPr lvl="1"/>
            <a:r>
              <a:rPr lang="en-US" dirty="0" smtClean="0"/>
              <a:t>Attacker authenticated to the SQL server using tool like </a:t>
            </a:r>
            <a:r>
              <a:rPr lang="en-US" dirty="0" err="1" smtClean="0"/>
              <a:t>Osql</a:t>
            </a:r>
            <a:endParaRPr lang="en-US" dirty="0" smtClean="0"/>
          </a:p>
          <a:p>
            <a:pPr lvl="2"/>
            <a:r>
              <a:rPr lang="en-US" dirty="0" smtClean="0"/>
              <a:t>Customer had no SA password and mixed-mode authentication</a:t>
            </a:r>
          </a:p>
          <a:p>
            <a:pPr lvl="2"/>
            <a:r>
              <a:rPr lang="en-US" dirty="0" smtClean="0"/>
              <a:t>Attacker easily gained access</a:t>
            </a:r>
          </a:p>
          <a:p>
            <a:pPr lvl="1"/>
            <a:r>
              <a:rPr lang="en-US" dirty="0" smtClean="0"/>
              <a:t>Attacker got </a:t>
            </a:r>
            <a:r>
              <a:rPr lang="en-US" dirty="0" err="1" smtClean="0"/>
              <a:t>xp_cmdshell</a:t>
            </a:r>
            <a:r>
              <a:rPr lang="en-US" dirty="0" smtClean="0"/>
              <a:t> launched to gain full control of system</a:t>
            </a:r>
          </a:p>
          <a:p>
            <a:pPr lvl="0"/>
            <a:r>
              <a:rPr lang="en-US" dirty="0" smtClean="0"/>
              <a:t>At support’s recommendation, customer </a:t>
            </a:r>
            <a:r>
              <a:rPr lang="en-US" smtClean="0"/>
              <a:t>wiped system: </a:t>
            </a:r>
            <a:r>
              <a:rPr lang="en-US" dirty="0" smtClean="0"/>
              <a:t>case closed</a:t>
            </a:r>
          </a:p>
        </p:txBody>
      </p:sp>
    </p:spTree>
    <p:extLst>
      <p:ext uri="{BB962C8B-B14F-4D97-AF65-F5344CB8AC3E}">
        <p14:creationId xmlns:p14="http://schemas.microsoft.com/office/powerpoint/2010/main" xmlns="" val="498679675"/>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6000" dirty="0"/>
              <a:t>Analyzing </a:t>
            </a:r>
            <a:r>
              <a:rPr lang="en-US" sz="6000" dirty="0" smtClean="0"/>
              <a:t/>
            </a:r>
            <a:br>
              <a:rPr lang="en-US" sz="6000" dirty="0" smtClean="0"/>
            </a:br>
            <a:r>
              <a:rPr lang="en-US" sz="6000" dirty="0" smtClean="0"/>
              <a:t>and Cleaning </a:t>
            </a:r>
            <a:br>
              <a:rPr lang="en-US" sz="6000" dirty="0" smtClean="0"/>
            </a:br>
            <a:r>
              <a:rPr lang="en-US" sz="6000" dirty="0" smtClean="0"/>
              <a:t>Flame </a:t>
            </a:r>
            <a:r>
              <a:rPr lang="en-US" sz="6000" dirty="0"/>
              <a:t/>
            </a:r>
            <a:br>
              <a:rPr lang="en-US" sz="6000" dirty="0"/>
            </a:br>
            <a:endParaRPr lang="en-US" sz="6000" dirty="0"/>
          </a:p>
        </p:txBody>
      </p:sp>
      <p:sp>
        <p:nvSpPr>
          <p:cNvPr id="6" name="Rectangle 5"/>
          <p:cNvSpPr/>
          <p:nvPr/>
        </p:nvSpPr>
        <p:spPr>
          <a:xfrm>
            <a:off x="508001" y="6344459"/>
            <a:ext cx="11377760" cy="369332"/>
          </a:xfrm>
          <a:prstGeom prst="rect">
            <a:avLst/>
          </a:prstGeom>
        </p:spPr>
        <p:txBody>
          <a:bodyPr wrap="square">
            <a:spAutoFit/>
          </a:bodyPr>
          <a:lstStyle/>
          <a:p>
            <a:r>
              <a:rPr lang="en-US" dirty="0">
                <a:hlinkClick r:id="rId2"/>
              </a:rPr>
              <a:t>http://www.microsoft.com/security/portal/Threat/Encyclopedia/Entry.aspx?Name=Worm:Win32/Flame.gen!B</a:t>
            </a:r>
            <a:endParaRPr lang="en-US" dirty="0"/>
          </a:p>
        </p:txBody>
      </p:sp>
      <p:pic>
        <p:nvPicPr>
          <p:cNvPr id="2050" name="Picture 1" descr="image00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64890" y="455260"/>
            <a:ext cx="3817074" cy="4594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05938044"/>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Stuxnet</a:t>
            </a:r>
            <a:endParaRPr lang="en-US" dirty="0"/>
          </a:p>
        </p:txBody>
      </p:sp>
      <p:sp>
        <p:nvSpPr>
          <p:cNvPr id="3" name="Content Placeholder 2"/>
          <p:cNvSpPr>
            <a:spLocks noGrp="1"/>
          </p:cNvSpPr>
          <p:nvPr>
            <p:ph type="body" sz="quarter" idx="10"/>
          </p:nvPr>
        </p:nvSpPr>
        <p:spPr>
          <a:xfrm>
            <a:off x="519112" y="1015999"/>
            <a:ext cx="11149013" cy="5675400"/>
          </a:xfrm>
        </p:spPr>
        <p:txBody>
          <a:bodyPr/>
          <a:lstStyle/>
          <a:p>
            <a:r>
              <a:rPr lang="en-US" sz="2400" dirty="0" smtClean="0"/>
              <a:t>Discovered June 2010 after it had </a:t>
            </a:r>
            <a:br>
              <a:rPr lang="en-US" sz="2400" dirty="0" smtClean="0"/>
            </a:br>
            <a:r>
              <a:rPr lang="en-US" sz="2400" dirty="0" smtClean="0"/>
              <a:t>spread for year</a:t>
            </a:r>
          </a:p>
          <a:p>
            <a:r>
              <a:rPr lang="en-US" sz="2400" dirty="0" smtClean="0"/>
              <a:t>Exploited 4 zero day Windows </a:t>
            </a:r>
            <a:br>
              <a:rPr lang="en-US" sz="2400" dirty="0" smtClean="0"/>
            </a:br>
            <a:r>
              <a:rPr lang="en-US" sz="2400" dirty="0" smtClean="0"/>
              <a:t>vulnerabilities</a:t>
            </a:r>
          </a:p>
          <a:p>
            <a:pPr lvl="1"/>
            <a:r>
              <a:rPr lang="en-US" sz="2000" dirty="0"/>
              <a:t>Print spooler </a:t>
            </a:r>
            <a:r>
              <a:rPr lang="en-US" sz="2000" dirty="0" smtClean="0"/>
              <a:t>for remote code execution</a:t>
            </a:r>
            <a:endParaRPr lang="en-US" sz="2000" dirty="0"/>
          </a:p>
          <a:p>
            <a:pPr lvl="1"/>
            <a:r>
              <a:rPr lang="en-US" sz="2000" dirty="0" smtClean="0"/>
              <a:t>Shell link Explorer code execution from </a:t>
            </a:r>
            <a:br>
              <a:rPr lang="en-US" sz="2000" dirty="0" smtClean="0"/>
            </a:br>
            <a:r>
              <a:rPr lang="en-US" sz="2000" dirty="0" smtClean="0"/>
              <a:t>infected key</a:t>
            </a:r>
          </a:p>
          <a:p>
            <a:pPr lvl="1"/>
            <a:r>
              <a:rPr lang="en-US" sz="2000" dirty="0" smtClean="0"/>
              <a:t>Win2K/Windows XP Win32k.sys privilege </a:t>
            </a:r>
            <a:br>
              <a:rPr lang="en-US" sz="2000" dirty="0" smtClean="0"/>
            </a:br>
            <a:r>
              <a:rPr lang="en-US" sz="2000" dirty="0" smtClean="0"/>
              <a:t>elevation</a:t>
            </a:r>
          </a:p>
          <a:p>
            <a:pPr lvl="1"/>
            <a:r>
              <a:rPr lang="en-US" sz="2000" dirty="0" smtClean="0"/>
              <a:t>Windows 7 Task Scheduler privilege elevation</a:t>
            </a:r>
          </a:p>
          <a:p>
            <a:r>
              <a:rPr lang="en-US" sz="2400" dirty="0" smtClean="0"/>
              <a:t>Drivers signed by certificates stolen from </a:t>
            </a:r>
            <a:r>
              <a:rPr lang="en-US" sz="2400" dirty="0" err="1" smtClean="0"/>
              <a:t>RealTek</a:t>
            </a:r>
            <a:r>
              <a:rPr lang="en-US" sz="2400" dirty="0" smtClean="0"/>
              <a:t> and </a:t>
            </a:r>
            <a:r>
              <a:rPr lang="en-US" sz="2400" dirty="0" err="1" smtClean="0"/>
              <a:t>JMicron</a:t>
            </a:r>
            <a:endParaRPr lang="en-US" sz="2400" dirty="0" smtClean="0"/>
          </a:p>
          <a:p>
            <a:r>
              <a:rPr lang="en-US" sz="2400" dirty="0" smtClean="0"/>
              <a:t>Rootkit code for Siemens Step 7 SCADA PLC for centrifuges</a:t>
            </a:r>
          </a:p>
          <a:p>
            <a:r>
              <a:rPr lang="en-US" sz="2400" dirty="0" smtClean="0"/>
              <a:t>Suspected to have targeted Iranian centrifuges used for Uranium enrichment at </a:t>
            </a:r>
            <a:r>
              <a:rPr lang="en-US" sz="2400" dirty="0" err="1" smtClean="0"/>
              <a:t>Natanz</a:t>
            </a:r>
            <a:r>
              <a:rPr lang="en-US" sz="2400" dirty="0" smtClean="0"/>
              <a:t> nuclear facility</a:t>
            </a:r>
          </a:p>
          <a:p>
            <a:pPr lvl="1"/>
            <a:r>
              <a:rPr lang="en-US" sz="2000" dirty="0" smtClean="0"/>
              <a:t>Iran confirms in September 2010 that thousands were destroyed</a:t>
            </a:r>
          </a:p>
          <a:p>
            <a:pPr lvl="1"/>
            <a:r>
              <a:rPr lang="en-US" sz="2000" dirty="0" smtClean="0"/>
              <a:t>Suspected to be created by Israel and US</a:t>
            </a:r>
            <a:endParaRPr lang="en-US"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961188" y="874713"/>
            <a:ext cx="4362450" cy="3152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79789645"/>
      </p:ext>
    </p:extLst>
  </p:cSld>
  <p:clrMapOvr>
    <a:masterClrMapping/>
  </p:clrMapOvr>
  <p:transition advTm="717605">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Flame</a:t>
            </a:r>
            <a:endParaRPr lang="en-US" dirty="0"/>
          </a:p>
        </p:txBody>
      </p:sp>
      <p:sp>
        <p:nvSpPr>
          <p:cNvPr id="3" name="Text Placeholder 2"/>
          <p:cNvSpPr>
            <a:spLocks noGrp="1"/>
          </p:cNvSpPr>
          <p:nvPr>
            <p:ph type="body" sz="quarter" idx="10"/>
          </p:nvPr>
        </p:nvSpPr>
        <p:spPr>
          <a:xfrm>
            <a:off x="519112" y="1447799"/>
            <a:ext cx="4227059" cy="3950633"/>
          </a:xfrm>
        </p:spPr>
        <p:txBody>
          <a:bodyPr/>
          <a:lstStyle/>
          <a:p>
            <a:r>
              <a:rPr lang="en-US" sz="3600" dirty="0" err="1" smtClean="0"/>
              <a:t>Disovered</a:t>
            </a:r>
            <a:r>
              <a:rPr lang="en-US" sz="3600" dirty="0" smtClean="0"/>
              <a:t> in June 2012</a:t>
            </a:r>
          </a:p>
          <a:p>
            <a:r>
              <a:rPr lang="en-US" sz="3600" dirty="0" smtClean="0"/>
              <a:t>Considered by some to be more sophisticated than </a:t>
            </a:r>
            <a:r>
              <a:rPr lang="en-US" sz="3600" dirty="0" err="1" smtClean="0"/>
              <a:t>Stuxnet</a:t>
            </a:r>
            <a:endParaRPr lang="en-US" sz="3600" dirty="0" smtClean="0"/>
          </a:p>
          <a:p>
            <a:endParaRPr lang="en-US" sz="36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113842" y="986747"/>
            <a:ext cx="5629275" cy="403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5113842" y="5025347"/>
            <a:ext cx="6092825" cy="646331"/>
          </a:xfrm>
          <a:prstGeom prst="rect">
            <a:avLst/>
          </a:prstGeom>
        </p:spPr>
        <p:txBody>
          <a:bodyPr>
            <a:spAutoFit/>
          </a:bodyPr>
          <a:lstStyle/>
          <a:p>
            <a:r>
              <a:rPr lang="en-US" dirty="0">
                <a:hlinkClick r:id="rId3"/>
              </a:rPr>
              <a:t>http://www.reuters.com/article/2012/06/12/us-media-tech-summit-flame-idUSBRE85A0TN20120612</a:t>
            </a:r>
            <a:endParaRPr lang="en-US" dirty="0"/>
          </a:p>
        </p:txBody>
      </p:sp>
    </p:spTree>
    <p:extLst>
      <p:ext uri="{BB962C8B-B14F-4D97-AF65-F5344CB8AC3E}">
        <p14:creationId xmlns:p14="http://schemas.microsoft.com/office/powerpoint/2010/main" xmlns="" val="200564306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xmlns="" val="3250598843"/>
      </p:ext>
    </p:extLst>
  </p:cSld>
  <p:clrMapOvr>
    <a:masterClrMapping/>
  </p:clrMapOvr>
  <p:transition advTm="6632">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dirty="0" smtClean="0"/>
              <a:t>The Future of Malware</a:t>
            </a:r>
          </a:p>
        </p:txBody>
      </p:sp>
      <p:sp>
        <p:nvSpPr>
          <p:cNvPr id="99331" name="Rectangle 3"/>
          <p:cNvSpPr>
            <a:spLocks noGrp="1" noChangeArrowheads="1"/>
          </p:cNvSpPr>
          <p:nvPr>
            <p:ph type="body" sz="quarter" idx="10"/>
          </p:nvPr>
        </p:nvSpPr>
        <p:spPr>
          <a:xfrm>
            <a:off x="493712" y="1117599"/>
            <a:ext cx="11149013" cy="4179606"/>
          </a:xfrm>
        </p:spPr>
        <p:txBody>
          <a:bodyPr/>
          <a:lstStyle/>
          <a:p>
            <a:r>
              <a:rPr lang="en-US" sz="2800" dirty="0" smtClean="0"/>
              <a:t>We’ve seen the trends:</a:t>
            </a:r>
          </a:p>
          <a:p>
            <a:pPr lvl="1"/>
            <a:r>
              <a:rPr lang="en-US" sz="2400" dirty="0" smtClean="0"/>
              <a:t>Malware that pretends to be from Microsoft or other legitimate companies</a:t>
            </a:r>
          </a:p>
          <a:p>
            <a:pPr lvl="1"/>
            <a:r>
              <a:rPr lang="en-US" sz="2400" dirty="0" smtClean="0"/>
              <a:t>Malware protected by sophisticated rootkits</a:t>
            </a:r>
          </a:p>
          <a:p>
            <a:pPr lvl="1"/>
            <a:r>
              <a:rPr lang="en-US" sz="2400" dirty="0" smtClean="0"/>
              <a:t>Malware that has stolen certificates</a:t>
            </a:r>
          </a:p>
          <a:p>
            <a:r>
              <a:rPr lang="en-US" sz="2800" dirty="0" smtClean="0"/>
              <a:t>Cleaning is going to get much, much harder</a:t>
            </a:r>
          </a:p>
          <a:p>
            <a:pPr lvl="1"/>
            <a:r>
              <a:rPr lang="en-US" sz="2400" dirty="0" smtClean="0"/>
              <a:t>Targeted and polymorphic malware won’t get AV/AS signatures</a:t>
            </a:r>
          </a:p>
          <a:p>
            <a:pPr lvl="1"/>
            <a:r>
              <a:rPr lang="en-US" sz="2400" dirty="0" smtClean="0"/>
              <a:t>Malware can directly manipulate Windows structures to cause misdirection</a:t>
            </a:r>
          </a:p>
          <a:p>
            <a:pPr lvl="1"/>
            <a:r>
              <a:rPr lang="en-US" sz="2400" dirty="0" smtClean="0"/>
              <a:t>All standard tools will be directly attacked by malware</a:t>
            </a:r>
          </a:p>
          <a:p>
            <a:pPr lvl="1"/>
            <a:r>
              <a:rPr lang="en-US" sz="2400" dirty="0" smtClean="0"/>
              <a:t>There will be more un-cleanable malware</a:t>
            </a:r>
          </a:p>
          <a:p>
            <a:r>
              <a:rPr lang="en-US" sz="2800" dirty="0" smtClean="0"/>
              <a:t>You can’t know you’re infected unless you find a symptom</a:t>
            </a:r>
          </a:p>
        </p:txBody>
      </p:sp>
      <p:sp>
        <p:nvSpPr>
          <p:cNvPr id="2" name="TextBox 1"/>
          <p:cNvSpPr txBox="1"/>
          <p:nvPr/>
        </p:nvSpPr>
        <p:spPr>
          <a:xfrm>
            <a:off x="2743200" y="5482650"/>
            <a:ext cx="4805162" cy="738664"/>
          </a:xfrm>
          <a:prstGeom prst="rect">
            <a:avLst/>
          </a:prstGeom>
          <a:noFill/>
        </p:spPr>
        <p:txBody>
          <a:bodyPr wrap="none" lIns="91440" tIns="91440" rIns="91440" bIns="91440" rtlCol="0">
            <a:spAutoFit/>
          </a:bodyPr>
          <a:lstStyle/>
          <a:p>
            <a:pPr>
              <a:lnSpc>
                <a:spcPct val="90000"/>
              </a:lnSpc>
              <a:spcBef>
                <a:spcPct val="20000"/>
              </a:spcBef>
              <a:buSzPct val="90000"/>
            </a:pPr>
            <a:r>
              <a:rPr lang="en-US" sz="4000" b="1" dirty="0" smtClean="0">
                <a:solidFill>
                  <a:srgbClr val="FFC000">
                    <a:alpha val="99000"/>
                  </a:srgbClr>
                </a:solidFill>
              </a:rPr>
              <a:t>Prevent and Detect</a:t>
            </a:r>
          </a:p>
        </p:txBody>
      </p:sp>
    </p:spTree>
    <p:extLst>
      <p:ext uri="{BB962C8B-B14F-4D97-AF65-F5344CB8AC3E}">
        <p14:creationId xmlns:p14="http://schemas.microsoft.com/office/powerpoint/2010/main" xmlns="" val="2298599450"/>
      </p:ext>
    </p:extLst>
  </p:cSld>
  <p:clrMapOvr>
    <a:masterClrMapping/>
  </p:clrMapOvr>
  <p:transition advTm="34792">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Trojan Horse – A Novel</a:t>
            </a:r>
            <a:endParaRPr lang="en-US" dirty="0"/>
          </a:p>
        </p:txBody>
      </p:sp>
      <p:sp>
        <p:nvSpPr>
          <p:cNvPr id="6" name="Content Placeholder 5"/>
          <p:cNvSpPr>
            <a:spLocks noGrp="1"/>
          </p:cNvSpPr>
          <p:nvPr>
            <p:ph type="body" sz="quarter" idx="10"/>
          </p:nvPr>
        </p:nvSpPr>
        <p:spPr>
          <a:xfrm>
            <a:off x="506412" y="1015999"/>
            <a:ext cx="7687481" cy="1934056"/>
          </a:xfrm>
        </p:spPr>
        <p:txBody>
          <a:bodyPr/>
          <a:lstStyle/>
          <a:p>
            <a:r>
              <a:rPr lang="en-US" dirty="0" smtClean="0"/>
              <a:t>A </a:t>
            </a:r>
            <a:r>
              <a:rPr lang="en-US" dirty="0" err="1" smtClean="0"/>
              <a:t>cyberthriller</a:t>
            </a:r>
            <a:r>
              <a:rPr lang="en-US" dirty="0" smtClean="0"/>
              <a:t> true to the </a:t>
            </a:r>
            <a:br>
              <a:rPr lang="en-US" dirty="0" smtClean="0"/>
            </a:br>
            <a:r>
              <a:rPr lang="en-US" dirty="0" smtClean="0"/>
              <a:t>science</a:t>
            </a:r>
          </a:p>
          <a:p>
            <a:r>
              <a:rPr lang="en-US" dirty="0" smtClean="0">
                <a:hlinkClick r:id="rId2"/>
              </a:rPr>
              <a:t>www.russinovich.com</a:t>
            </a:r>
            <a:r>
              <a:rPr lang="en-US" dirty="0" smtClean="0"/>
              <a:t> </a:t>
            </a:r>
          </a:p>
        </p:txBody>
      </p:sp>
      <p:pic>
        <p:nvPicPr>
          <p:cNvPr id="50180" name="Content Placeholder 3"/>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black">
          <a:xfrm>
            <a:off x="7609693" y="1203979"/>
            <a:ext cx="3515507" cy="5074186"/>
          </a:xfrm>
          <a:prstGeom prst="rect">
            <a:avLst/>
          </a:prstGeom>
          <a:noFill/>
          <a:ln>
            <a:noFill/>
          </a:ln>
          <a:effectLst>
            <a:reflection stA="52000" endA="300" endPos="11000" dir="5400000" sy="-100000" algn="bl" rotWithShape="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4" name="Picture 2" descr="C:\malware\Trojan Horse\TrojanHorseCover.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009410" y="710360"/>
            <a:ext cx="3613294" cy="5492206"/>
          </a:xfrm>
          <a:prstGeom prst="rect">
            <a:avLst/>
          </a:prstGeom>
          <a:noFill/>
          <a:effectLst>
            <a:reflection stA="45000" endPos="19000" dist="50800" dir="5400000" sy="-100000" algn="bl" rotWithShape="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94297855"/>
      </p:ext>
    </p:extLst>
  </p:cSld>
  <p:clrMapOvr>
    <a:masterClrMapping/>
  </p:clrMapOvr>
  <p:transition advTm="94730">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609600"/>
            <a:ext cx="11149013" cy="664797"/>
          </a:xfrm>
        </p:spPr>
        <p:txBody>
          <a:bodyPr/>
          <a:lstStyle/>
          <a:p>
            <a:r>
              <a:rPr lang="en-US" sz="4800" dirty="0"/>
              <a:t>The Sysinternals Administrator’s Reference</a:t>
            </a:r>
          </a:p>
        </p:txBody>
      </p:sp>
      <p:sp>
        <p:nvSpPr>
          <p:cNvPr id="3" name="Text Placeholder 2"/>
          <p:cNvSpPr>
            <a:spLocks noGrp="1"/>
          </p:cNvSpPr>
          <p:nvPr>
            <p:ph type="body" sz="quarter" idx="10"/>
          </p:nvPr>
        </p:nvSpPr>
        <p:spPr>
          <a:xfrm>
            <a:off x="519113" y="1447801"/>
            <a:ext cx="11149013" cy="5033686"/>
          </a:xfrm>
        </p:spPr>
        <p:txBody>
          <a:bodyPr/>
          <a:lstStyle/>
          <a:p>
            <a:r>
              <a:rPr lang="en-US" sz="3600" dirty="0"/>
              <a:t>The official guide to the Sysinternals tools</a:t>
            </a:r>
          </a:p>
          <a:p>
            <a:pPr lvl="1"/>
            <a:r>
              <a:rPr lang="en-US" dirty="0"/>
              <a:t>Covers every tool, every feature, with tips</a:t>
            </a:r>
          </a:p>
          <a:p>
            <a:pPr lvl="1"/>
            <a:r>
              <a:rPr lang="en-US" dirty="0"/>
              <a:t>Written by Mark Russinovich and</a:t>
            </a:r>
            <a:br>
              <a:rPr lang="en-US" dirty="0"/>
            </a:br>
            <a:r>
              <a:rPr lang="en-US" dirty="0"/>
              <a:t>Aaron Margosis</a:t>
            </a:r>
          </a:p>
          <a:p>
            <a:r>
              <a:rPr lang="en-US" sz="3600" dirty="0"/>
              <a:t>Full chapters on the major tools:</a:t>
            </a:r>
          </a:p>
          <a:p>
            <a:pPr lvl="1"/>
            <a:r>
              <a:rPr lang="en-US" dirty="0"/>
              <a:t>Process Explorer</a:t>
            </a:r>
          </a:p>
          <a:p>
            <a:pPr lvl="1"/>
            <a:r>
              <a:rPr lang="en-US" dirty="0"/>
              <a:t>Process Monitor</a:t>
            </a:r>
          </a:p>
          <a:p>
            <a:pPr lvl="1"/>
            <a:r>
              <a:rPr lang="en-US" dirty="0"/>
              <a:t>Autoruns</a:t>
            </a:r>
          </a:p>
          <a:p>
            <a:r>
              <a:rPr lang="en-US" sz="3600" dirty="0"/>
              <a:t>Other chapters by tool group</a:t>
            </a:r>
          </a:p>
          <a:p>
            <a:pPr lvl="1"/>
            <a:r>
              <a:rPr lang="en-US" dirty="0"/>
              <a:t>Security, process, AD, desktop, …</a:t>
            </a:r>
          </a:p>
        </p:txBody>
      </p:sp>
      <p:pic>
        <p:nvPicPr>
          <p:cNvPr id="4" name="Book cover"/>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288868" y="0"/>
            <a:ext cx="5611090" cy="6858000"/>
          </a:xfrm>
          <a:prstGeom prst="rect">
            <a:avLst/>
          </a:prstGeom>
        </p:spPr>
      </p:pic>
      <p:sp>
        <p:nvSpPr>
          <p:cNvPr id="8" name="Horizontal Scroll 7"/>
          <p:cNvSpPr/>
          <p:nvPr/>
        </p:nvSpPr>
        <p:spPr bwMode="auto">
          <a:xfrm>
            <a:off x="2495837" y="1927403"/>
            <a:ext cx="8206146" cy="4032448"/>
          </a:xfrm>
          <a:prstGeom prst="horizontalScroll">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3600" dirty="0" smtClean="0">
                <a:solidFill>
                  <a:schemeClr val="tx1"/>
                </a:solidFill>
              </a:rPr>
              <a:t>Book signing from</a:t>
            </a:r>
          </a:p>
          <a:p>
            <a:pPr algn="ctr" defTabSz="914099" fontAlgn="base">
              <a:spcBef>
                <a:spcPct val="0"/>
              </a:spcBef>
              <a:spcAft>
                <a:spcPct val="0"/>
              </a:spcAft>
            </a:pPr>
            <a:r>
              <a:rPr lang="en-US" sz="3600" smtClean="0">
                <a:solidFill>
                  <a:schemeClr val="tx1"/>
                </a:solidFill>
              </a:rPr>
              <a:t>12:00-12:30</a:t>
            </a:r>
            <a:endParaRPr lang="en-US" sz="3600" dirty="0" smtClean="0">
              <a:solidFill>
                <a:schemeClr val="tx1"/>
              </a:solidFill>
            </a:endParaRPr>
          </a:p>
          <a:p>
            <a:pPr algn="ctr" defTabSz="914099" fontAlgn="base">
              <a:spcBef>
                <a:spcPct val="0"/>
              </a:spcBef>
              <a:spcAft>
                <a:spcPct val="0"/>
              </a:spcAft>
            </a:pPr>
            <a:r>
              <a:rPr lang="en-US" sz="3600" dirty="0" smtClean="0">
                <a:solidFill>
                  <a:schemeClr val="tx1"/>
                </a:solidFill>
              </a:rPr>
              <a:t>Bookstore</a:t>
            </a:r>
          </a:p>
          <a:p>
            <a:pPr algn="ctr" defTabSz="914099" fontAlgn="base">
              <a:spcBef>
                <a:spcPct val="0"/>
              </a:spcBef>
              <a:spcAft>
                <a:spcPct val="0"/>
              </a:spcAft>
            </a:pPr>
            <a:endParaRPr lang="en-US" dirty="0" smtClean="0">
              <a:solidFill>
                <a:schemeClr val="tx1"/>
              </a:solidFill>
            </a:endParaRPr>
          </a:p>
        </p:txBody>
      </p:sp>
    </p:spTree>
    <p:custDataLst>
      <p:tags r:id="rId1"/>
    </p:custDataLst>
    <p:extLst>
      <p:ext uri="{BB962C8B-B14F-4D97-AF65-F5344CB8AC3E}">
        <p14:creationId xmlns:p14="http://schemas.microsoft.com/office/powerpoint/2010/main" xmlns="" val="15415410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3000"/>
                                        <p:tgtEl>
                                          <p:spTgt spid="4"/>
                                        </p:tgtEl>
                                      </p:cBhvr>
                                    </p:animEffect>
                                  </p:childTnLst>
                                </p:cTn>
                              </p:par>
                            </p:childTnLst>
                          </p:cTn>
                        </p:par>
                        <p:par>
                          <p:cTn id="8" fill="hold">
                            <p:stCondLst>
                              <p:cond delay="3000"/>
                            </p:stCondLst>
                            <p:childTnLst>
                              <p:par>
                                <p:cTn id="9" presetID="42" presetClass="path" presetSubtype="0" accel="50000" decel="50000" fill="hold" nodeType="afterEffect">
                                  <p:stCondLst>
                                    <p:cond delay="0"/>
                                  </p:stCondLst>
                                  <p:childTnLst>
                                    <p:animMotion origin="layout" path="M 0 -1.54843E-6 L 0.32292 0.12585 " pathEditMode="relative" rAng="0" ptsTypes="AA">
                                      <p:cBhvr>
                                        <p:cTn id="10" dur="2000" fill="hold"/>
                                        <p:tgtEl>
                                          <p:spTgt spid="4"/>
                                        </p:tgtEl>
                                        <p:attrNameLst>
                                          <p:attrName>ppt_x</p:attrName>
                                          <p:attrName>ppt_y</p:attrName>
                                        </p:attrNameLst>
                                      </p:cBhvr>
                                      <p:rCtr x="16146" y="6292"/>
                                    </p:animMotion>
                                  </p:childTnLst>
                                </p:cTn>
                              </p:par>
                              <p:par>
                                <p:cTn id="11" presetID="6" presetClass="emph" presetSubtype="0" fill="hold" nodeType="withEffect">
                                  <p:stCondLst>
                                    <p:cond delay="0"/>
                                  </p:stCondLst>
                                  <p:childTnLst>
                                    <p:animScale>
                                      <p:cBhvr>
                                        <p:cTn id="12" dur="2000" fill="hold"/>
                                        <p:tgtEl>
                                          <p:spTgt spid="4"/>
                                        </p:tgtEl>
                                      </p:cBhvr>
                                      <p:by x="50000" y="50000"/>
                                    </p:animScale>
                                  </p:childTnLst>
                                </p:cTn>
                              </p:par>
                              <p:par>
                                <p:cTn id="13" presetID="10" presetClass="entr" presetSubtype="0"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childTnLst>
                                </p:cTn>
                              </p:par>
                              <p:par>
                                <p:cTn id="22" presetID="10" presetClass="entr" presetSubtype="0" fill="hold" grpId="0" nodeType="withEffect">
                                  <p:stCondLst>
                                    <p:cond delay="100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childTnLst>
                                </p:cTn>
                              </p:par>
                              <p:par>
                                <p:cTn id="25" presetID="10" presetClass="entr" presetSubtype="0" fill="hold" grpId="0" nodeType="withEffect">
                                  <p:stCondLst>
                                    <p:cond delay="10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1000"/>
                                        <p:tgtEl>
                                          <p:spTgt spid="3">
                                            <p:txEl>
                                              <p:pRg st="5" end="5"/>
                                            </p:txEl>
                                          </p:spTgt>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1000"/>
                                        <p:tgtEl>
                                          <p:spTgt spid="3">
                                            <p:txEl>
                                              <p:pRg st="7" end="7"/>
                                            </p:txEl>
                                          </p:spTgt>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1000"/>
                                        <p:tgtEl>
                                          <p:spTgt spid="3">
                                            <p:txEl>
                                              <p:pRg st="8" end="8"/>
                                            </p:txEl>
                                          </p:spTgt>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right)">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smtClean="0"/>
              <a:t>References</a:t>
            </a:r>
          </a:p>
        </p:txBody>
      </p:sp>
      <p:sp>
        <p:nvSpPr>
          <p:cNvPr id="119811" name="Rectangle 3"/>
          <p:cNvSpPr>
            <a:spLocks noGrp="1" noChangeArrowheads="1"/>
          </p:cNvSpPr>
          <p:nvPr>
            <p:ph type="body" sz="quarter" idx="10"/>
          </p:nvPr>
        </p:nvSpPr>
        <p:spPr>
          <a:xfrm>
            <a:off x="511555" y="1047276"/>
            <a:ext cx="11149013" cy="5423023"/>
          </a:xfrm>
        </p:spPr>
        <p:txBody>
          <a:bodyPr/>
          <a:lstStyle/>
          <a:p>
            <a:r>
              <a:rPr lang="en-US" sz="2800" dirty="0" err="1" smtClean="0"/>
              <a:t>Sysinternals</a:t>
            </a:r>
            <a:endParaRPr lang="en-US" sz="2800" dirty="0" smtClean="0"/>
          </a:p>
          <a:p>
            <a:pPr lvl="1"/>
            <a:r>
              <a:rPr lang="en-US" sz="2400" dirty="0" smtClean="0"/>
              <a:t>Mark’s </a:t>
            </a:r>
            <a:r>
              <a:rPr lang="en-US" sz="2400" dirty="0" err="1" smtClean="0"/>
              <a:t>Sysinternals</a:t>
            </a:r>
            <a:r>
              <a:rPr lang="en-US" sz="2400" dirty="0" smtClean="0"/>
              <a:t> Blog</a:t>
            </a:r>
          </a:p>
          <a:p>
            <a:pPr lvl="1"/>
            <a:r>
              <a:rPr lang="en-US" sz="2400" dirty="0" smtClean="0"/>
              <a:t>Mark’s Webcasts</a:t>
            </a:r>
          </a:p>
          <a:p>
            <a:r>
              <a:rPr lang="en-US" sz="2800" dirty="0" smtClean="0"/>
              <a:t>Microsoft Security </a:t>
            </a:r>
            <a:r>
              <a:rPr lang="en-US" sz="2800" dirty="0"/>
              <a:t>Intelligence Report</a:t>
            </a:r>
            <a:br>
              <a:rPr lang="en-US" sz="2800" dirty="0"/>
            </a:br>
            <a:r>
              <a:rPr lang="en-US" sz="2800" dirty="0">
                <a:hlinkClick r:id="rId2"/>
              </a:rPr>
              <a:t>http://</a:t>
            </a:r>
            <a:r>
              <a:rPr lang="en-US" sz="2800" dirty="0" smtClean="0">
                <a:hlinkClick r:id="rId2"/>
              </a:rPr>
              <a:t>www.microsoft.com/security/sir/default.aspx</a:t>
            </a:r>
            <a:r>
              <a:rPr lang="en-US" sz="2800" dirty="0" smtClean="0"/>
              <a:t> </a:t>
            </a:r>
          </a:p>
          <a:p>
            <a:r>
              <a:rPr lang="en-US" sz="2800" dirty="0"/>
              <a:t>Symantec </a:t>
            </a:r>
            <a:r>
              <a:rPr lang="en-US" sz="2800" dirty="0" err="1"/>
              <a:t>Stuxnet</a:t>
            </a:r>
            <a:r>
              <a:rPr lang="en-US" sz="2800" dirty="0"/>
              <a:t> Dossier </a:t>
            </a:r>
            <a:r>
              <a:rPr lang="en-US" sz="2800" dirty="0">
                <a:hlinkClick r:id="rId3"/>
              </a:rPr>
              <a:t>http://www.symantec.com/content/en/us/enterprise/media/security_response/whitepapers/w32_stuxnet_dossier.pdf</a:t>
            </a:r>
            <a:endParaRPr lang="en-US" sz="2800" dirty="0"/>
          </a:p>
          <a:p>
            <a:r>
              <a:rPr lang="en-US" sz="2800" dirty="0" err="1"/>
              <a:t>Arstechnica</a:t>
            </a:r>
            <a:r>
              <a:rPr lang="en-US" sz="2800" dirty="0"/>
              <a:t> </a:t>
            </a:r>
            <a:r>
              <a:rPr lang="en-US" sz="2800" dirty="0" err="1"/>
              <a:t>Stuxnet</a:t>
            </a:r>
            <a:r>
              <a:rPr lang="en-US" sz="2800" dirty="0"/>
              <a:t> story </a:t>
            </a:r>
            <a:r>
              <a:rPr lang="en-US" sz="2800" dirty="0">
                <a:hlinkClick r:id="rId4"/>
              </a:rPr>
              <a:t>http://www.wired.com/threatlevel/2011/07/how-digital-detectives-deciphered-stuxnet/</a:t>
            </a:r>
            <a:r>
              <a:rPr lang="en-US" sz="2800" dirty="0"/>
              <a:t> </a:t>
            </a:r>
          </a:p>
          <a:p>
            <a:r>
              <a:rPr lang="en-US" sz="2800" dirty="0" smtClean="0"/>
              <a:t>Windows Internals, by Mark Russinovich and David Solomon with Alex Ionescu, Microsoft Press</a:t>
            </a:r>
          </a:p>
        </p:txBody>
      </p:sp>
    </p:spTree>
    <p:extLst>
      <p:ext uri="{BB962C8B-B14F-4D97-AF65-F5344CB8AC3E}">
        <p14:creationId xmlns:p14="http://schemas.microsoft.com/office/powerpoint/2010/main" xmlns="" val="885075576"/>
      </p:ext>
    </p:extLst>
  </p:cSld>
  <p:clrMapOvr>
    <a:masterClrMapping/>
  </p:clrMapOvr>
  <p:transition advTm="793378">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smtClean="0"/>
              <a:t>Identifying Malware Processes</a:t>
            </a:r>
            <a:endParaRPr lang="en-US" dirty="0"/>
          </a:p>
        </p:txBody>
      </p:sp>
    </p:spTree>
    <p:extLst>
      <p:ext uri="{BB962C8B-B14F-4D97-AF65-F5344CB8AC3E}">
        <p14:creationId xmlns:p14="http://schemas.microsoft.com/office/powerpoint/2010/main" xmlns="" val="1487061202"/>
      </p:ext>
    </p:extLst>
  </p:cSld>
  <p:clrMapOvr>
    <a:masterClrMapping/>
  </p:clrMapOvr>
  <p:transition advTm="6632">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dirty="0" smtClean="0"/>
              <a:t>What Are You Looking For?</a:t>
            </a:r>
          </a:p>
        </p:txBody>
      </p:sp>
      <p:sp>
        <p:nvSpPr>
          <p:cNvPr id="58371" name="Rectangle 3"/>
          <p:cNvSpPr>
            <a:spLocks noGrp="1" noChangeArrowheads="1"/>
          </p:cNvSpPr>
          <p:nvPr>
            <p:ph sz="quarter" idx="10"/>
          </p:nvPr>
        </p:nvSpPr>
        <p:spPr>
          <a:xfrm>
            <a:off x="269169" y="1190734"/>
            <a:ext cx="11650488" cy="5720990"/>
          </a:xfrm>
        </p:spPr>
        <p:txBody>
          <a:bodyPr/>
          <a:lstStyle/>
          <a:p>
            <a:r>
              <a:rPr lang="en-US" sz="3600" dirty="0" smtClean="0"/>
              <a:t>Investigate processes that…</a:t>
            </a:r>
          </a:p>
          <a:p>
            <a:r>
              <a:rPr lang="en-US" sz="3600" dirty="0" smtClean="0"/>
              <a:t>…have no icon</a:t>
            </a:r>
          </a:p>
          <a:p>
            <a:r>
              <a:rPr lang="en-US" sz="3600" dirty="0" smtClean="0"/>
              <a:t>…have no description or company name</a:t>
            </a:r>
          </a:p>
          <a:p>
            <a:r>
              <a:rPr lang="en-US" sz="3600" dirty="0" smtClean="0"/>
              <a:t>…unsigned Microsoft images</a:t>
            </a:r>
          </a:p>
          <a:p>
            <a:r>
              <a:rPr lang="en-US" sz="3600" dirty="0" smtClean="0"/>
              <a:t>…live in Windows directory or user profile</a:t>
            </a:r>
          </a:p>
          <a:p>
            <a:r>
              <a:rPr lang="en-US" sz="3600" dirty="0" smtClean="0"/>
              <a:t>…are packed </a:t>
            </a:r>
          </a:p>
          <a:p>
            <a:r>
              <a:rPr lang="en-US" sz="3600" dirty="0" smtClean="0"/>
              <a:t>…include strange URLs in their strings</a:t>
            </a:r>
          </a:p>
          <a:p>
            <a:r>
              <a:rPr lang="en-US" sz="3600" dirty="0" smtClean="0"/>
              <a:t>…have open TCP/IP endpoints</a:t>
            </a:r>
          </a:p>
          <a:p>
            <a:r>
              <a:rPr lang="en-US" sz="3600" dirty="0" smtClean="0"/>
              <a:t>…host suspicious DLLs or services</a:t>
            </a:r>
          </a:p>
        </p:txBody>
      </p:sp>
    </p:spTree>
    <p:extLst>
      <p:ext uri="{BB962C8B-B14F-4D97-AF65-F5344CB8AC3E}">
        <p14:creationId xmlns:p14="http://schemas.microsoft.com/office/powerpoint/2010/main" xmlns="" val="1995839475"/>
      </p:ext>
    </p:extLst>
  </p:cSld>
  <p:clrMapOvr>
    <a:masterClrMapping/>
  </p:clrMapOvr>
  <p:transition advTm="87277">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What About Task Manager?</a:t>
            </a:r>
          </a:p>
        </p:txBody>
      </p:sp>
      <p:sp>
        <p:nvSpPr>
          <p:cNvPr id="23555" name="Rectangle 3"/>
          <p:cNvSpPr>
            <a:spLocks noGrp="1" noChangeArrowheads="1"/>
          </p:cNvSpPr>
          <p:nvPr>
            <p:ph sz="quarter" idx="10"/>
          </p:nvPr>
        </p:nvSpPr>
        <p:spPr/>
        <p:txBody>
          <a:bodyPr/>
          <a:lstStyle/>
          <a:p>
            <a:r>
              <a:rPr lang="en-US" smtClean="0"/>
              <a:t>Task Manager provides little information about images that are running</a:t>
            </a:r>
          </a:p>
        </p:txBody>
      </p:sp>
      <p:pic>
        <p:nvPicPr>
          <p:cNvPr id="9220" name="Picture 1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invGray">
          <a:xfrm>
            <a:off x="1717649" y="2489410"/>
            <a:ext cx="6270051" cy="39814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000000"/>
                </a:solidFill>
                <a:miter lim="800000"/>
                <a:headEnd/>
                <a:tailEnd/>
              </a14:hiddenLine>
            </a:ext>
          </a:extLst>
        </p:spPr>
      </p:pic>
      <p:sp>
        <p:nvSpPr>
          <p:cNvPr id="16" name="Rectangle 15"/>
          <p:cNvSpPr/>
          <p:nvPr/>
        </p:nvSpPr>
        <p:spPr bwMode="auto">
          <a:xfrm>
            <a:off x="2047764" y="4194386"/>
            <a:ext cx="5269127" cy="142875"/>
          </a:xfrm>
          <a:prstGeom prst="rect">
            <a:avLst/>
          </a:prstGeom>
          <a:noFill/>
          <a:ln w="31750" cap="flat" cmpd="sng" algn="ctr">
            <a:solidFill>
              <a:srgbClr val="00B050"/>
            </a:solidFill>
            <a:prstDash val="solid"/>
            <a:round/>
            <a:headEnd type="none" w="med" len="med"/>
            <a:tailEnd type="none" w="med" len="med"/>
          </a:ln>
          <a:effectLst/>
        </p:spPr>
        <p:txBody>
          <a:bodyPr lIns="136529" tIns="68265" rIns="136529" bIns="68265"/>
          <a:lstStyle/>
          <a:p>
            <a:pPr>
              <a:defRPr/>
            </a:pPr>
            <a:endParaRPr lang="en-US"/>
          </a:p>
        </p:txBody>
      </p:sp>
      <p:pic>
        <p:nvPicPr>
          <p:cNvPr id="9222" name="Picture 1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invGray">
          <a:xfrm>
            <a:off x="1717648" y="4784935"/>
            <a:ext cx="9289747" cy="295275"/>
          </a:xfrm>
          <a:prstGeom prst="rect">
            <a:avLst/>
          </a:prstGeom>
          <a:noFill/>
          <a:ln w="25400" algn="ctr">
            <a:solidFill>
              <a:srgbClr val="00B050"/>
            </a:solidFill>
            <a:miter lim="800000"/>
            <a:headEnd/>
            <a:tailEnd/>
          </a:ln>
          <a:extLst>
            <a:ext uri="{909E8E84-426E-40DD-AFC4-6F175D3DCCD1}">
              <a14:hiddenFill xmlns:a14="http://schemas.microsoft.com/office/drawing/2010/main" xmlns="">
                <a:solidFill>
                  <a:srgbClr val="FFFFFF"/>
                </a:solidFill>
              </a14:hiddenFill>
            </a:ext>
          </a:extLst>
        </p:spPr>
      </p:pic>
      <p:sp>
        <p:nvSpPr>
          <p:cNvPr id="19" name="Freeform 18"/>
          <p:cNvSpPr/>
          <p:nvPr/>
        </p:nvSpPr>
        <p:spPr bwMode="auto">
          <a:xfrm>
            <a:off x="1717649" y="4184860"/>
            <a:ext cx="9289745" cy="608761"/>
          </a:xfrm>
          <a:custGeom>
            <a:avLst/>
            <a:gdLst>
              <a:gd name="connsiteX0" fmla="*/ 257175 w 7019925"/>
              <a:gd name="connsiteY0" fmla="*/ 0 h 590550"/>
              <a:gd name="connsiteX1" fmla="*/ 0 w 7019925"/>
              <a:gd name="connsiteY1" fmla="*/ 571500 h 590550"/>
              <a:gd name="connsiteX2" fmla="*/ 7019925 w 7019925"/>
              <a:gd name="connsiteY2" fmla="*/ 590550 h 590550"/>
              <a:gd name="connsiteX3" fmla="*/ 4238625 w 7019925"/>
              <a:gd name="connsiteY3" fmla="*/ 9525 h 590550"/>
              <a:gd name="connsiteX4" fmla="*/ 257175 w 7019925"/>
              <a:gd name="connsiteY4" fmla="*/ 0 h 590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9925" h="590550">
                <a:moveTo>
                  <a:pt x="257175" y="0"/>
                </a:moveTo>
                <a:lnTo>
                  <a:pt x="0" y="571500"/>
                </a:lnTo>
                <a:lnTo>
                  <a:pt x="7019925" y="590550"/>
                </a:lnTo>
                <a:lnTo>
                  <a:pt x="4238625" y="9525"/>
                </a:lnTo>
                <a:lnTo>
                  <a:pt x="257175" y="0"/>
                </a:lnTo>
                <a:close/>
              </a:path>
            </a:pathLst>
          </a:custGeom>
          <a:solidFill>
            <a:schemeClr val="tx1">
              <a:lumMod val="75000"/>
              <a:alpha val="55000"/>
            </a:schemeClr>
          </a:solidFill>
          <a:ln w="12700" cap="flat" cmpd="sng" algn="ctr">
            <a:noFill/>
            <a:prstDash val="solid"/>
            <a:round/>
            <a:headEnd type="none" w="med" len="med"/>
            <a:tailEnd type="none" w="med" len="med"/>
          </a:ln>
          <a:effectLst/>
        </p:spPr>
        <p:txBody>
          <a:bodyPr wrap="square" lIns="136529" tIns="68265" rIns="136529" bIns="68265">
            <a:spAutoFit/>
          </a:bodyPr>
          <a:lstStyle/>
          <a:p>
            <a:pPr>
              <a:defRPr/>
            </a:pPr>
            <a:endParaRPr lang="en-US"/>
          </a:p>
        </p:txBody>
      </p:sp>
    </p:spTree>
    <p:extLst>
      <p:ext uri="{BB962C8B-B14F-4D97-AF65-F5344CB8AC3E}">
        <p14:creationId xmlns:p14="http://schemas.microsoft.com/office/powerpoint/2010/main" xmlns="" val="2552715832"/>
      </p:ext>
    </p:extLst>
  </p:cSld>
  <p:clrMapOvr>
    <a:masterClrMapping/>
  </p:clrMapOvr>
  <p:transition advTm="73085">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smtClean="0"/>
              <a:t>Process Explorer</a:t>
            </a:r>
            <a:endParaRPr lang="en-US" dirty="0" smtClean="0"/>
          </a:p>
        </p:txBody>
      </p:sp>
      <p:sp>
        <p:nvSpPr>
          <p:cNvPr id="103427" name="Rectangle 3"/>
          <p:cNvSpPr>
            <a:spLocks noGrp="1" noChangeArrowheads="1"/>
          </p:cNvSpPr>
          <p:nvPr>
            <p:ph sz="quarter" idx="10"/>
          </p:nvPr>
        </p:nvSpPr>
        <p:spPr/>
        <p:txBody>
          <a:bodyPr/>
          <a:lstStyle/>
          <a:p>
            <a:r>
              <a:rPr lang="en-US" smtClean="0"/>
              <a:t>Process Explorer is “Super Task Manager”</a:t>
            </a:r>
          </a:p>
          <a:p>
            <a:r>
              <a:rPr lang="en-US" smtClean="0"/>
              <a:t>Has lots of general troubleshooting capabilities:</a:t>
            </a:r>
          </a:p>
          <a:p>
            <a:pPr lvl="1"/>
            <a:r>
              <a:rPr lang="en-US" smtClean="0"/>
              <a:t>DLL versioning problems</a:t>
            </a:r>
          </a:p>
          <a:p>
            <a:pPr lvl="1"/>
            <a:r>
              <a:rPr lang="en-US" smtClean="0"/>
              <a:t>Handle leaks and locked files</a:t>
            </a:r>
          </a:p>
          <a:p>
            <a:pPr lvl="1"/>
            <a:r>
              <a:rPr lang="en-US" smtClean="0"/>
              <a:t>Performance troubleshooting</a:t>
            </a:r>
          </a:p>
          <a:p>
            <a:pPr lvl="1"/>
            <a:r>
              <a:rPr lang="en-US" smtClean="0"/>
              <a:t>Hung processes</a:t>
            </a:r>
          </a:p>
          <a:p>
            <a:r>
              <a:rPr lang="en-US" smtClean="0"/>
              <a:t>We’re going to focus on its malware cleaning capabilities</a:t>
            </a:r>
            <a:endParaRPr lang="en-US" dirty="0" smtClean="0"/>
          </a:p>
        </p:txBody>
      </p:sp>
    </p:spTree>
    <p:extLst>
      <p:ext uri="{BB962C8B-B14F-4D97-AF65-F5344CB8AC3E}">
        <p14:creationId xmlns:p14="http://schemas.microsoft.com/office/powerpoint/2010/main" xmlns="" val="3034420673"/>
      </p:ext>
    </p:extLst>
  </p:cSld>
  <p:clrMapOvr>
    <a:masterClrMapping/>
  </p:clrMapOvr>
  <p:transition advTm="26539">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7/28/2011 3:17:35 PM&quot;&gt;&lt;Slide id=&quot;410&quot; dur=&quot;4.253906&quot; bld=&quot;INVLD|.7|0|0|.3|.3|.2|2.4&quot;/&gt;&lt;Slide id=&quot;411&quot; dur=&quot;32.63672&quot;/&gt;&lt;Slide id=&quot;412&quot; dur=&quot;54.18359&quot;/&gt;&lt;Slide id=&quot;413&quot; dur=&quot;60.25&quot;/&gt;&lt;Slide id=&quot;414&quot; dur=&quot;50.26172&quot;/&gt;&lt;Slide id=&quot;415&quot; dur=&quot;32.16016&quot;/&gt;&lt;Slide id=&quot;416&quot; dur=&quot;58.98047&quot;/&gt;&lt;Slide id=&quot;418&quot; dur=&quot;121.957&quot; bld=&quot;|40.1|2.6|1.8|2.2&quot;/&gt;&lt;Slide id=&quot;419&quot; dur=&quot;60.28125&quot;/&gt;&lt;Slide id=&quot;420&quot; dur=&quot;.5351563&quot;/&gt;&lt;Slide id=&quot;421&quot; dur=&quot;.765625&quot;/&gt;&lt;Slide id=&quot;420&quot; dur=&quot;1.917969&quot;/&gt;&lt;Slide id=&quot;419&quot; dur=&quot;16.22266&quot;/&gt;&lt;Slide id=&quot;420&quot; dur=&quot;88.57422&quot;/&gt;&lt;Slide id=&quot;421&quot; dur=&quot;77.39453&quot;/&gt;&lt;Slide id=&quot;422&quot; dur=&quot;46.49219&quot;/&gt;&lt;Slide id=&quot;423&quot; dur=&quot;58.56641&quot;/&gt;&lt;Slide id=&quot;424&quot; dur=&quot;84.97266&quot;/&gt;&lt;Slide id=&quot;425&quot; dur=&quot;79.66016&quot;/&gt;&lt;Slide id=&quot;426&quot; dur=&quot;50.01172&quot;/&gt;&lt;Slide id=&quot;427&quot; dur=&quot;50.58203&quot;/&gt;&lt;Slide id=&quot;428&quot; dur=&quot;717.6055&quot;/&gt;&lt;Slide id=&quot;429&quot; dur=&quot;2.667969&quot;/&gt;&lt;Slide id=&quot;430&quot; dur=&quot;34.79297&quot;/&gt;&lt;Slide id=&quot;431&quot; dur=&quot;94.73047&quot;/&gt;&lt;Slide id=&quot;432&quot; dur=&quot;793.3789&quot;/&gt;&lt;/Timings&gt;&lt;Timings time=&quot;7/28/2011 2:29:43 PM&quot;&gt;&lt;Slide id=&quot;378&quot; dur=&quot;52.32813&quot; bld=&quot;INVLD&quot;/&gt;&lt;Slide id=&quot;379&quot; dur=&quot;184.1016&quot;/&gt;&lt;Slide id=&quot;380&quot; dur=&quot;281.6914&quot;/&gt;&lt;Slide id=&quot;381&quot; dur=&quot;6.632813&quot;/&gt;&lt;Slide id=&quot;382&quot; dur=&quot;87.27734&quot;/&gt;&lt;Slide id=&quot;383&quot; dur=&quot;73.08594&quot;/&gt;&lt;Slide id=&quot;384&quot; dur=&quot;26.53906&quot;/&gt;&lt;Slide id=&quot;385&quot; dur=&quot;280.9883&quot;/&gt;&lt;Slide id=&quot;386&quot; dur=&quot;103.3242&quot;/&gt;&lt;Slide id=&quot;387&quot; dur=&quot;197.7734&quot;/&gt;&lt;Slide id=&quot;388&quot; dur=&quot;212.5664&quot;/&gt;&lt;Slide id=&quot;389&quot; dur=&quot;46.90234&quot;/&gt;&lt;Slide id=&quot;390&quot; dur=&quot;100.4336&quot;/&gt;&lt;Slide id=&quot;391&quot; dur=&quot;136.875&quot;/&gt;&lt;Slide id=&quot;392&quot; dur=&quot;108.6602&quot;/&gt;&lt;Slide id=&quot;393&quot; dur=&quot;87.97656&quot;/&gt;&lt;Slide id=&quot;394&quot; dur=&quot;68.38281&quot;/&gt;&lt;Slide id=&quot;395&quot; dur=&quot;37.14844&quot;/&gt;&lt;Slide id=&quot;396&quot; dur=&quot;79.85938&quot;/&gt;&lt;Slide id=&quot;397&quot; dur=&quot;4.199219&quot;/&gt;&lt;Slide id=&quot;398&quot; dur=&quot;204.0391&quot;/&gt;&lt;Slide id=&quot;399&quot; dur=&quot;1.101563&quot;/&gt;&lt;Slide id=&quot;400&quot; dur=&quot;123.3359&quot;/&gt;&lt;Slide id=&quot;401&quot; dur=&quot;48.17969&quot;/&gt;&lt;Slide id=&quot;402&quot; dur=&quot;2.652344&quot;/&gt;&lt;Slide id=&quot;403&quot; dur=&quot;7.417969&quot;/&gt;&lt;Slide id=&quot;404&quot; dur=&quot;7.136719&quot;/&gt;&lt;Slide id=&quot;406&quot; dur=&quot;1.667969&quot;/&gt;&lt;Slide id=&quot;407&quot; dur=&quot;1.984375&quot;/&gt;&lt;Slide id=&quot;406&quot; dur=&quot;21.51953&quot;/&gt;&lt;Slide id=&quot;407&quot; dur=&quot;49.37891&quot;/&gt;&lt;Slide id=&quot;408&quot; dur=&quot;70.89844&quot;/&gt;&lt;Slide id=&quot;409&quot; dur=&quot;41.3125&quot;/&gt;&lt;Slide id=&quot;410&quot; dur=&quot;105.2383&quot; bld=&quot;|18|6.7|1.3|2|30.3|4|14.4&quot;/&gt;&lt;/Timings&gt;&lt;Timings time=&quot;7/28/2011 6:45:16 AM&quot;&gt;&lt;Slide id=&quot;431&quot; dur=&quot;1.205078&quot; bld=&quot;INVLD&quot;/&gt;&lt;Slide id=&quot;432&quot; dur=&quot;1.535156&quot;/&gt;&lt;Slide id=&quot;431&quot; dur=&quot;15.54102&quot;/&gt;&lt;/Timings&gt;&lt;Timings time=&quot;7/27/2011 8:31:56 PM&quot;&gt;&lt;Slide id=&quot;431&quot; dur=&quot;9.476563&quot; bld=&quot;INVLD&quot;/&gt;&lt;/Timings&gt;&lt;Timings time=&quot;7/27/2011 8:29:48 PM&quot;&gt;&lt;Slide id=&quot;431&quot; dur=&quot;29.94531&quot; bld=&quot;INVLD&quot;/&gt;&lt;Slide id=&quot;431&quot; dur=&quot;0&quot;/&gt;&lt;/Timings&gt;&lt;/WMTools&gt;"/>
</p:tagLst>
</file>

<file path=ppt/tags/tag2.xml><?xml version="1.0" encoding="utf-8"?>
<p:tagLst xmlns:a="http://schemas.openxmlformats.org/drawingml/2006/main" xmlns:r="http://schemas.openxmlformats.org/officeDocument/2006/relationships" xmlns:p="http://schemas.openxmlformats.org/presentationml/2006/main">
  <p:tag name="TIMING" val="|0|2"/>
</p:tagLst>
</file>

<file path=ppt/theme/theme1.xml><?xml version="1.0" encoding="utf-8"?>
<a:theme xmlns:a="http://schemas.openxmlformats.org/drawingml/2006/main" name="5-30404_TR16_BO_CT_Template_16x9">
  <a:themeElements>
    <a:clrScheme name="TR16 - Blue">
      <a:dk1>
        <a:srgbClr val="505050"/>
      </a:dk1>
      <a:lt1>
        <a:srgbClr val="FFFFFF"/>
      </a:lt1>
      <a:dk2>
        <a:srgbClr val="00518E"/>
      </a:dk2>
      <a:lt2>
        <a:srgbClr val="9DD7FC"/>
      </a:lt2>
      <a:accent1>
        <a:srgbClr val="0072C6"/>
      </a:accent1>
      <a:accent2>
        <a:srgbClr val="258244"/>
      </a:accent2>
      <a:accent3>
        <a:srgbClr val="F15628"/>
      </a:accent3>
      <a:accent4>
        <a:srgbClr val="442359"/>
      </a:accent4>
      <a:accent5>
        <a:srgbClr val="B4009E"/>
      </a:accent5>
      <a:accent6>
        <a:srgbClr val="F47836"/>
      </a:accent6>
      <a:hlink>
        <a:srgbClr val="E2E584"/>
      </a:hlink>
      <a:folHlink>
        <a:srgbClr val="E2E58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TR16_BO_CT_Template_16x9.potx" id="{05790B7F-9C8A-4494-AA7C-1F0E14ABDB8A}" vid="{5189F93C-271B-4C72-BA44-3870AC796CE0}"/>
    </a:ext>
  </a:extLst>
</a:theme>
</file>

<file path=ppt/theme/theme2.xml><?xml version="1.0" encoding="utf-8"?>
<a:theme xmlns:a="http://schemas.openxmlformats.org/drawingml/2006/main" name="TechEd_2013_Template_16x9">
  <a:themeElements>
    <a:clrScheme name="TechEd 2013 Template">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xmlns="" name="TechEd_2013_Template_r05" id="{52CF7746-2BCC-4712-8D0A-4EFD2BD35E94}" vid="{95027F19-C175-4D31-A201-08949528A90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c3454ac51938299fede381a6a1b83b1e">
  <xsd:schema xmlns:xsd="http://www.w3.org/2001/XMLSchema" xmlns:xs="http://www.w3.org/2001/XMLSchema" xmlns:p="http://schemas.microsoft.com/office/2006/metadata/properties" targetNamespace="http://schemas.microsoft.com/office/2006/metadata/properties" ma:root="true" ma:fieldsID="7f7f9e0213052cc8f1245374bb2b69a3">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7BCEEF-1FF8-4959-8548-B4BEEB73073E}">
  <ds:schemaRefs>
    <ds:schemaRef ds:uri="http://schemas.microsoft.com/sharepoint/v3/contenttype/forms"/>
  </ds:schemaRefs>
</ds:datastoreItem>
</file>

<file path=customXml/itemProps2.xml><?xml version="1.0" encoding="utf-8"?>
<ds:datastoreItem xmlns:ds="http://schemas.openxmlformats.org/officeDocument/2006/customXml" ds:itemID="{21804B5B-0E0A-4E12-A74F-A141D7407CC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CD12A4F2-AF6D-44AF-80CD-5C3E693CED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PDC10_Template_16x9 - Rev 02 (2)</Template>
  <TotalTime>14349</TotalTime>
  <Words>2096</Words>
  <Application>Microsoft Office PowerPoint</Application>
  <PresentationFormat>Personalizzato</PresentationFormat>
  <Paragraphs>384</Paragraphs>
  <Slides>58</Slides>
  <Notes>16</Notes>
  <HiddenSlides>0</HiddenSlides>
  <MMClips>0</MMClips>
  <ScaleCrop>false</ScaleCrop>
  <HeadingPairs>
    <vt:vector size="4" baseType="variant">
      <vt:variant>
        <vt:lpstr>Tema</vt:lpstr>
      </vt:variant>
      <vt:variant>
        <vt:i4>2</vt:i4>
      </vt:variant>
      <vt:variant>
        <vt:lpstr>Titoli diapositive</vt:lpstr>
      </vt:variant>
      <vt:variant>
        <vt:i4>58</vt:i4>
      </vt:variant>
    </vt:vector>
  </HeadingPairs>
  <TitlesOfParts>
    <vt:vector size="60" baseType="lpstr">
      <vt:lpstr>5-30404_TR16_BO_CT_Template_16x9</vt:lpstr>
      <vt:lpstr>TechEd_2013_Template_16x9</vt:lpstr>
      <vt:lpstr>Malware Hunting with the Sysinternals Tools</vt:lpstr>
      <vt:lpstr>Diapositiva 2</vt:lpstr>
      <vt:lpstr>About this Talk</vt:lpstr>
      <vt:lpstr>Sysinternals Antivirus</vt:lpstr>
      <vt:lpstr>Malware Cleaning Steps</vt:lpstr>
      <vt:lpstr>Identifying Malware Processes</vt:lpstr>
      <vt:lpstr>What Are You Looking For?</vt:lpstr>
      <vt:lpstr>What About Task Manager?</vt:lpstr>
      <vt:lpstr>Process Explorer</vt:lpstr>
      <vt:lpstr>The Process View</vt:lpstr>
      <vt:lpstr>Refresh Highlighting</vt:lpstr>
      <vt:lpstr>Process-type Highlights</vt:lpstr>
      <vt:lpstr>Tooltips</vt:lpstr>
      <vt:lpstr>New in v15.2 and v15.3</vt:lpstr>
      <vt:lpstr>Detailed Process Information</vt:lpstr>
      <vt:lpstr>Image Verification</vt:lpstr>
      <vt:lpstr>Sigcheck and ListDlls</vt:lpstr>
      <vt:lpstr>Strings</vt:lpstr>
      <vt:lpstr>The DLL View</vt:lpstr>
      <vt:lpstr>Terminating Malicious Processes</vt:lpstr>
      <vt:lpstr>Cleaning Autostarts</vt:lpstr>
      <vt:lpstr>Investigating Autostarts</vt:lpstr>
      <vt:lpstr>Autoruns</vt:lpstr>
      <vt:lpstr>Identifying Malware Autostarts</vt:lpstr>
      <vt:lpstr>Alternate Profiles and Offline Scanning</vt:lpstr>
      <vt:lpstr>Deleting Autostarts</vt:lpstr>
      <vt:lpstr>Tracing Malware Activity</vt:lpstr>
      <vt:lpstr>Tracing Malware</vt:lpstr>
      <vt:lpstr>Event Classes</vt:lpstr>
      <vt:lpstr>Event Properties</vt:lpstr>
      <vt:lpstr>Filtering</vt:lpstr>
      <vt:lpstr>Advanced Filters</vt:lpstr>
      <vt:lpstr>The Process Tree</vt:lpstr>
      <vt:lpstr>Real World Analysis and Cleaning</vt:lpstr>
      <vt:lpstr>The Case of the Fake Antivirus</vt:lpstr>
      <vt:lpstr>The Case of the Fake Antivirus (Cont)</vt:lpstr>
      <vt:lpstr>Cleaning Winwebsec Scareware </vt:lpstr>
      <vt:lpstr>The Case of the Fake Antivirus: Solved</vt:lpstr>
      <vt:lpstr>Analyzing and Lockscreen.CT</vt:lpstr>
      <vt:lpstr>The Case of the Runaway GPU</vt:lpstr>
      <vt:lpstr>Analyzing and Cleaning Vicenor</vt:lpstr>
      <vt:lpstr>The Case of the Runaway GPU: Solved</vt:lpstr>
      <vt:lpstr>The Case of the Unexplained FTP Connections</vt:lpstr>
      <vt:lpstr>The Case of the Unexplained FTP Connections (Cont)</vt:lpstr>
      <vt:lpstr>The Case of the Unexplained FTP Connections (Cont)</vt:lpstr>
      <vt:lpstr>The Case of the Unexplained FTP Connections (Cont)</vt:lpstr>
      <vt:lpstr>The Case of the Unexplained FTP Connections (Cont)</vt:lpstr>
      <vt:lpstr>The Case of the Unexplained FTP Connections (Cont)</vt:lpstr>
      <vt:lpstr>The Case of the Unexplained FTP Connections (Cont)</vt:lpstr>
      <vt:lpstr>The Case of the Unexplained FTP Connections: Solved</vt:lpstr>
      <vt:lpstr>Analyzing  and Cleaning  Flame  </vt:lpstr>
      <vt:lpstr>Stuxnet</vt:lpstr>
      <vt:lpstr>Flame</vt:lpstr>
      <vt:lpstr>Summary</vt:lpstr>
      <vt:lpstr>The Future of Malware</vt:lpstr>
      <vt:lpstr>Trojan Horse – A Novel</vt:lpstr>
      <vt:lpstr>The Sysinternals Administrator’s Reference</vt:lpstr>
      <vt:lpstr>References</vt:lpstr>
    </vt:vector>
  </TitlesOfParts>
  <Manager>&lt;Content Manager Name Here&gt;</Manager>
  <Company>Microsoft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Professional Developers Conference PDC 2010</dc:subject>
  <dc:description>Template: Claire Hoover, Silver Fox Productions
Formatting:
Event Date: October 28-29
Event Location: Redmond, WA
Audience Type: External</dc:description>
  <cp:lastModifiedBy>User</cp:lastModifiedBy>
  <cp:revision>326</cp:revision>
  <cp:lastPrinted>2010-05-11T05:02:34Z</cp:lastPrinted>
  <dcterms:created xsi:type="dcterms:W3CDTF">2010-10-27T19:40:49Z</dcterms:created>
  <dcterms:modified xsi:type="dcterms:W3CDTF">2013-07-22T06:12:10Z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IsMyDocuments">
    <vt:bool>true</vt:bool>
  </property>
  <property fmtid="{D5CDD505-2E9C-101B-9397-08002B2CF9AE}" pid="4" name="TaxKeyword">
    <vt:lpwstr/>
  </property>
  <property fmtid="{D5CDD505-2E9C-101B-9397-08002B2CF9AE}" pid="5" name="TaxCatchAll">
    <vt:lpwstr/>
  </property>
  <property fmtid="{D5CDD505-2E9C-101B-9397-08002B2CF9AE}" pid="6" name="TaxKeywordTaxHTField">
    <vt:lpwstr/>
  </property>
</Properties>
</file>