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2"/>
  </p:sldMasterIdLst>
  <p:notesMasterIdLst>
    <p:notesMasterId r:id="rId60"/>
  </p:notesMasterIdLst>
  <p:sldIdLst>
    <p:sldId id="256" r:id="rId3"/>
    <p:sldId id="505" r:id="rId4"/>
    <p:sldId id="552" r:id="rId5"/>
    <p:sldId id="506" r:id="rId6"/>
    <p:sldId id="345" r:id="rId7"/>
    <p:sldId id="562" r:id="rId8"/>
    <p:sldId id="343" r:id="rId9"/>
    <p:sldId id="267" r:id="rId10"/>
    <p:sldId id="266" r:id="rId11"/>
    <p:sldId id="340" r:id="rId12"/>
    <p:sldId id="557" r:id="rId13"/>
    <p:sldId id="331" r:id="rId14"/>
    <p:sldId id="333" r:id="rId15"/>
    <p:sldId id="334" r:id="rId16"/>
    <p:sldId id="560" r:id="rId17"/>
    <p:sldId id="371" r:id="rId18"/>
    <p:sldId id="372" r:id="rId19"/>
    <p:sldId id="561" r:id="rId20"/>
    <p:sldId id="554" r:id="rId21"/>
    <p:sldId id="555" r:id="rId22"/>
    <p:sldId id="556" r:id="rId23"/>
    <p:sldId id="274" r:id="rId24"/>
    <p:sldId id="550" r:id="rId25"/>
    <p:sldId id="519" r:id="rId26"/>
    <p:sldId id="520" r:id="rId27"/>
    <p:sldId id="284" r:id="rId28"/>
    <p:sldId id="542" r:id="rId29"/>
    <p:sldId id="544" r:id="rId30"/>
    <p:sldId id="545" r:id="rId31"/>
    <p:sldId id="546" r:id="rId32"/>
    <p:sldId id="547" r:id="rId33"/>
    <p:sldId id="548" r:id="rId34"/>
    <p:sldId id="551" r:id="rId35"/>
    <p:sldId id="549" r:id="rId36"/>
    <p:sldId id="393" r:id="rId37"/>
    <p:sldId id="394" r:id="rId38"/>
    <p:sldId id="395" r:id="rId39"/>
    <p:sldId id="396" r:id="rId40"/>
    <p:sldId id="453" r:id="rId41"/>
    <p:sldId id="435" r:id="rId42"/>
    <p:sldId id="466" r:id="rId43"/>
    <p:sldId id="527" r:id="rId44"/>
    <p:sldId id="528" r:id="rId45"/>
    <p:sldId id="529" r:id="rId46"/>
    <p:sldId id="316" r:id="rId47"/>
    <p:sldId id="357" r:id="rId48"/>
    <p:sldId id="351" r:id="rId49"/>
    <p:sldId id="385" r:id="rId50"/>
    <p:sldId id="530" r:id="rId51"/>
    <p:sldId id="531" r:id="rId52"/>
    <p:sldId id="281" r:id="rId53"/>
    <p:sldId id="565" r:id="rId54"/>
    <p:sldId id="566" r:id="rId55"/>
    <p:sldId id="567" r:id="rId56"/>
    <p:sldId id="568" r:id="rId57"/>
    <p:sldId id="564" r:id="rId58"/>
    <p:sldId id="563" r:id="rId59"/>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0" autoAdjust="0"/>
    <p:restoredTop sz="95173" autoAdjust="0"/>
  </p:normalViewPr>
  <p:slideViewPr>
    <p:cSldViewPr snapToGrid="0">
      <p:cViewPr varScale="1">
        <p:scale>
          <a:sx n="48" d="100"/>
          <a:sy n="48" d="100"/>
        </p:scale>
        <p:origin x="-240" y="-96"/>
      </p:cViewPr>
      <p:guideLst>
        <p:guide orient="horz" pos="2160"/>
        <p:guide pos="3839"/>
      </p:guideLst>
    </p:cSldViewPr>
  </p:slideViewPr>
  <p:outlineViewPr>
    <p:cViewPr>
      <p:scale>
        <a:sx n="33" d="100"/>
        <a:sy n="33" d="100"/>
      </p:scale>
      <p:origin x="0" y="25236"/>
    </p:cViewPr>
  </p:outlineViewPr>
  <p:notesTextViewPr>
    <p:cViewPr>
      <p:scale>
        <a:sx n="100" d="100"/>
        <a:sy n="100" d="100"/>
      </p:scale>
      <p:origin x="0" y="0"/>
    </p:cViewPr>
  </p:notesTextViewPr>
  <p:sorterViewPr>
    <p:cViewPr>
      <p:scale>
        <a:sx n="33" d="100"/>
        <a:sy n="33"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384CD13-DC1B-4ACC-97CE-0A26AC00C122}" type="datetimeFigureOut">
              <a:rPr lang="en-US" smtClean="0"/>
              <a:pPr/>
              <a:t>6/10/2010</a:t>
            </a:fld>
            <a:endParaRPr lang="en-US"/>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9BABBA8-C713-4A05-AC74-EA0F1E3FAC66}" type="slidenum">
              <a:rPr lang="en-US" smtClean="0"/>
              <a:pPr/>
              <a:t>‹#›</a:t>
            </a:fld>
            <a:endParaRPr lang="en-US"/>
          </a:p>
        </p:txBody>
      </p:sp>
    </p:spTree>
    <p:extLst>
      <p:ext uri="{BB962C8B-B14F-4D97-AF65-F5344CB8AC3E}">
        <p14:creationId xmlns:p14="http://schemas.microsoft.com/office/powerpoint/2010/main" val="42845739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xfrm>
            <a:off x="590550" y="801688"/>
            <a:ext cx="5676900" cy="3195637"/>
          </a:xfr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9BABBA8-C713-4A05-AC74-EA0F1E3FAC66}" type="slidenum">
              <a:rPr lang="en-US" smtClean="0"/>
              <a:pPr/>
              <a:t>41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xfrm>
            <a:off x="382588" y="685800"/>
            <a:ext cx="6092825" cy="3429000"/>
          </a:xfr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5"/>
          <p:cNvSpPr>
            <a:spLocks noGrp="1" noChangeArrowheads="1"/>
          </p:cNvSpPr>
          <p:nvPr>
            <p:ph type="sldNum" sz="quarter" idx="5"/>
          </p:nvPr>
        </p:nvSpPr>
        <p:spPr/>
        <p:txBody>
          <a:bodyPr/>
          <a:lstStyle/>
          <a:p>
            <a:pPr>
              <a:defRPr/>
            </a:pPr>
            <a:fld id="{6DDE670E-18D6-448E-9871-3787660629CE}" type="slidenum">
              <a:rPr lang="en-US" smtClean="0"/>
              <a:pPr>
                <a:defRPr/>
              </a:pPr>
              <a:t>47</a:t>
            </a:fld>
            <a:endParaRPr lang="en-US" smtClean="0"/>
          </a:p>
        </p:txBody>
      </p:sp>
      <p:sp>
        <p:nvSpPr>
          <p:cNvPr id="49155" name="Rectangle 2"/>
          <p:cNvSpPr>
            <a:spLocks noGrp="1" noRot="1" noChangeAspect="1" noChangeArrowheads="1" noTextEdit="1"/>
          </p:cNvSpPr>
          <p:nvPr>
            <p:ph type="sldImg"/>
          </p:nvPr>
        </p:nvSpPr>
        <p:spPr>
          <a:xfrm>
            <a:off x="382588" y="685800"/>
            <a:ext cx="6094412" cy="3429000"/>
          </a:xfrm>
          <a:ln/>
        </p:spPr>
      </p:sp>
      <p:sp>
        <p:nvSpPr>
          <p:cNvPr id="49156" name="Rectangle 3"/>
          <p:cNvSpPr>
            <a:spLocks noGrp="1" noChangeArrowheads="1"/>
          </p:cNvSpPr>
          <p:nvPr>
            <p:ph type="body" idx="1"/>
          </p:nvPr>
        </p:nvSpPr>
        <p:spPr>
          <a:xfrm>
            <a:off x="686098" y="4343704"/>
            <a:ext cx="5485805" cy="4113892"/>
          </a:xfrm>
          <a:noFill/>
          <a:ln/>
        </p:spPr>
        <p:txBody>
          <a:bodyPr/>
          <a:lstStyle/>
          <a:p>
            <a:pPr defTabSz="864931"/>
            <a:endParaRPr lang="en-GB" dirty="0"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512B374-C033-40FA-B8A2-405A4965BDC4}" type="slidenum">
              <a:rPr lang="en-US" smtClean="0"/>
              <a:pPr/>
              <a:t>52</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53</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6/10/2010 5:40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smtClean="0"/>
              <a:t>© 2010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54</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6/10/2010 5:40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smtClean="0"/>
              <a:t>© 2010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dirty="0" smtClean="0"/>
              <a:t>Tech Ed North America 2010</a:t>
            </a:r>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6/10/2010 5:40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r>
              <a:rPr lang="en-US" dirty="0" smtClean="0"/>
              <a:t>Tech Ed North America 2010</a:t>
            </a:r>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6/10/2010 5:40 PM</a:t>
            </a:fld>
            <a:endParaRPr lang="en-US" dirty="0"/>
          </a:p>
        </p:txBody>
      </p:sp>
      <p:sp>
        <p:nvSpPr>
          <p:cNvPr id="6" name="Footer Placeholder 5"/>
          <p:cNvSpPr>
            <a:spLocks noGrp="1"/>
          </p:cNvSpPr>
          <p:nvPr>
            <p:ph type="ftr" sz="quarter" idx="12"/>
          </p:nvPr>
        </p:nvSpPr>
        <p:spPr/>
        <p:txBody>
          <a:bodyPr/>
          <a:lstStyle/>
          <a:p>
            <a:r>
              <a:rPr lang="en-US" smtClean="0"/>
              <a:t>© 2010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57</a:t>
            </a:fld>
            <a:endParaRPr lang="en-US" dirty="0"/>
          </a:p>
        </p:txBody>
      </p:sp>
      <p:sp>
        <p:nvSpPr>
          <p:cNvPr id="12" name="Slide Image Placeholder 11"/>
          <p:cNvSpPr>
            <a:spLocks noGrp="1" noRot="1" noChangeAspect="1"/>
          </p:cNvSpPr>
          <p:nvPr>
            <p:ph type="sldImg"/>
          </p:nvPr>
        </p:nvSpPr>
        <p:spPr>
          <a:xfrm>
            <a:off x="382588" y="685800"/>
            <a:ext cx="6092825" cy="3429000"/>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xfrm>
            <a:off x="382588" y="685800"/>
            <a:ext cx="6092825" cy="3429000"/>
          </a:xfr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xfrm>
            <a:off x="382588" y="685800"/>
            <a:ext cx="6092825" cy="3429000"/>
          </a:xfr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45BE60A-3243-42B0-B777-1404E6B2E2DE}" type="slidenum">
              <a:rPr lang="en-US"/>
              <a:pPr/>
              <a:t>12</a:t>
            </a:fld>
            <a:endParaRPr lang="en-US"/>
          </a:p>
        </p:txBody>
      </p:sp>
      <p:sp>
        <p:nvSpPr>
          <p:cNvPr id="344066" name="Rectangle 2"/>
          <p:cNvSpPr>
            <a:spLocks noGrp="1" noRot="1" noChangeAspect="1" noChangeArrowheads="1" noTextEdit="1"/>
          </p:cNvSpPr>
          <p:nvPr>
            <p:ph type="sldImg"/>
          </p:nvPr>
        </p:nvSpPr>
        <p:spPr>
          <a:xfrm>
            <a:off x="711200" y="928688"/>
            <a:ext cx="5430838" cy="3055937"/>
          </a:xfrm>
          <a:ln w="12700" cap="flat">
            <a:solidFill>
              <a:schemeClr val="tx1"/>
            </a:solidFill>
          </a:ln>
        </p:spPr>
      </p:sp>
      <p:sp>
        <p:nvSpPr>
          <p:cNvPr id="344067" name="Rectangle 3"/>
          <p:cNvSpPr>
            <a:spLocks noGrp="1" noChangeArrowheads="1"/>
          </p:cNvSpPr>
          <p:nvPr>
            <p:ph type="body" idx="1"/>
          </p:nvPr>
        </p:nvSpPr>
        <p:spPr>
          <a:xfrm>
            <a:off x="915989" y="4300538"/>
            <a:ext cx="5026025" cy="553855"/>
          </a:xfrm>
          <a:noFill/>
          <a:ln/>
        </p:spPr>
        <p:txBody>
          <a:bodyPr lIns="85201" tIns="42600" rIns="85201" bIns="42600"/>
          <a:lstStyle/>
          <a:p>
            <a:pPr defTabSz="844550"/>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BABBA8-C713-4A05-AC74-EA0F1E3FAC66}" type="slidenum">
              <a:rPr lang="en-US" smtClean="0"/>
              <a:pPr/>
              <a:t>19</a:t>
            </a:fld>
            <a:endParaRPr lang="en-US"/>
          </a:p>
        </p:txBody>
      </p:sp>
    </p:spTree>
    <p:extLst>
      <p:ext uri="{BB962C8B-B14F-4D97-AF65-F5344CB8AC3E}">
        <p14:creationId xmlns:p14="http://schemas.microsoft.com/office/powerpoint/2010/main" val="39426283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xfrm>
            <a:off x="382588" y="685800"/>
            <a:ext cx="6092825" cy="3429000"/>
          </a:xfr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xfrm>
            <a:off x="382588" y="685800"/>
            <a:ext cx="6092825" cy="3429000"/>
          </a:xfr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xfrm>
            <a:off x="382588" y="685800"/>
            <a:ext cx="6092825" cy="3429000"/>
          </a:xfr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bg bwMode="black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087726" y="989015"/>
            <a:ext cx="8124788" cy="1020789"/>
          </a:xfrm>
        </p:spPr>
        <p:txBody>
          <a:bodyPr anchor="b">
            <a:noAutofit/>
          </a:bodyPr>
          <a:lstStyle>
            <a:lvl1pPr algn="l">
              <a:lnSpc>
                <a:spcPct val="90000"/>
              </a:lnSpc>
              <a:defRPr sz="4000" spc="-150" baseline="0"/>
            </a:lvl1pPr>
          </a:lstStyle>
          <a:p>
            <a:r>
              <a:rPr lang="en-US" smtClean="0"/>
              <a:t>Click to edit Master title style</a:t>
            </a:r>
            <a:endParaRPr lang="en-US" dirty="0"/>
          </a:p>
        </p:txBody>
      </p:sp>
      <p:sp>
        <p:nvSpPr>
          <p:cNvPr id="3" name="Subtitle 2"/>
          <p:cNvSpPr>
            <a:spLocks noGrp="1"/>
          </p:cNvSpPr>
          <p:nvPr>
            <p:ph type="subTitle" idx="1"/>
          </p:nvPr>
        </p:nvSpPr>
        <p:spPr>
          <a:xfrm>
            <a:off x="3087726" y="2030328"/>
            <a:ext cx="8124788" cy="461665"/>
          </a:xfrm>
        </p:spPr>
        <p:txBody>
          <a:bodyPr vert="horz" wrap="square" lIns="0" tIns="0" rIns="0" bIns="0" rtlCol="0">
            <a:noAutofit/>
          </a:bodyPr>
          <a:lstStyle>
            <a:lvl1pPr marL="0" indent="0" algn="l" defTabSz="914363" rtl="0" eaLnBrk="1" latinLnBrk="0" hangingPunct="1">
              <a:lnSpc>
                <a:spcPct val="100000"/>
              </a:lnSpc>
              <a:spcBef>
                <a:spcPts val="0"/>
              </a:spcBef>
              <a:buSzPct val="100000"/>
              <a:buFontTx/>
              <a:buNone/>
              <a:defRPr lang="en-US" sz="2800" kern="1200" dirty="0">
                <a:solidFill>
                  <a:schemeClr val="accent4">
                    <a:alpha val="99000"/>
                  </a:schemeClr>
                </a:solidFill>
                <a:latin typeface="+mj-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ustom Layout">
    <p:bg bwMode="grayWhite">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black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descr="Tech.Ed logo.png"/>
          <p:cNvPicPr>
            <a:picLocks noChangeAspect="1"/>
          </p:cNvPicPr>
          <p:nvPr/>
        </p:nvPicPr>
        <p:blipFill>
          <a:blip r:embed="rId3" cstate="screen"/>
          <a:stretch>
            <a:fillRect/>
          </a:stretch>
        </p:blipFill>
        <p:spPr>
          <a:xfrm>
            <a:off x="858321" y="504759"/>
            <a:ext cx="3688868" cy="1584272"/>
          </a:xfrm>
          <a:prstGeom prst="rect">
            <a:avLst/>
          </a:prstGeom>
          <a:noFill/>
          <a:ln>
            <a:noFill/>
          </a:ln>
        </p:spPr>
      </p:pic>
      <p:sp>
        <p:nvSpPr>
          <p:cNvPr id="3" name="TextBox 2"/>
          <p:cNvSpPr txBox="1"/>
          <p:nvPr/>
        </p:nvSpPr>
        <p:spPr>
          <a:xfrm>
            <a:off x="861620" y="2383219"/>
            <a:ext cx="6668734" cy="353943"/>
          </a:xfrm>
          <a:prstGeom prst="rect">
            <a:avLst/>
          </a:prstGeom>
          <a:noFill/>
        </p:spPr>
        <p:txBody>
          <a:bodyPr wrap="square" rtlCol="0">
            <a:spAutoFit/>
          </a:bodyPr>
          <a:lstStyle/>
          <a:p>
            <a:r>
              <a:rPr lang="en-US" sz="1700" spc="-30" dirty="0" smtClean="0">
                <a:gradFill>
                  <a:gsLst>
                    <a:gs pos="0">
                      <a:schemeClr val="tx1"/>
                    </a:gs>
                    <a:gs pos="100000">
                      <a:schemeClr val="tx1"/>
                    </a:gs>
                  </a:gsLst>
                  <a:lin ang="5400000" scaled="0"/>
                </a:gradFill>
                <a:latin typeface="+mj-lt"/>
              </a:rPr>
              <a:t>JUNE 7-10, 2010 | NEW ORLEANS,</a:t>
            </a:r>
            <a:r>
              <a:rPr lang="en-US" sz="1700" spc="-30" baseline="0" dirty="0" smtClean="0">
                <a:gradFill>
                  <a:gsLst>
                    <a:gs pos="0">
                      <a:schemeClr val="tx1"/>
                    </a:gs>
                    <a:gs pos="100000">
                      <a:schemeClr val="tx1"/>
                    </a:gs>
                  </a:gsLst>
                  <a:lin ang="5400000" scaled="0"/>
                </a:gradFill>
                <a:latin typeface="+mj-lt"/>
              </a:rPr>
              <a:t> LA</a:t>
            </a:r>
            <a:endParaRPr lang="en-US" sz="1700" spc="-30" dirty="0">
              <a:gradFill>
                <a:gsLst>
                  <a:gs pos="0">
                    <a:schemeClr val="tx1"/>
                  </a:gs>
                  <a:gs pos="100000">
                    <a:schemeClr val="tx1"/>
                  </a:gs>
                </a:gsLst>
                <a:lin ang="5400000" scaled="0"/>
              </a:gradFill>
              <a:latin typeface="+mj-lt"/>
            </a:endParaRPr>
          </a:p>
        </p:txBody>
      </p:sp>
      <p:pic>
        <p:nvPicPr>
          <p:cNvPr id="1026" name="Picture 2" descr="C:\Users\shane\Pictures\Logos\MICROSOFT (brand)\Microsoft corporate logo white.png"/>
          <p:cNvPicPr>
            <a:picLocks noChangeAspect="1" noChangeArrowheads="1"/>
          </p:cNvPicPr>
          <p:nvPr/>
        </p:nvPicPr>
        <p:blipFill>
          <a:blip r:embed="rId4"/>
          <a:stretch>
            <a:fillRect/>
          </a:stretch>
        </p:blipFill>
        <p:spPr bwMode="auto">
          <a:xfrm>
            <a:off x="1154353" y="5950434"/>
            <a:ext cx="2418271" cy="414561"/>
          </a:xfrm>
          <a:prstGeom prst="rect">
            <a:avLst/>
          </a:prstGeom>
          <a:noFill/>
          <a:ln>
            <a:noFill/>
          </a:ln>
        </p:spPr>
      </p:pic>
    </p:spTree>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0">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07868" y="987425"/>
            <a:ext cx="1117309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07868" y="987425"/>
            <a:ext cx="1117309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8"/>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Light background developer code-">
    <p:bg bwMode="grayWhite">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ound Single Corner Rectangle 3"/>
          <p:cNvSpPr/>
          <p:nvPr/>
        </p:nvSpPr>
        <p:spPr bwMode="auto">
          <a:xfrm flipH="1">
            <a:off x="507859" y="927100"/>
            <a:ext cx="11739554" cy="5728224"/>
          </a:xfrm>
          <a:prstGeom prst="round1Rect">
            <a:avLst>
              <a:gd name="adj" fmla="val 2999"/>
            </a:avLst>
          </a:prstGeom>
          <a:solidFill>
            <a:schemeClr val="tx1"/>
          </a:solidFill>
          <a:ln w="28575">
            <a:gradFill>
              <a:gsLst>
                <a:gs pos="0">
                  <a:schemeClr val="accent2"/>
                </a:gs>
                <a:gs pos="50000">
                  <a:schemeClr val="accent2"/>
                </a:gs>
                <a:gs pos="100000">
                  <a:schemeClr val="tx1">
                    <a:alpha val="0"/>
                  </a:schemeClr>
                </a:gs>
              </a:gsLst>
              <a:lin ang="5400000" scaled="0"/>
            </a:grad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a:xfrm>
            <a:off x="507868" y="228600"/>
            <a:ext cx="11173090"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740641" y="1143000"/>
            <a:ext cx="10940317" cy="1606594"/>
          </a:xfrm>
        </p:spPr>
        <p:txBody>
          <a:bodyPr/>
          <a:lstStyle>
            <a:lvl1pPr algn="l" defTabSz="914363" rtl="0" eaLnBrk="1" latinLnBrk="0" hangingPunct="1">
              <a:lnSpc>
                <a:spcPct val="80000"/>
              </a:lnSpc>
              <a:spcBef>
                <a:spcPct val="20000"/>
              </a:spcBef>
              <a:buSzPct val="100000"/>
              <a:buFontTx/>
              <a:buNone/>
              <a:defRPr lang="en-US" sz="2800" b="0" kern="1200" dirty="0" smtClean="0">
                <a:solidFill>
                  <a:srgbClr val="000000"/>
                </a:solidFill>
                <a:latin typeface="Consolas" pitchFamily="49" charset="0"/>
                <a:ea typeface="+mn-ea"/>
                <a:cs typeface="Courier New" pitchFamily="49" charset="0"/>
              </a:defRPr>
            </a:lvl1pPr>
            <a:lvl2pPr algn="l" defTabSz="914363" rtl="0" eaLnBrk="1" latinLnBrk="0" hangingPunct="1">
              <a:lnSpc>
                <a:spcPct val="80000"/>
              </a:lnSpc>
              <a:spcBef>
                <a:spcPct val="20000"/>
              </a:spcBef>
              <a:buSzPct val="100000"/>
              <a:buFontTx/>
              <a:buNone/>
              <a:defRPr lang="en-US" sz="2400" b="0" kern="1200" dirty="0" smtClean="0">
                <a:solidFill>
                  <a:srgbClr val="000000"/>
                </a:solidFill>
                <a:latin typeface="Consolas" pitchFamily="49" charset="0"/>
                <a:ea typeface="+mn-ea"/>
                <a:cs typeface="Courier New" pitchFamily="49" charset="0"/>
              </a:defRPr>
            </a:lvl2pPr>
            <a:lvl3pPr algn="l" defTabSz="914363" rtl="0" eaLnBrk="1" latinLnBrk="0" hangingPunct="1">
              <a:lnSpc>
                <a:spcPct val="80000"/>
              </a:lnSpc>
              <a:spcBef>
                <a:spcPct val="20000"/>
              </a:spcBef>
              <a:buSzPct val="100000"/>
              <a:buFontTx/>
              <a:buNone/>
              <a:defRPr lang="en-US" sz="2000" b="0" kern="1200" dirty="0" smtClean="0">
                <a:solidFill>
                  <a:srgbClr val="000000"/>
                </a:solidFill>
                <a:latin typeface="Consolas" pitchFamily="49" charset="0"/>
                <a:ea typeface="+mn-ea"/>
                <a:cs typeface="Courier New" pitchFamily="49" charset="0"/>
              </a:defRPr>
            </a:lvl3pPr>
            <a:lvl4pPr algn="l" defTabSz="914363" rtl="0" eaLnBrk="1" latinLnBrk="0" hangingPunct="1">
              <a:lnSpc>
                <a:spcPct val="80000"/>
              </a:lnSpc>
              <a:spcBef>
                <a:spcPct val="20000"/>
              </a:spcBef>
              <a:buSzPct val="100000"/>
              <a:buFontTx/>
              <a:buNone/>
              <a:defRPr lang="en-US" sz="1800" b="0" kern="1200" dirty="0" smtClean="0">
                <a:solidFill>
                  <a:srgbClr val="000000"/>
                </a:solidFill>
                <a:latin typeface="Consolas" pitchFamily="49" charset="0"/>
                <a:ea typeface="+mn-ea"/>
                <a:cs typeface="Courier New" pitchFamily="49" charset="0"/>
              </a:defRPr>
            </a:lvl4pPr>
            <a:lvl5pPr algn="l" defTabSz="914363" rtl="0" eaLnBrk="1" latinLnBrk="0" hangingPunct="1">
              <a:lnSpc>
                <a:spcPct val="80000"/>
              </a:lnSpc>
              <a:spcBef>
                <a:spcPct val="20000"/>
              </a:spcBef>
              <a:buSzPct val="100000"/>
              <a:buFontTx/>
              <a:buNone/>
              <a:defRPr lang="en-US" sz="1600" b="0" kern="1200" dirty="0">
                <a:solidFill>
                  <a:srgbClr val="000000"/>
                </a:solidFill>
                <a:latin typeface="Consolas" pitchFamily="49" charset="0"/>
                <a:ea typeface="+mn-ea"/>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bwMode="blackGray">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73414" y="1617664"/>
            <a:ext cx="10239100" cy="600242"/>
          </a:xfrm>
        </p:spPr>
        <p:txBody>
          <a:bodyPr vert="horz" wrap="square" lIns="0" tIns="0" rIns="0" bIns="0" rtlCol="0" anchor="t">
            <a:noAutofit/>
          </a:bodyPr>
          <a:lstStyle>
            <a:lvl1pPr algn="l" defTabSz="914363" rtl="0" eaLnBrk="1" latinLnBrk="0" hangingPunct="1">
              <a:lnSpc>
                <a:spcPct val="90000"/>
              </a:lnSpc>
              <a:spcBef>
                <a:spcPct val="0"/>
              </a:spcBef>
              <a:buNone/>
              <a:defRPr lang="en-US" sz="4000" b="0" kern="1200" cap="none" spc="-150" baseline="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973414" y="2227636"/>
            <a:ext cx="10239100" cy="917203"/>
          </a:xfrm>
        </p:spPr>
        <p:txBody>
          <a:bodyPr vert="horz" wrap="square" lIns="0" tIns="0" rIns="0" bIns="0" rtlCol="0" anchor="t">
            <a:noAutofit/>
          </a:bodyPr>
          <a:lstStyle>
            <a:lvl1pPr marL="0" indent="0" algn="l" defTabSz="914363" rtl="0" eaLnBrk="1" latinLnBrk="0" hangingPunct="1">
              <a:lnSpc>
                <a:spcPct val="100000"/>
              </a:lnSpc>
              <a:spcBef>
                <a:spcPts val="0"/>
              </a:spcBef>
              <a:buSzPct val="100000"/>
              <a:buFontTx/>
              <a:buNone/>
              <a:defRPr lang="en-US" sz="2000" kern="1200" dirty="0">
                <a:gradFill>
                  <a:gsLst>
                    <a:gs pos="0">
                      <a:schemeClr val="accent4"/>
                    </a:gs>
                    <a:gs pos="86000">
                      <a:schemeClr val="accent4"/>
                    </a:gs>
                  </a:gsLst>
                  <a:lin ang="5400000" scaled="0"/>
                </a:gradFill>
                <a:latin typeface="+mj-lt"/>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1128297" y="5761524"/>
            <a:ext cx="10250815" cy="138499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6600" b="0" i="0" u="none" strike="noStrike" kern="1200" cap="none" spc="0" normalizeH="0" baseline="0" noProof="0" dirty="0" smtClean="0">
                <a:ln w="11430"/>
                <a:gradFill>
                  <a:gsLst>
                    <a:gs pos="0">
                      <a:schemeClr val="tx1"/>
                    </a:gs>
                    <a:gs pos="100000">
                      <a:schemeClr val="tx1"/>
                    </a:gs>
                  </a:gsLst>
                  <a:lin ang="5400000" scaled="0"/>
                </a:gradFill>
                <a:effectLst/>
                <a:uLnTx/>
                <a:uFillTx/>
                <a:latin typeface="+mj-lt"/>
                <a:ea typeface="+mn-ea"/>
                <a:cs typeface="+mn-cs"/>
              </a:defRPr>
            </a:lvl1pPr>
          </a:lstStyle>
          <a:p>
            <a:pPr lvl="0"/>
            <a:r>
              <a:rPr lang="en-US" dirty="0" smtClean="0"/>
              <a:t>CLICK TO…</a:t>
            </a:r>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0"/>
            <a:ext cx="11173090"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07868" y="989013"/>
            <a:ext cx="11173090" cy="1945148"/>
          </a:xfrm>
        </p:spPr>
        <p:txBody>
          <a:bodyPr/>
          <a:lstStyle>
            <a:lvl1pPr>
              <a:defRPr sz="2800"/>
            </a:lvl1pPr>
            <a:lvl2pPr>
              <a:defRPr sz="2600"/>
            </a:lvl2pPr>
            <a:lvl4pPr>
              <a:defRPr sz="22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Title and Content_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0"/>
            <a:ext cx="11173090" cy="55399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07868" y="989013"/>
            <a:ext cx="11173090" cy="1945148"/>
          </a:xfrm>
        </p:spPr>
        <p:txBody>
          <a:bodyPr/>
          <a:lstStyle>
            <a:lvl1pPr>
              <a:defRPr sz="2800"/>
            </a:lvl1pPr>
            <a:lvl2pPr>
              <a:defRPr sz="2600"/>
            </a:lvl2pPr>
            <a:lvl4pPr>
              <a:defRPr sz="22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7736" y="228600"/>
            <a:ext cx="11173090" cy="55399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507868" y="989013"/>
            <a:ext cx="11172958" cy="1945148"/>
          </a:xfrm>
        </p:spPr>
        <p:txBody>
          <a:bodyPr/>
          <a:lstStyle>
            <a:lvl1pPr>
              <a:lnSpc>
                <a:spcPct val="90000"/>
              </a:lnSpc>
              <a:defRPr sz="2800"/>
            </a:lvl1pPr>
            <a:lvl2pPr>
              <a:lnSpc>
                <a:spcPct val="90000"/>
              </a:lnSpc>
              <a:defRPr sz="2600"/>
            </a:lvl2pPr>
            <a:lvl3pPr>
              <a:lnSpc>
                <a:spcPct val="90000"/>
              </a:lnSpc>
              <a:defRPr/>
            </a:lvl3pPr>
            <a:lvl4pPr>
              <a:lnSpc>
                <a:spcPct val="90000"/>
              </a:lnSpc>
              <a:defRPr sz="2200"/>
            </a:lvl4pPr>
            <a:lvl5pPr>
              <a:lnSpc>
                <a:spcPct val="90000"/>
              </a:lnSpc>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12791" y="989013"/>
            <a:ext cx="5484971" cy="1945148"/>
          </a:xfrm>
        </p:spPr>
        <p:txBody>
          <a:bodyPr/>
          <a:lstStyle>
            <a:lvl1pPr marL="339976" indent="-339976">
              <a:lnSpc>
                <a:spcPct val="90000"/>
              </a:lnSpc>
              <a:defRPr sz="2800"/>
            </a:lvl1pPr>
            <a:lvl2pPr marL="673338" indent="-325424">
              <a:lnSpc>
                <a:spcPct val="90000"/>
              </a:lnSpc>
              <a:defRPr sz="2600"/>
            </a:lvl2pPr>
            <a:lvl3pPr marL="953785" indent="-288384">
              <a:lnSpc>
                <a:spcPct val="90000"/>
              </a:lnSpc>
              <a:defRPr sz="2400"/>
            </a:lvl3pPr>
            <a:lvl4pPr marL="1227618" indent="-273833">
              <a:lnSpc>
                <a:spcPct val="90000"/>
              </a:lnSpc>
              <a:defRPr sz="2200"/>
            </a:lvl4pPr>
            <a:lvl5pPr marL="1516002" indent="-280447">
              <a:lnSpc>
                <a:spcPct val="90000"/>
              </a:lnSpc>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95854" y="989013"/>
            <a:ext cx="5484971" cy="1945148"/>
          </a:xfrm>
        </p:spPr>
        <p:txBody>
          <a:bodyPr/>
          <a:lstStyle>
            <a:lvl1pPr marL="347914" indent="-347914">
              <a:lnSpc>
                <a:spcPct val="90000"/>
              </a:lnSpc>
              <a:defRPr sz="2800"/>
            </a:lvl1pPr>
            <a:lvl2pPr marL="673338" indent="-339976">
              <a:lnSpc>
                <a:spcPct val="90000"/>
              </a:lnSpc>
              <a:defRPr sz="2600"/>
            </a:lvl2pPr>
            <a:lvl3pPr marL="961722" indent="-302936">
              <a:lnSpc>
                <a:spcPct val="90000"/>
              </a:lnSpc>
              <a:defRPr sz="2400"/>
            </a:lvl3pPr>
            <a:lvl4pPr marL="1227618" indent="-265896">
              <a:lnSpc>
                <a:spcPct val="90000"/>
              </a:lnSpc>
              <a:defRPr sz="2200"/>
            </a:lvl4pPr>
            <a:lvl5pPr marL="1516002" indent="-273833">
              <a:lnSpc>
                <a:spcPct val="90000"/>
              </a:lnSpc>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7084" y="989013"/>
            <a:ext cx="5484971"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17084" y="1401033"/>
            <a:ext cx="5484971" cy="1686616"/>
          </a:xfrm>
        </p:spPr>
        <p:txBody>
          <a:bodyPr/>
          <a:lstStyle>
            <a:lvl1pPr marL="281770" indent="-281770">
              <a:defRPr sz="2400"/>
            </a:lvl1pPr>
            <a:lvl2pPr marL="562218" indent="-265896">
              <a:defRPr sz="2400"/>
            </a:lvl2pPr>
            <a:lvl3pPr marL="813562" indent="-243407">
              <a:defRPr sz="2000"/>
            </a:lvl3pPr>
            <a:lvl4pPr marL="1050354" indent="-228856">
              <a:defRPr sz="1800"/>
            </a:lvl4pPr>
            <a:lvl5pPr marL="1279210" indent="-206367">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93030" y="989013"/>
            <a:ext cx="5487929"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1755" y="1401033"/>
            <a:ext cx="5489202" cy="1686616"/>
          </a:xfrm>
        </p:spPr>
        <p:txBody>
          <a:bodyPr/>
          <a:lstStyle>
            <a:lvl1pPr marL="296321" indent="-296321">
              <a:defRPr sz="2400"/>
            </a:lvl1pPr>
            <a:lvl2pPr marL="570155" indent="-273833">
              <a:defRPr sz="2400"/>
            </a:lvl2pPr>
            <a:lvl3pPr marL="821499" indent="-244730">
              <a:defRPr sz="2000"/>
            </a:lvl3pPr>
            <a:lvl4pPr marL="1050354" indent="-236793">
              <a:defRPr sz="1800"/>
            </a:lvl4pPr>
            <a:lvl5pPr marL="1279210" indent="-220919">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7868" y="228600"/>
            <a:ext cx="11172958" cy="5539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07868" y="989013"/>
            <a:ext cx="11172958" cy="19451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 id="2147483764" r:id="rId14"/>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0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100000"/>
        <a:buFontTx/>
        <a:buBlip>
          <a:blip r:embed="rId17"/>
        </a:buBlip>
        <a:defRPr lang="en-US" sz="2800" kern="1200" dirty="0" smtClean="0">
          <a:gradFill>
            <a:gsLst>
              <a:gs pos="0">
                <a:schemeClr val="tx1"/>
              </a:gs>
              <a:gs pos="86000">
                <a:schemeClr val="tx1"/>
              </a:gs>
            </a:gsLst>
            <a:lin ang="0" scaled="0"/>
          </a:gradFill>
          <a:latin typeface="+mj-lt"/>
          <a:ea typeface="+mn-ea"/>
          <a:cs typeface="+mn-cs"/>
        </a:defRPr>
      </a:lvl1pPr>
      <a:lvl2pPr marL="855663" indent="-395288" algn="l" defTabSz="914363" rtl="0" eaLnBrk="1" latinLnBrk="0" hangingPunct="1">
        <a:lnSpc>
          <a:spcPct val="90000"/>
        </a:lnSpc>
        <a:spcBef>
          <a:spcPct val="20000"/>
        </a:spcBef>
        <a:buSzPct val="100000"/>
        <a:buFontTx/>
        <a:buBlip>
          <a:blip r:embed="rId17"/>
        </a:buBlip>
        <a:defRPr lang="en-US" sz="2600" kern="1200" dirty="0" smtClean="0">
          <a:gradFill>
            <a:gsLst>
              <a:gs pos="0">
                <a:schemeClr val="tx1"/>
              </a:gs>
              <a:gs pos="86000">
                <a:schemeClr val="tx1"/>
              </a:gs>
            </a:gsLst>
            <a:lin ang="0" scaled="0"/>
          </a:gradFill>
          <a:latin typeface="+mj-lt"/>
          <a:ea typeface="+mn-ea"/>
          <a:cs typeface="+mn-cs"/>
        </a:defRPr>
      </a:lvl2pPr>
      <a:lvl3pPr marL="1258888" indent="-403225" algn="l" defTabSz="914363" rtl="0" eaLnBrk="1" latinLnBrk="0" hangingPunct="1">
        <a:lnSpc>
          <a:spcPct val="90000"/>
        </a:lnSpc>
        <a:spcBef>
          <a:spcPct val="20000"/>
        </a:spcBef>
        <a:buSzPct val="100000"/>
        <a:buFontTx/>
        <a:buBlip>
          <a:blip r:embed="rId17"/>
        </a:buBlip>
        <a:defRPr lang="en-US" sz="2400" kern="1200" dirty="0" smtClean="0">
          <a:gradFill>
            <a:gsLst>
              <a:gs pos="0">
                <a:schemeClr val="tx1"/>
              </a:gs>
              <a:gs pos="86000">
                <a:schemeClr val="tx1"/>
              </a:gs>
            </a:gsLst>
            <a:lin ang="0" scaled="0"/>
          </a:gradFill>
          <a:latin typeface="+mj-lt"/>
          <a:ea typeface="+mn-ea"/>
          <a:cs typeface="+mn-cs"/>
        </a:defRPr>
      </a:lvl3pPr>
      <a:lvl4pPr marL="1604963" indent="-346075" algn="l" defTabSz="914363" rtl="0" eaLnBrk="1" latinLnBrk="0" hangingPunct="1">
        <a:lnSpc>
          <a:spcPct val="90000"/>
        </a:lnSpc>
        <a:spcBef>
          <a:spcPct val="20000"/>
        </a:spcBef>
        <a:buSzPct val="100000"/>
        <a:buFontTx/>
        <a:buBlip>
          <a:blip r:embed="rId17"/>
        </a:buBlip>
        <a:defRPr lang="en-US" sz="2200" kern="1200" dirty="0" smtClean="0">
          <a:gradFill>
            <a:gsLst>
              <a:gs pos="0">
                <a:schemeClr val="tx1"/>
              </a:gs>
              <a:gs pos="86000">
                <a:schemeClr val="tx1"/>
              </a:gs>
            </a:gsLst>
            <a:lin ang="0" scaled="0"/>
          </a:gradFill>
          <a:latin typeface="+mj-lt"/>
          <a:ea typeface="+mn-ea"/>
          <a:cs typeface="+mn-cs"/>
        </a:defRPr>
      </a:lvl4pPr>
      <a:lvl5pPr marL="1941513" indent="-336550" algn="l" defTabSz="914363" rtl="0" eaLnBrk="1" latinLnBrk="0" hangingPunct="1">
        <a:lnSpc>
          <a:spcPct val="90000"/>
        </a:lnSpc>
        <a:spcBef>
          <a:spcPct val="20000"/>
        </a:spcBef>
        <a:buSzPct val="100000"/>
        <a:buFontTx/>
        <a:buBlip>
          <a:blip r:embed="rId17"/>
        </a:buBlip>
        <a:defRPr lang="en-US" sz="2000" kern="1200" dirty="0">
          <a:gradFill>
            <a:gsLst>
              <a:gs pos="0">
                <a:schemeClr val="tx1"/>
              </a:gs>
              <a:gs pos="86000">
                <a:schemeClr val="tx1"/>
              </a:gs>
            </a:gsLst>
            <a:lin ang="0" scaled="0"/>
          </a:gradFill>
          <a:latin typeface="+mj-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12.tiff"/><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5.xml"/><Relationship Id="rId4" Type="http://schemas.openxmlformats.org/officeDocument/2006/relationships/image" Target="../media/image46.png"/></Relationships>
</file>

<file path=ppt/slides/_rels/slide3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5.xml"/><Relationship Id="rId4" Type="http://schemas.openxmlformats.org/officeDocument/2006/relationships/image" Target="../media/image49.png"/></Relationships>
</file>

<file path=ppt/slides/_rels/slide3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5.xml"/><Relationship Id="rId4" Type="http://schemas.openxmlformats.org/officeDocument/2006/relationships/image" Target="../media/image5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8" Type="http://schemas.openxmlformats.org/officeDocument/2006/relationships/image" Target="../media/image66.jpeg"/><Relationship Id="rId13" Type="http://schemas.openxmlformats.org/officeDocument/2006/relationships/image" Target="../media/image71.png"/><Relationship Id="rId18" Type="http://schemas.openxmlformats.org/officeDocument/2006/relationships/image" Target="../media/image75.jpeg"/><Relationship Id="rId3" Type="http://schemas.openxmlformats.org/officeDocument/2006/relationships/image" Target="../media/image62.png"/><Relationship Id="rId7" Type="http://schemas.openxmlformats.org/officeDocument/2006/relationships/image" Target="../media/image65.jpeg"/><Relationship Id="rId12" Type="http://schemas.openxmlformats.org/officeDocument/2006/relationships/image" Target="../media/image70.png"/><Relationship Id="rId17" Type="http://schemas.openxmlformats.org/officeDocument/2006/relationships/image" Target="../media/image74.png"/><Relationship Id="rId2" Type="http://schemas.openxmlformats.org/officeDocument/2006/relationships/notesSlide" Target="../notesSlides/notesSlide13.xml"/><Relationship Id="rId16" Type="http://schemas.openxmlformats.org/officeDocument/2006/relationships/image" Target="../media/image73.png"/><Relationship Id="rId1" Type="http://schemas.openxmlformats.org/officeDocument/2006/relationships/slideLayout" Target="../slideLayouts/slideLayout10.xml"/><Relationship Id="rId6" Type="http://schemas.openxmlformats.org/officeDocument/2006/relationships/image" Target="../media/image64.png"/><Relationship Id="rId11" Type="http://schemas.openxmlformats.org/officeDocument/2006/relationships/image" Target="../media/image69.png"/><Relationship Id="rId5" Type="http://schemas.openxmlformats.org/officeDocument/2006/relationships/hyperlink" Target="http://www.microsoft.com/springboard" TargetMode="External"/><Relationship Id="rId15" Type="http://schemas.openxmlformats.org/officeDocument/2006/relationships/hyperlink" Target="http://www.talkingaboutwindows.com/" TargetMode="External"/><Relationship Id="rId10" Type="http://schemas.openxmlformats.org/officeDocument/2006/relationships/image" Target="../media/image68.png"/><Relationship Id="rId4" Type="http://schemas.openxmlformats.org/officeDocument/2006/relationships/image" Target="../media/image63.png"/><Relationship Id="rId9" Type="http://schemas.openxmlformats.org/officeDocument/2006/relationships/image" Target="../media/image67.png"/><Relationship Id="rId14" Type="http://schemas.openxmlformats.org/officeDocument/2006/relationships/image" Target="../media/image72.png"/></Relationships>
</file>

<file path=ppt/slides/_rels/slide53.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hyperlink" Target="http://microsoft.com/technet" TargetMode="External"/><Relationship Id="rId11" Type="http://schemas.openxmlformats.org/officeDocument/2006/relationships/image" Target="../media/image80.png"/><Relationship Id="rId5" Type="http://schemas.openxmlformats.org/officeDocument/2006/relationships/hyperlink" Target="http://www.microsoft.com/learning" TargetMode="External"/><Relationship Id="rId10" Type="http://schemas.openxmlformats.org/officeDocument/2006/relationships/image" Target="../media/image79.emf"/><Relationship Id="rId4" Type="http://schemas.openxmlformats.org/officeDocument/2006/relationships/image" Target="../media/image76.png"/><Relationship Id="rId9" Type="http://schemas.openxmlformats.org/officeDocument/2006/relationships/image" Target="../media/image78.png"/></Relationships>
</file>

<file path=ppt/slides/_rels/slide5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image" Target="../media/image84.png"/><Relationship Id="rId5" Type="http://schemas.openxmlformats.org/officeDocument/2006/relationships/image" Target="../media/image83.jpeg"/><Relationship Id="rId4" Type="http://schemas.openxmlformats.org/officeDocument/2006/relationships/image" Target="../media/image82.png"/></Relationships>
</file>

<file path=ppt/slides/_rels/slide55.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hyperlink" Target="https://mail.microsoft.com/owa/redir.aspx?C=adc4276acedf447ab646d268f1dab1a0&amp;URL=http://northamerica.msteched.com/registration" TargetMode="Externa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Case of the Unexplained, 2010: Troubleshooting with Mark </a:t>
            </a:r>
            <a:r>
              <a:rPr lang="en-US" dirty="0" err="1" smtClean="0"/>
              <a:t>Russinovich</a:t>
            </a:r>
            <a:endParaRPr lang="en-US" dirty="0"/>
          </a:p>
        </p:txBody>
      </p:sp>
      <p:sp>
        <p:nvSpPr>
          <p:cNvPr id="3" name="Subtitle 2"/>
          <p:cNvSpPr>
            <a:spLocks noGrp="1"/>
          </p:cNvSpPr>
          <p:nvPr>
            <p:ph type="subTitle" idx="1"/>
          </p:nvPr>
        </p:nvSpPr>
        <p:spPr/>
        <p:txBody>
          <a:bodyPr/>
          <a:lstStyle/>
          <a:p>
            <a:r>
              <a:rPr lang="en-US" smtClean="0"/>
              <a:t>Mark Russinovich</a:t>
            </a:r>
          </a:p>
          <a:p>
            <a:r>
              <a:rPr lang="en-US" smtClean="0"/>
              <a:t>Technical Fellow</a:t>
            </a:r>
          </a:p>
          <a:p>
            <a:r>
              <a:rPr lang="en-US" smtClean="0"/>
              <a:t>Microsoft Corporation</a:t>
            </a:r>
            <a:endParaRPr lang="en-US" dirty="0"/>
          </a:p>
        </p:txBody>
      </p:sp>
      <p:sp>
        <p:nvSpPr>
          <p:cNvPr id="4" name="Title 1"/>
          <p:cNvSpPr txBox="1">
            <a:spLocks/>
          </p:cNvSpPr>
          <p:nvPr/>
        </p:nvSpPr>
        <p:spPr>
          <a:xfrm>
            <a:off x="687895" y="335604"/>
            <a:ext cx="4806043" cy="193899"/>
          </a:xfrm>
          <a:prstGeom prst="rect">
            <a:avLst/>
          </a:prstGeom>
        </p:spPr>
        <p:txBody>
          <a:bodyPr vert="horz" wrap="square" lIns="91440" tIns="0" rIns="91440" bIns="0" rtlCol="0" anchor="t">
            <a:spAutoFit/>
          </a:bodyPr>
          <a:lstStyle/>
          <a:p>
            <a:pPr>
              <a:lnSpc>
                <a:spcPct val="90000"/>
              </a:lnSpc>
              <a:spcBef>
                <a:spcPct val="0"/>
              </a:spcBef>
              <a:defRPr/>
            </a:pPr>
            <a:r>
              <a:rPr lang="en-US" sz="1400" dirty="0" smtClean="0">
                <a:solidFill>
                  <a:schemeClr val="accent4">
                    <a:alpha val="99000"/>
                  </a:schemeClr>
                </a:solidFill>
              </a:rPr>
              <a:t>SESSION CODE: WCL315</a:t>
            </a:r>
            <a:endParaRPr lang="en-US" sz="1400" dirty="0">
              <a:solidFill>
                <a:schemeClr val="accent4">
                  <a:alpha val="99000"/>
                </a:schemeClr>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2"/>
          <p:cNvSpPr>
            <a:spLocks noGrp="1" noChangeArrowheads="1"/>
          </p:cNvSpPr>
          <p:nvPr>
            <p:ph type="title"/>
          </p:nvPr>
        </p:nvSpPr>
        <p:spPr/>
        <p:txBody>
          <a:bodyPr/>
          <a:lstStyle/>
          <a:p>
            <a:r>
              <a:rPr lang="en-US" smtClean="0"/>
              <a:t>Process Explorer</a:t>
            </a:r>
            <a:endParaRPr lang="en-US" dirty="0"/>
          </a:p>
        </p:txBody>
      </p:sp>
      <p:sp>
        <p:nvSpPr>
          <p:cNvPr id="410627" name="Rectangle 3"/>
          <p:cNvSpPr>
            <a:spLocks noGrp="1" noChangeArrowheads="1"/>
          </p:cNvSpPr>
          <p:nvPr>
            <p:ph idx="1"/>
          </p:nvPr>
        </p:nvSpPr>
        <p:spPr>
          <a:xfrm>
            <a:off x="507868" y="1102156"/>
            <a:ext cx="11173090" cy="3434786"/>
          </a:xfrm>
        </p:spPr>
        <p:txBody>
          <a:bodyPr/>
          <a:lstStyle/>
          <a:p>
            <a:r>
              <a:rPr lang="en-US" sz="2800" dirty="0" smtClean="0"/>
              <a:t>Process Explorer is a Task Manager replacement</a:t>
            </a:r>
          </a:p>
          <a:p>
            <a:pPr lvl="1"/>
            <a:r>
              <a:rPr lang="en-US" sz="2400" dirty="0" smtClean="0"/>
              <a:t>You can literally replace Task Manager with Options-&gt;Replace Task Manager</a:t>
            </a:r>
          </a:p>
          <a:p>
            <a:r>
              <a:rPr lang="en-US" sz="2800" dirty="0" smtClean="0"/>
              <a:t>Hide-when-minimize to always have it handy</a:t>
            </a:r>
          </a:p>
          <a:p>
            <a:pPr lvl="1"/>
            <a:r>
              <a:rPr lang="en-US" sz="2400" dirty="0" smtClean="0"/>
              <a:t>Hover the mouse to see a tooltip showing the process consuming the most CPU</a:t>
            </a:r>
          </a:p>
          <a:p>
            <a:r>
              <a:rPr lang="en-US" sz="2800" dirty="0" smtClean="0"/>
              <a:t>Open System Information graph to see CPU usage history</a:t>
            </a:r>
          </a:p>
          <a:p>
            <a:pPr lvl="1"/>
            <a:r>
              <a:rPr lang="en-US" sz="2400" dirty="0" smtClean="0"/>
              <a:t>Graphs are time stamped with hover showing biggest consumer at point in time</a:t>
            </a:r>
          </a:p>
          <a:p>
            <a:pPr lvl="1"/>
            <a:r>
              <a:rPr lang="en-US" sz="2400" dirty="0" smtClean="0"/>
              <a:t>Also includes other activity such as I/O, kernel memory limits</a:t>
            </a:r>
          </a:p>
          <a:p>
            <a:endParaRPr lang="en-US" sz="2800" dirty="0" smtClean="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The Case of the Wmiprvse.exe CPU Hog</a:t>
            </a:r>
            <a:endParaRPr lang="en-US" dirty="0"/>
          </a:p>
        </p:txBody>
      </p:sp>
      <p:sp>
        <p:nvSpPr>
          <p:cNvPr id="3" name="Content Placeholder 2"/>
          <p:cNvSpPr>
            <a:spLocks noGrp="1"/>
          </p:cNvSpPr>
          <p:nvPr>
            <p:ph idx="1"/>
          </p:nvPr>
        </p:nvSpPr>
        <p:spPr>
          <a:xfrm>
            <a:off x="507868" y="989013"/>
            <a:ext cx="11172958" cy="4481227"/>
          </a:xfrm>
        </p:spPr>
        <p:txBody>
          <a:bodyPr/>
          <a:lstStyle/>
          <a:p>
            <a:r>
              <a:rPr lang="en-US" dirty="0" smtClean="0"/>
              <a:t>Customer periodically saw Wmiprsve.exe consuming excessive amounts of CPU:</a:t>
            </a:r>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err="1" smtClean="0"/>
              <a:t>Wmiprsve</a:t>
            </a:r>
            <a:r>
              <a:rPr lang="en-US" dirty="0" smtClean="0"/>
              <a:t> is a hosting process for WMI providers so had to look deeper to find cause</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9118" y="1911532"/>
            <a:ext cx="5822763" cy="2673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7807" y="1521851"/>
            <a:ext cx="4996357" cy="8478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4681681"/>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2"/>
          <p:cNvSpPr>
            <a:spLocks noGrp="1" noChangeArrowheads="1"/>
          </p:cNvSpPr>
          <p:nvPr>
            <p:ph type="title"/>
          </p:nvPr>
        </p:nvSpPr>
        <p:spPr/>
        <p:txBody>
          <a:bodyPr/>
          <a:lstStyle/>
          <a:p>
            <a:r>
              <a:rPr lang="en-US" smtClean="0"/>
              <a:t>Processes and Threads</a:t>
            </a:r>
            <a:endParaRPr lang="en-US" dirty="0"/>
          </a:p>
        </p:txBody>
      </p:sp>
      <p:sp>
        <p:nvSpPr>
          <p:cNvPr id="343043" name="Rectangle 3"/>
          <p:cNvSpPr>
            <a:spLocks noGrp="1" noChangeArrowheads="1"/>
          </p:cNvSpPr>
          <p:nvPr>
            <p:ph idx="1"/>
          </p:nvPr>
        </p:nvSpPr>
        <p:spPr>
          <a:xfrm>
            <a:off x="507868" y="1412876"/>
            <a:ext cx="11173090" cy="4198072"/>
          </a:xfrm>
        </p:spPr>
        <p:txBody>
          <a:bodyPr/>
          <a:lstStyle/>
          <a:p>
            <a:r>
              <a:rPr lang="en-US" sz="2400" dirty="0" smtClean="0"/>
              <a:t>A process represents an instance of a running program</a:t>
            </a:r>
          </a:p>
          <a:p>
            <a:pPr lvl="1"/>
            <a:r>
              <a:rPr lang="en-US" sz="2000" dirty="0" smtClean="0"/>
              <a:t>Address space</a:t>
            </a:r>
          </a:p>
          <a:p>
            <a:pPr lvl="1"/>
            <a:r>
              <a:rPr lang="en-US" sz="2000" dirty="0" smtClean="0"/>
              <a:t>Resources (e.g., open handles)</a:t>
            </a:r>
          </a:p>
          <a:p>
            <a:pPr lvl="1"/>
            <a:r>
              <a:rPr lang="en-US" sz="2000" dirty="0" smtClean="0"/>
              <a:t>Security profile (token)</a:t>
            </a:r>
          </a:p>
          <a:p>
            <a:r>
              <a:rPr lang="en-US" sz="2400" dirty="0" smtClean="0"/>
              <a:t>A thread is an execution context within a process</a:t>
            </a:r>
          </a:p>
          <a:p>
            <a:pPr lvl="1"/>
            <a:r>
              <a:rPr lang="en-US" sz="2000" dirty="0" smtClean="0"/>
              <a:t>Unit of scheduling (threads run, processes don’t run)</a:t>
            </a:r>
          </a:p>
          <a:p>
            <a:pPr lvl="1"/>
            <a:r>
              <a:rPr lang="en-US" sz="2000" dirty="0" smtClean="0"/>
              <a:t>All threads in a process share the same per-process address space</a:t>
            </a:r>
          </a:p>
          <a:p>
            <a:r>
              <a:rPr lang="en-US" sz="2400" dirty="0" smtClean="0"/>
              <a:t>The System process is the default home for kernel mode system threads</a:t>
            </a:r>
          </a:p>
          <a:p>
            <a:pPr lvl="1"/>
            <a:r>
              <a:rPr lang="en-US" sz="2000" dirty="0" smtClean="0"/>
              <a:t>Functions in OS and some drivers that need to run as real threads</a:t>
            </a:r>
          </a:p>
          <a:p>
            <a:pPr lvl="1"/>
            <a:r>
              <a:rPr lang="en-US" sz="2000" dirty="0" smtClean="0"/>
              <a:t>E.g., need to run concurrently with other system activity, wait on timers, perform background “housekeeping” work</a:t>
            </a:r>
          </a:p>
          <a:p>
            <a:r>
              <a:rPr lang="en-US" sz="2400" dirty="0" smtClean="0"/>
              <a:t>Other multi-host processes: </a:t>
            </a:r>
            <a:r>
              <a:rPr lang="en-US" sz="2400" dirty="0" err="1" smtClean="0"/>
              <a:t>svchost</a:t>
            </a:r>
            <a:r>
              <a:rPr lang="en-US" sz="2400" dirty="0" smtClean="0"/>
              <a:t>, </a:t>
            </a:r>
            <a:r>
              <a:rPr lang="en-US" sz="2400" dirty="0" err="1"/>
              <a:t>i</a:t>
            </a:r>
            <a:r>
              <a:rPr lang="en-US" sz="2400" dirty="0" err="1" smtClean="0"/>
              <a:t>explore</a:t>
            </a:r>
            <a:r>
              <a:rPr lang="en-US" sz="2400" dirty="0" smtClean="0"/>
              <a:t>, mmc, </a:t>
            </a:r>
            <a:r>
              <a:rPr lang="en-US" sz="2400" dirty="0" err="1" smtClean="0"/>
              <a:t>dllhost</a:t>
            </a:r>
            <a:endParaRPr lang="en-US" sz="2400" dirty="0" smtClean="0"/>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2"/>
          <p:cNvSpPr>
            <a:spLocks noGrp="1" noChangeArrowheads="1"/>
          </p:cNvSpPr>
          <p:nvPr>
            <p:ph type="title"/>
          </p:nvPr>
        </p:nvSpPr>
        <p:spPr/>
        <p:txBody>
          <a:bodyPr/>
          <a:lstStyle/>
          <a:p>
            <a:r>
              <a:rPr lang="en-US" dirty="0" smtClean="0"/>
              <a:t>Viewing Threads</a:t>
            </a:r>
            <a:endParaRPr lang="en-US" dirty="0"/>
          </a:p>
        </p:txBody>
      </p:sp>
      <p:sp>
        <p:nvSpPr>
          <p:cNvPr id="379907" name="Rectangle 3"/>
          <p:cNvSpPr>
            <a:spLocks noGrp="1" noChangeArrowheads="1"/>
          </p:cNvSpPr>
          <p:nvPr>
            <p:ph idx="1"/>
          </p:nvPr>
        </p:nvSpPr>
        <p:spPr>
          <a:xfrm>
            <a:off x="711015" y="1371600"/>
            <a:ext cx="6695389" cy="3287054"/>
          </a:xfrm>
        </p:spPr>
        <p:txBody>
          <a:bodyPr/>
          <a:lstStyle/>
          <a:p>
            <a:r>
              <a:rPr lang="en-US" sz="2400" dirty="0" smtClean="0"/>
              <a:t>Task Manager doesn’t show thread details within a process</a:t>
            </a:r>
          </a:p>
          <a:p>
            <a:r>
              <a:rPr lang="en-US" sz="2400" dirty="0" smtClean="0"/>
              <a:t>Process Explorer does on “Threads” tab</a:t>
            </a:r>
          </a:p>
          <a:p>
            <a:r>
              <a:rPr lang="en-US" sz="2400" dirty="0" smtClean="0"/>
              <a:t>Displays thread details such as ID, CPU usage, start time, state, priority</a:t>
            </a:r>
          </a:p>
          <a:p>
            <a:r>
              <a:rPr lang="en-US" sz="2400" dirty="0" smtClean="0"/>
              <a:t>Start address is where the thread began running (not where it is now)</a:t>
            </a:r>
          </a:p>
          <a:p>
            <a:r>
              <a:rPr lang="en-US" sz="2400" dirty="0" smtClean="0"/>
              <a:t>Click Module to get details on module containing thread start address</a:t>
            </a:r>
            <a:endParaRPr lang="en-US" sz="2400" dirty="0"/>
          </a:p>
        </p:txBody>
      </p:sp>
      <p:pic>
        <p:nvPicPr>
          <p:cNvPr id="1027" name="Picture 3"/>
          <p:cNvPicPr>
            <a:picLocks noChangeAspect="1" noChangeArrowheads="1"/>
          </p:cNvPicPr>
          <p:nvPr/>
        </p:nvPicPr>
        <p:blipFill>
          <a:blip r:embed="rId2" cstate="print"/>
          <a:srcRect/>
          <a:stretch>
            <a:fillRect/>
          </a:stretch>
        </p:blipFill>
        <p:spPr bwMode="auto">
          <a:xfrm>
            <a:off x="7516875" y="1623090"/>
            <a:ext cx="3976677" cy="346381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2"/>
          <p:cNvSpPr>
            <a:spLocks noGrp="1" noChangeArrowheads="1"/>
          </p:cNvSpPr>
          <p:nvPr>
            <p:ph type="title"/>
          </p:nvPr>
        </p:nvSpPr>
        <p:spPr>
          <a:xfrm>
            <a:off x="507868" y="230188"/>
            <a:ext cx="11173090" cy="553998"/>
          </a:xfrm>
        </p:spPr>
        <p:txBody>
          <a:bodyPr/>
          <a:lstStyle/>
          <a:p>
            <a:r>
              <a:rPr lang="en-US" sz="4000" dirty="0" smtClean="0"/>
              <a:t>Thread Start Functions and Symbol Information</a:t>
            </a:r>
            <a:endParaRPr lang="en-US" sz="4000" dirty="0"/>
          </a:p>
        </p:txBody>
      </p:sp>
      <p:sp>
        <p:nvSpPr>
          <p:cNvPr id="380931" name="Rectangle 3"/>
          <p:cNvSpPr>
            <a:spLocks noGrp="1" noChangeArrowheads="1"/>
          </p:cNvSpPr>
          <p:nvPr>
            <p:ph idx="1"/>
          </p:nvPr>
        </p:nvSpPr>
        <p:spPr>
          <a:xfrm>
            <a:off x="507868" y="1359609"/>
            <a:ext cx="11173090" cy="3730252"/>
          </a:xfrm>
        </p:spPr>
        <p:txBody>
          <a:bodyPr/>
          <a:lstStyle/>
          <a:p>
            <a:r>
              <a:rPr lang="en-US" dirty="0" smtClean="0"/>
              <a:t>Process Explorer can map the addresses within a module to the names of functions</a:t>
            </a:r>
          </a:p>
          <a:p>
            <a:pPr lvl="1"/>
            <a:r>
              <a:rPr lang="en-US" dirty="0" smtClean="0"/>
              <a:t>This can help identify which component within a process is responsible for CPU usage</a:t>
            </a:r>
          </a:p>
          <a:p>
            <a:r>
              <a:rPr lang="en-US" dirty="0"/>
              <a:t>Configure Process </a:t>
            </a:r>
            <a:r>
              <a:rPr lang="en-US" dirty="0" smtClean="0"/>
              <a:t>Explorer’s </a:t>
            </a:r>
            <a:r>
              <a:rPr lang="en-US" dirty="0"/>
              <a:t>symbol </a:t>
            </a:r>
            <a:r>
              <a:rPr lang="en-US" dirty="0" smtClean="0"/>
              <a:t>engine:</a:t>
            </a:r>
          </a:p>
          <a:p>
            <a:pPr lvl="1"/>
            <a:r>
              <a:rPr lang="en-US" dirty="0" smtClean="0"/>
              <a:t>Download the latest Debugging Tools for Windows from Microsoft (free)</a:t>
            </a:r>
          </a:p>
          <a:p>
            <a:pPr lvl="1"/>
            <a:r>
              <a:rPr lang="en-US" dirty="0" smtClean="0"/>
              <a:t>Use dbghelp.dll from the Debugging Tools</a:t>
            </a:r>
          </a:p>
          <a:p>
            <a:pPr lvl="1"/>
            <a:r>
              <a:rPr lang="en-US" dirty="0" smtClean="0"/>
              <a:t>Point at the Microsoft public symbol server (or internal symbol server if you have access)</a:t>
            </a: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736" y="228600"/>
            <a:ext cx="11173090" cy="443198"/>
          </a:xfrm>
        </p:spPr>
        <p:txBody>
          <a:bodyPr/>
          <a:lstStyle/>
          <a:p>
            <a:r>
              <a:rPr lang="en-US" sz="3200" dirty="0"/>
              <a:t>The Case of the Wmiprvse.exe CPU </a:t>
            </a:r>
            <a:r>
              <a:rPr lang="en-US" sz="3200" dirty="0" smtClean="0"/>
              <a:t>Hog (</a:t>
            </a:r>
            <a:r>
              <a:rPr lang="en-US" sz="3200" dirty="0" err="1" smtClean="0"/>
              <a:t>Cont</a:t>
            </a:r>
            <a:r>
              <a:rPr lang="en-US" sz="3200" dirty="0" smtClean="0"/>
              <a:t>)</a:t>
            </a:r>
            <a:endParaRPr lang="en-US" sz="3200" dirty="0"/>
          </a:p>
        </p:txBody>
      </p:sp>
      <p:sp>
        <p:nvSpPr>
          <p:cNvPr id="3" name="Content Placeholder 2"/>
          <p:cNvSpPr>
            <a:spLocks noGrp="1"/>
          </p:cNvSpPr>
          <p:nvPr>
            <p:ph idx="1"/>
          </p:nvPr>
        </p:nvSpPr>
        <p:spPr>
          <a:xfrm>
            <a:off x="507868" y="989013"/>
            <a:ext cx="11172958" cy="4179606"/>
          </a:xfrm>
        </p:spPr>
        <p:txBody>
          <a:bodyPr/>
          <a:lstStyle/>
          <a:p>
            <a:r>
              <a:rPr lang="en-US" dirty="0" smtClean="0"/>
              <a:t>Thread list pointed at thread with generic start address:</a:t>
            </a:r>
          </a:p>
          <a:p>
            <a:endParaRPr lang="en-US" dirty="0"/>
          </a:p>
          <a:p>
            <a:endParaRPr lang="en-US" dirty="0" smtClean="0"/>
          </a:p>
          <a:p>
            <a:endParaRPr lang="en-US" dirty="0"/>
          </a:p>
          <a:p>
            <a:endParaRPr lang="en-US" dirty="0" smtClean="0"/>
          </a:p>
          <a:p>
            <a:endParaRPr lang="en-US" dirty="0"/>
          </a:p>
          <a:p>
            <a:endParaRPr lang="en-US" dirty="0" smtClean="0"/>
          </a:p>
          <a:p>
            <a:endParaRPr lang="en-US" dirty="0"/>
          </a:p>
          <a:p>
            <a:r>
              <a:rPr lang="en-US" dirty="0" smtClean="0"/>
              <a:t>Had to look deeper…</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8760" y="1533351"/>
            <a:ext cx="6042657" cy="2974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9987" y="3348038"/>
            <a:ext cx="6742861" cy="489866"/>
          </a:xfrm>
          <a:prstGeom prst="rect">
            <a:avLst/>
          </a:prstGeom>
          <a:noFill/>
          <a:ln w="508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7469226"/>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2"/>
          <p:cNvSpPr>
            <a:spLocks noGrp="1" noChangeArrowheads="1"/>
          </p:cNvSpPr>
          <p:nvPr>
            <p:ph type="title"/>
          </p:nvPr>
        </p:nvSpPr>
        <p:spPr>
          <a:xfrm>
            <a:off x="617906" y="274639"/>
            <a:ext cx="10741402" cy="553998"/>
          </a:xfrm>
        </p:spPr>
        <p:txBody>
          <a:bodyPr/>
          <a:lstStyle/>
          <a:p>
            <a:r>
              <a:rPr lang="en-US"/>
              <a:t>Call Stacks</a:t>
            </a:r>
          </a:p>
        </p:txBody>
      </p:sp>
      <p:sp>
        <p:nvSpPr>
          <p:cNvPr id="382979" name="Rectangle 3"/>
          <p:cNvSpPr>
            <a:spLocks noGrp="1" noChangeArrowheads="1"/>
          </p:cNvSpPr>
          <p:nvPr>
            <p:ph idx="1"/>
          </p:nvPr>
        </p:nvSpPr>
        <p:spPr>
          <a:xfrm>
            <a:off x="507869" y="1199271"/>
            <a:ext cx="5657082" cy="3853363"/>
          </a:xfrm>
        </p:spPr>
        <p:txBody>
          <a:bodyPr/>
          <a:lstStyle/>
          <a:p>
            <a:r>
              <a:rPr lang="en-US" sz="2800" dirty="0" smtClean="0"/>
              <a:t>Sometimes a thread start address doesn’t tell you what a thread is doing</a:t>
            </a:r>
          </a:p>
          <a:p>
            <a:r>
              <a:rPr lang="en-US" sz="2800" dirty="0" smtClean="0"/>
              <a:t>The stack might provide a hint:</a:t>
            </a:r>
          </a:p>
          <a:p>
            <a:pPr lvl="1"/>
            <a:r>
              <a:rPr lang="en-US" sz="2400" dirty="0" smtClean="0"/>
              <a:t>The stack is a per-thread region of memory that records a history of function nesting</a:t>
            </a:r>
          </a:p>
          <a:p>
            <a:pPr lvl="1"/>
            <a:r>
              <a:rPr lang="en-US" sz="2400" dirty="0" smtClean="0"/>
              <a:t>The bottom from (Function 3) is where the thread will continue executing</a:t>
            </a:r>
          </a:p>
          <a:p>
            <a:pPr lvl="1"/>
            <a:endParaRPr lang="en-US" sz="2400" dirty="0"/>
          </a:p>
        </p:txBody>
      </p:sp>
      <p:sp>
        <p:nvSpPr>
          <p:cNvPr id="382980" name="Rectangle 4"/>
          <p:cNvSpPr>
            <a:spLocks noChangeArrowheads="1"/>
          </p:cNvSpPr>
          <p:nvPr/>
        </p:nvSpPr>
        <p:spPr bwMode="auto">
          <a:xfrm>
            <a:off x="7311570" y="3331811"/>
            <a:ext cx="3648183" cy="720725"/>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none" lIns="91436" tIns="45718" rIns="91436" bIns="45718" anchor="ctr"/>
          <a:lstStyle/>
          <a:p>
            <a:pPr algn="ctr"/>
            <a:r>
              <a:rPr lang="en-US" sz="2000" b="1" dirty="0">
                <a:solidFill>
                  <a:schemeClr val="bg1"/>
                </a:solidFill>
              </a:rPr>
              <a:t>Function 2</a:t>
            </a:r>
          </a:p>
        </p:txBody>
      </p:sp>
      <p:sp>
        <p:nvSpPr>
          <p:cNvPr id="382981" name="Rectangle 5"/>
          <p:cNvSpPr>
            <a:spLocks noChangeArrowheads="1"/>
          </p:cNvSpPr>
          <p:nvPr/>
        </p:nvSpPr>
        <p:spPr bwMode="auto">
          <a:xfrm>
            <a:off x="6327185" y="1938339"/>
            <a:ext cx="3648183" cy="72072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wrap="none" lIns="91436" tIns="45718" rIns="91436" bIns="45718" anchor="ctr"/>
          <a:lstStyle/>
          <a:p>
            <a:pPr algn="ctr"/>
            <a:r>
              <a:rPr lang="en-US" sz="2000" b="1" dirty="0"/>
              <a:t>Function 1</a:t>
            </a:r>
          </a:p>
        </p:txBody>
      </p:sp>
      <p:sp>
        <p:nvSpPr>
          <p:cNvPr id="382982" name="Rectangle 6"/>
          <p:cNvSpPr>
            <a:spLocks noChangeArrowheads="1"/>
          </p:cNvSpPr>
          <p:nvPr/>
        </p:nvSpPr>
        <p:spPr bwMode="auto">
          <a:xfrm>
            <a:off x="8320175" y="4726870"/>
            <a:ext cx="3648183" cy="720725"/>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lIns="91436" tIns="45718" rIns="91436" bIns="45718" anchor="ctr"/>
          <a:lstStyle/>
          <a:p>
            <a:pPr algn="ctr"/>
            <a:r>
              <a:rPr lang="en-US" sz="2000" b="1" dirty="0"/>
              <a:t>Function 3</a:t>
            </a:r>
          </a:p>
        </p:txBody>
      </p:sp>
      <p:cxnSp>
        <p:nvCxnSpPr>
          <p:cNvPr id="13" name="Curved Connector 12"/>
          <p:cNvCxnSpPr>
            <a:endCxn id="382980" idx="0"/>
          </p:cNvCxnSpPr>
          <p:nvPr/>
        </p:nvCxnSpPr>
        <p:spPr>
          <a:xfrm rot="16200000" flipH="1">
            <a:off x="8428663" y="2624810"/>
            <a:ext cx="668509" cy="745490"/>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Curved Connector 19"/>
          <p:cNvCxnSpPr/>
          <p:nvPr/>
        </p:nvCxnSpPr>
        <p:spPr>
          <a:xfrm rot="16200000" flipH="1">
            <a:off x="9306337" y="4011206"/>
            <a:ext cx="668509" cy="745490"/>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2"/>
          <p:cNvSpPr>
            <a:spLocks noGrp="1" noChangeArrowheads="1"/>
          </p:cNvSpPr>
          <p:nvPr>
            <p:ph type="title"/>
          </p:nvPr>
        </p:nvSpPr>
        <p:spPr/>
        <p:txBody>
          <a:bodyPr/>
          <a:lstStyle/>
          <a:p>
            <a:r>
              <a:rPr lang="en-US" dirty="0" smtClean="0"/>
              <a:t>Viewing Call Stacks</a:t>
            </a:r>
            <a:endParaRPr lang="en-US" dirty="0"/>
          </a:p>
        </p:txBody>
      </p:sp>
      <p:sp>
        <p:nvSpPr>
          <p:cNvPr id="384003" name="Rectangle 3"/>
          <p:cNvSpPr>
            <a:spLocks noGrp="1" noChangeArrowheads="1"/>
          </p:cNvSpPr>
          <p:nvPr>
            <p:ph idx="1"/>
          </p:nvPr>
        </p:nvSpPr>
        <p:spPr>
          <a:xfrm>
            <a:off x="460531" y="1290474"/>
            <a:ext cx="6430876" cy="3797963"/>
          </a:xfrm>
        </p:spPr>
        <p:txBody>
          <a:bodyPr/>
          <a:lstStyle/>
          <a:p>
            <a:r>
              <a:rPr lang="en-US" sz="2800" dirty="0"/>
              <a:t>Click </a:t>
            </a:r>
            <a:r>
              <a:rPr lang="en-US" sz="2800" dirty="0" smtClean="0"/>
              <a:t>Stack on the Threads tab to view a thread’s call </a:t>
            </a:r>
            <a:r>
              <a:rPr lang="en-US" sz="2800" dirty="0"/>
              <a:t>stack</a:t>
            </a:r>
          </a:p>
          <a:p>
            <a:pPr lvl="1"/>
            <a:r>
              <a:rPr lang="en-US" sz="2400" dirty="0"/>
              <a:t>Lists functions in reverse chronological order</a:t>
            </a:r>
          </a:p>
          <a:p>
            <a:r>
              <a:rPr lang="en-US" sz="2800" dirty="0"/>
              <a:t>Note that start address on Threads tab is different than first function shown in stack</a:t>
            </a:r>
          </a:p>
          <a:p>
            <a:pPr lvl="1"/>
            <a:r>
              <a:rPr lang="en-US" sz="2400" dirty="0"/>
              <a:t>This is because all threads created by Windows programs start in a library function in Kernel32.dll which calls the programmed start address</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61543" y="554516"/>
            <a:ext cx="3676132" cy="318969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84788" y="4059302"/>
            <a:ext cx="3909038" cy="25238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pic>
      <p:sp>
        <p:nvSpPr>
          <p:cNvPr id="384006" name="Line 6"/>
          <p:cNvSpPr>
            <a:spLocks noChangeShapeType="1"/>
          </p:cNvSpPr>
          <p:nvPr/>
        </p:nvSpPr>
        <p:spPr bwMode="auto">
          <a:xfrm flipH="1">
            <a:off x="9102867" y="2531779"/>
            <a:ext cx="922969" cy="1474668"/>
          </a:xfrm>
          <a:prstGeom prst="line">
            <a:avLst/>
          </a:prstGeom>
          <a:ln>
            <a:headEnd/>
            <a:tailEnd type="triangle" w="med" len="med"/>
          </a:ln>
        </p:spPr>
        <p:style>
          <a:lnRef idx="3">
            <a:schemeClr val="accent3"/>
          </a:lnRef>
          <a:fillRef idx="0">
            <a:schemeClr val="accent3"/>
          </a:fillRef>
          <a:effectRef idx="2">
            <a:schemeClr val="accent3"/>
          </a:effectRef>
          <a:fontRef idx="minor">
            <a:schemeClr val="tx1"/>
          </a:fontRef>
        </p:style>
        <p:txBody>
          <a:bodyPr lIns="91436" tIns="45718" rIns="91436" bIns="45718"/>
          <a:lstStyle/>
          <a:p>
            <a:endParaRPr lang="en-US"/>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The Case of the Wmiprvse.exe CPU Hog: Solved</a:t>
            </a:r>
            <a:endParaRPr lang="en-US" dirty="0"/>
          </a:p>
        </p:txBody>
      </p:sp>
      <p:sp>
        <p:nvSpPr>
          <p:cNvPr id="3" name="Content Placeholder 2"/>
          <p:cNvSpPr>
            <a:spLocks noGrp="1"/>
          </p:cNvSpPr>
          <p:nvPr>
            <p:ph idx="1"/>
          </p:nvPr>
        </p:nvSpPr>
        <p:spPr/>
        <p:txBody>
          <a:bodyPr/>
          <a:lstStyle/>
          <a:p>
            <a:r>
              <a:rPr lang="en-US" smtClean="0"/>
              <a:t>Thread stack implicated AssetAdvisor.dll:</a:t>
            </a:r>
          </a:p>
          <a:p>
            <a:endParaRPr lang="en-US" smtClean="0"/>
          </a:p>
          <a:p>
            <a:endParaRPr lang="en-US" smtClean="0"/>
          </a:p>
          <a:p>
            <a:endParaRPr lang="en-US" smtClean="0"/>
          </a:p>
          <a:p>
            <a:endParaRPr lang="en-US" smtClean="0"/>
          </a:p>
          <a:p>
            <a:endParaRPr lang="en-US" smtClean="0"/>
          </a:p>
          <a:p>
            <a:r>
              <a:rPr lang="en-US" smtClean="0"/>
              <a:t>Web search led to this KB article: </a:t>
            </a:r>
          </a:p>
          <a:p>
            <a:endParaRPr lang="en-US" smtClean="0"/>
          </a:p>
          <a:p>
            <a:endParaRPr lang="en-US" smtClean="0"/>
          </a:p>
          <a:p>
            <a:endParaRPr lang="en-US" smtClean="0"/>
          </a:p>
          <a:p>
            <a:endParaRPr lang="en-US" smtClean="0"/>
          </a:p>
          <a:p>
            <a:r>
              <a:rPr lang="en-US" smtClean="0"/>
              <a:t>Article had hotfix for SMS 2003: problem solved</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9164" y="1484698"/>
            <a:ext cx="4738854" cy="2113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2976" y="4295715"/>
            <a:ext cx="8311230" cy="1570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3496" y="2294175"/>
            <a:ext cx="4451661" cy="494629"/>
          </a:xfrm>
          <a:prstGeom prst="rect">
            <a:avLst/>
          </a:prstGeom>
          <a:noFill/>
          <a:ln w="508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6836200"/>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Case of the Runaway CPU</a:t>
            </a:r>
            <a:endParaRPr lang="en-US" dirty="0"/>
          </a:p>
        </p:txBody>
      </p:sp>
      <p:sp>
        <p:nvSpPr>
          <p:cNvPr id="3" name="Content Placeholder 2"/>
          <p:cNvSpPr>
            <a:spLocks noGrp="1"/>
          </p:cNvSpPr>
          <p:nvPr>
            <p:ph idx="1"/>
          </p:nvPr>
        </p:nvSpPr>
        <p:spPr>
          <a:xfrm>
            <a:off x="507868" y="989013"/>
            <a:ext cx="11172958" cy="861774"/>
          </a:xfrm>
        </p:spPr>
        <p:txBody>
          <a:bodyPr/>
          <a:lstStyle/>
          <a:p>
            <a:r>
              <a:rPr lang="en-US" dirty="0" smtClean="0"/>
              <a:t>User noticed that system was sluggish</a:t>
            </a:r>
          </a:p>
          <a:p>
            <a:r>
              <a:rPr lang="en-US" dirty="0" smtClean="0"/>
              <a:t>Ran Process Explorer and saw that System process was consuming CPU:</a:t>
            </a:r>
          </a:p>
        </p:txBody>
      </p:sp>
      <p:pic>
        <p:nvPicPr>
          <p:cNvPr id="1026" name="Picture 2" descr="http://lh4.ggpht.com/_2aH5QoWcRkc/SwhLfk6h5RI/AAAAAAAAB8U/p76dMixhGLc/%2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4385" y="2243627"/>
            <a:ext cx="8354424" cy="31813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lh6.ggpht.com/_2aH5QoWcRkc/SwhLf4hS_VI/AAAAAAAAB8Y/IwtCh1U2SGc/%20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6595" y="2364517"/>
            <a:ext cx="4884494" cy="3337153"/>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6889" y="4101149"/>
            <a:ext cx="10571662" cy="456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333864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07736" y="228600"/>
            <a:ext cx="11173090" cy="692497"/>
          </a:xfrm>
        </p:spPr>
        <p:txBody>
          <a:bodyPr/>
          <a:lstStyle/>
          <a:p>
            <a:pPr eaLnBrk="1" hangingPunct="1"/>
            <a:r>
              <a:rPr sz="5000" smtClean="0"/>
              <a:t>About Me</a:t>
            </a:r>
          </a:p>
        </p:txBody>
      </p:sp>
      <p:sp>
        <p:nvSpPr>
          <p:cNvPr id="7171" name="Rectangle 3"/>
          <p:cNvSpPr>
            <a:spLocks noGrp="1" noChangeArrowheads="1"/>
          </p:cNvSpPr>
          <p:nvPr>
            <p:ph idx="1"/>
          </p:nvPr>
        </p:nvSpPr>
        <p:spPr>
          <a:xfrm>
            <a:off x="302525" y="1412875"/>
            <a:ext cx="8544732" cy="4170372"/>
          </a:xfrm>
        </p:spPr>
        <p:txBody>
          <a:bodyPr/>
          <a:lstStyle/>
          <a:p>
            <a:pPr eaLnBrk="1" hangingPunct="1">
              <a:lnSpc>
                <a:spcPct val="90000"/>
              </a:lnSpc>
            </a:pPr>
            <a:r>
              <a:rPr lang="en-US" sz="2700" dirty="0" smtClean="0"/>
              <a:t>Technical Fellow, Microsoft</a:t>
            </a:r>
          </a:p>
          <a:p>
            <a:pPr eaLnBrk="1" hangingPunct="1">
              <a:lnSpc>
                <a:spcPct val="90000"/>
              </a:lnSpc>
            </a:pPr>
            <a:r>
              <a:rPr lang="en-US" sz="2700" dirty="0" smtClean="0"/>
              <a:t>Co-founder and chief software </a:t>
            </a:r>
            <a:br>
              <a:rPr lang="en-US" sz="2700" dirty="0" smtClean="0"/>
            </a:br>
            <a:r>
              <a:rPr lang="en-US" sz="2700" dirty="0" smtClean="0"/>
              <a:t>architect of Winternals Software </a:t>
            </a:r>
          </a:p>
          <a:p>
            <a:pPr eaLnBrk="1" hangingPunct="1">
              <a:lnSpc>
                <a:spcPct val="90000"/>
              </a:lnSpc>
            </a:pPr>
            <a:r>
              <a:rPr lang="en-US" sz="2700" dirty="0" smtClean="0"/>
              <a:t>Co-author of </a:t>
            </a:r>
            <a:r>
              <a:rPr lang="en-US" sz="2700" i="1" dirty="0" smtClean="0"/>
              <a:t>Windows Internals</a:t>
            </a:r>
            <a:r>
              <a:rPr lang="en-US" sz="2700" dirty="0" smtClean="0"/>
              <a:t> 4</a:t>
            </a:r>
            <a:r>
              <a:rPr lang="en-US" sz="2700" baseline="30000" dirty="0" smtClean="0"/>
              <a:t>th</a:t>
            </a:r>
            <a:r>
              <a:rPr lang="en-US" sz="2700" dirty="0" smtClean="0"/>
              <a:t> and 5</a:t>
            </a:r>
            <a:r>
              <a:rPr lang="en-US" sz="2700" baseline="30000" dirty="0" smtClean="0"/>
              <a:t>th</a:t>
            </a:r>
            <a:r>
              <a:rPr lang="en-US" sz="2700" dirty="0" smtClean="0"/>
              <a:t> edition and </a:t>
            </a:r>
            <a:r>
              <a:rPr lang="en-US" sz="2700" i="1" dirty="0" smtClean="0"/>
              <a:t>Inside Windows 2000</a:t>
            </a:r>
            <a:r>
              <a:rPr lang="en-US" sz="2700" dirty="0" smtClean="0"/>
              <a:t> 3</a:t>
            </a:r>
            <a:r>
              <a:rPr lang="en-US" sz="2700" baseline="30000" dirty="0" smtClean="0"/>
              <a:t>rd</a:t>
            </a:r>
            <a:r>
              <a:rPr lang="en-US" sz="2700" dirty="0" smtClean="0"/>
              <a:t> edition with David Solomon</a:t>
            </a:r>
          </a:p>
          <a:p>
            <a:pPr eaLnBrk="1" hangingPunct="1">
              <a:lnSpc>
                <a:spcPct val="90000"/>
              </a:lnSpc>
            </a:pPr>
            <a:r>
              <a:rPr lang="en-US" sz="2700" dirty="0" smtClean="0"/>
              <a:t>Author of TechNet Sysinternals</a:t>
            </a:r>
          </a:p>
          <a:p>
            <a:pPr lvl="1" eaLnBrk="1" hangingPunct="1">
              <a:lnSpc>
                <a:spcPct val="90000"/>
              </a:lnSpc>
            </a:pPr>
            <a:r>
              <a:rPr lang="en-US" sz="2300" dirty="0" smtClean="0"/>
              <a:t>Home of blog and forums</a:t>
            </a:r>
          </a:p>
          <a:p>
            <a:pPr eaLnBrk="1" hangingPunct="1">
              <a:lnSpc>
                <a:spcPct val="90000"/>
              </a:lnSpc>
            </a:pPr>
            <a:r>
              <a:rPr lang="en-US" sz="2700" dirty="0" smtClean="0"/>
              <a:t>Contributing Editor TechNet Magazine, Windows IT Pro Magazine</a:t>
            </a:r>
          </a:p>
          <a:p>
            <a:pPr eaLnBrk="1" hangingPunct="1">
              <a:lnSpc>
                <a:spcPct val="90000"/>
              </a:lnSpc>
            </a:pPr>
            <a:r>
              <a:rPr lang="en-US" sz="2700" dirty="0" smtClean="0"/>
              <a:t>Ph.D. in Computer Engineering</a:t>
            </a:r>
          </a:p>
        </p:txBody>
      </p:sp>
      <p:pic>
        <p:nvPicPr>
          <p:cNvPr id="7174" name="Picture 6" descr="Inside Windows 2000"/>
          <p:cNvPicPr>
            <a:picLocks noChangeAspect="1" noChangeArrowheads="1"/>
          </p:cNvPicPr>
          <p:nvPr/>
        </p:nvPicPr>
        <p:blipFill>
          <a:blip r:embed="rId3" cstate="print"/>
          <a:srcRect/>
          <a:stretch>
            <a:fillRect/>
          </a:stretch>
        </p:blipFill>
        <p:spPr bwMode="auto">
          <a:xfrm>
            <a:off x="9043090" y="445176"/>
            <a:ext cx="1648453" cy="1665287"/>
          </a:xfrm>
          <a:prstGeom prst="rect">
            <a:avLst/>
          </a:prstGeom>
          <a:noFill/>
          <a:ln w="9525">
            <a:noFill/>
            <a:miter lim="800000"/>
            <a:headEnd/>
            <a:tailEnd/>
          </a:ln>
        </p:spPr>
      </p:pic>
      <p:pic>
        <p:nvPicPr>
          <p:cNvPr id="7172" name="Picture 4" descr="cover"/>
          <p:cNvPicPr>
            <a:picLocks noChangeAspect="1" noChangeArrowheads="1"/>
          </p:cNvPicPr>
          <p:nvPr/>
        </p:nvPicPr>
        <p:blipFill>
          <a:blip r:embed="rId4" cstate="print"/>
          <a:srcRect/>
          <a:stretch>
            <a:fillRect/>
          </a:stretch>
        </p:blipFill>
        <p:spPr bwMode="auto">
          <a:xfrm>
            <a:off x="9883275" y="1882775"/>
            <a:ext cx="1724633" cy="1576388"/>
          </a:xfrm>
          <a:prstGeom prst="rect">
            <a:avLst/>
          </a:prstGeom>
          <a:noFill/>
          <a:ln w="9525">
            <a:noFill/>
            <a:miter lim="800000"/>
            <a:headEnd/>
            <a:tailEnd/>
          </a:ln>
        </p:spPr>
      </p:pic>
      <p:pic>
        <p:nvPicPr>
          <p:cNvPr id="1026" name="Picture 2" descr="C:\Book\5thEd\Cover.tiff"/>
          <p:cNvPicPr>
            <a:picLocks noChangeAspect="1" noChangeArrowheads="1"/>
          </p:cNvPicPr>
          <p:nvPr/>
        </p:nvPicPr>
        <p:blipFill>
          <a:blip r:embed="rId5" cstate="print"/>
          <a:srcRect/>
          <a:stretch>
            <a:fillRect/>
          </a:stretch>
        </p:blipFill>
        <p:spPr bwMode="auto">
          <a:xfrm>
            <a:off x="8797793" y="3371849"/>
            <a:ext cx="2553051" cy="2335715"/>
          </a:xfrm>
          <a:prstGeom prst="rect">
            <a:avLst/>
          </a:prstGeom>
          <a:noFill/>
          <a:ln>
            <a:solidFill>
              <a:schemeClr val="accent5">
                <a:lumMod val="75000"/>
              </a:schemeClr>
            </a:solidFill>
          </a:ln>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0"/>
            <a:ext cx="11173090" cy="609398"/>
          </a:xfrm>
        </p:spPr>
        <p:txBody>
          <a:bodyPr/>
          <a:lstStyle/>
          <a:p>
            <a:r>
              <a:rPr lang="en-US" sz="4400" dirty="0" smtClean="0"/>
              <a:t>The Case of the Runaway CPU (</a:t>
            </a:r>
            <a:r>
              <a:rPr lang="en-US" sz="4400" dirty="0" err="1" smtClean="0"/>
              <a:t>Cont</a:t>
            </a:r>
            <a:r>
              <a:rPr lang="en-US" sz="4400" dirty="0" smtClean="0"/>
              <a:t>)</a:t>
            </a:r>
            <a:endParaRPr lang="en-US" sz="4400" dirty="0"/>
          </a:p>
        </p:txBody>
      </p:sp>
      <p:sp>
        <p:nvSpPr>
          <p:cNvPr id="3" name="Content Placeholder 2"/>
          <p:cNvSpPr>
            <a:spLocks noGrp="1"/>
          </p:cNvSpPr>
          <p:nvPr>
            <p:ph idx="1"/>
          </p:nvPr>
        </p:nvSpPr>
        <p:spPr>
          <a:xfrm>
            <a:off x="546206" y="1319013"/>
            <a:ext cx="11173090" cy="775597"/>
          </a:xfrm>
        </p:spPr>
        <p:txBody>
          <a:bodyPr/>
          <a:lstStyle/>
          <a:p>
            <a:r>
              <a:rPr lang="en-US" dirty="0" smtClean="0"/>
              <a:t>Looked at threads tab and saw thread from ALCXWDM driver causing the CPU usage:</a:t>
            </a:r>
            <a:endParaRPr lang="en-US" dirty="0"/>
          </a:p>
        </p:txBody>
      </p:sp>
      <p:pic>
        <p:nvPicPr>
          <p:cNvPr id="2050" name="Picture 2" descr="http://lh3.ggpht.com/_2aH5QoWcRkc/SwhLgL5KyHI/AAAAAAAAB8k/6K-_trnr4dM/%20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4845" y="2250124"/>
            <a:ext cx="6475812" cy="394868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8025" y="3280099"/>
            <a:ext cx="8070274" cy="6349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428047"/>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1"/>
            <a:ext cx="11173090" cy="609398"/>
          </a:xfrm>
        </p:spPr>
        <p:txBody>
          <a:bodyPr/>
          <a:lstStyle/>
          <a:p>
            <a:r>
              <a:rPr lang="en-US" sz="4400" dirty="0"/>
              <a:t>The Case of the Runaway </a:t>
            </a:r>
            <a:r>
              <a:rPr lang="en-US" sz="4400" dirty="0" smtClean="0"/>
              <a:t>CPU: Solved</a:t>
            </a:r>
            <a:endParaRPr lang="en-US" sz="4400" dirty="0"/>
          </a:p>
        </p:txBody>
      </p:sp>
      <p:sp>
        <p:nvSpPr>
          <p:cNvPr id="3" name="Content Placeholder 2"/>
          <p:cNvSpPr>
            <a:spLocks noGrp="1"/>
          </p:cNvSpPr>
          <p:nvPr>
            <p:ph idx="1"/>
          </p:nvPr>
        </p:nvSpPr>
        <p:spPr>
          <a:xfrm>
            <a:off x="719480" y="1506064"/>
            <a:ext cx="10728705" cy="2757678"/>
          </a:xfrm>
        </p:spPr>
        <p:txBody>
          <a:bodyPr/>
          <a:lstStyle/>
          <a:p>
            <a:r>
              <a:rPr lang="en-US" dirty="0" smtClean="0"/>
              <a:t>Double-clicked to look at version and </a:t>
            </a:r>
            <a:r>
              <a:rPr lang="en-US" dirty="0"/>
              <a:t>s</a:t>
            </a:r>
            <a:r>
              <a:rPr lang="en-US" dirty="0" smtClean="0"/>
              <a:t>aw it was </a:t>
            </a:r>
            <a:r>
              <a:rPr lang="en-US" dirty="0" err="1" smtClean="0"/>
              <a:t>Realtek</a:t>
            </a:r>
            <a:r>
              <a:rPr lang="en-US" dirty="0" smtClean="0"/>
              <a:t> driver</a:t>
            </a:r>
          </a:p>
          <a:p>
            <a:endParaRPr lang="en-US" dirty="0"/>
          </a:p>
          <a:p>
            <a:endParaRPr lang="en-US" dirty="0" smtClean="0"/>
          </a:p>
          <a:p>
            <a:endParaRPr lang="en-US" dirty="0"/>
          </a:p>
          <a:p>
            <a:endParaRPr lang="en-US" dirty="0" smtClean="0"/>
          </a:p>
          <a:p>
            <a:r>
              <a:rPr lang="en-US" dirty="0" smtClean="0"/>
              <a:t>Went to </a:t>
            </a:r>
            <a:r>
              <a:rPr lang="en-US" dirty="0" err="1" smtClean="0"/>
              <a:t>Realtek</a:t>
            </a:r>
            <a:r>
              <a:rPr lang="en-US" dirty="0" smtClean="0"/>
              <a:t> site and downloaded newer version: problem solved:</a:t>
            </a:r>
            <a:endParaRPr lang="en-U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0259" y="4477584"/>
            <a:ext cx="4517733" cy="1648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7091" y="1923735"/>
            <a:ext cx="5104070" cy="171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7360722"/>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blackGray">
          <a:xfrm>
            <a:off x="0" y="1828209"/>
            <a:ext cx="7702300" cy="466928"/>
          </a:xfrm>
          <a:prstGeom prst="rect">
            <a:avLst/>
          </a:prstGeom>
          <a:gradFill flip="none" rotWithShape="1">
            <a:gsLst>
              <a:gs pos="0">
                <a:schemeClr val="accent1">
                  <a:tint val="66000"/>
                  <a:satMod val="160000"/>
                  <a:alpha val="70000"/>
                </a:schemeClr>
              </a:gs>
              <a:gs pos="100000">
                <a:schemeClr val="accent1">
                  <a:alpha val="70000"/>
                </a:schemeClr>
              </a:gs>
            </a:gsLst>
            <a:lin ang="54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outerShdw blurRad="38100" dist="38100" dir="2700000" algn="tl">
                  <a:srgbClr val="000000">
                    <a:alpha val="43137"/>
                  </a:srgbClr>
                </a:outerShdw>
              </a:effectLst>
            </a:endParaRPr>
          </a:p>
        </p:txBody>
      </p:sp>
      <p:sp>
        <p:nvSpPr>
          <p:cNvPr id="907266" name="Rectangle 2"/>
          <p:cNvSpPr>
            <a:spLocks noGrp="1" noChangeArrowheads="1"/>
          </p:cNvSpPr>
          <p:nvPr>
            <p:ph type="title"/>
          </p:nvPr>
        </p:nvSpPr>
        <p:spPr/>
        <p:txBody>
          <a:bodyPr/>
          <a:lstStyle/>
          <a:p>
            <a:r>
              <a:rPr lang="en-US" smtClean="0"/>
              <a:t>Outline</a:t>
            </a:r>
            <a:endParaRPr lang="en-US"/>
          </a:p>
        </p:txBody>
      </p:sp>
      <p:sp>
        <p:nvSpPr>
          <p:cNvPr id="907267" name="Rectangle 3"/>
          <p:cNvSpPr>
            <a:spLocks noGrp="1" noChangeArrowheads="1"/>
          </p:cNvSpPr>
          <p:nvPr>
            <p:ph idx="1"/>
          </p:nvPr>
        </p:nvSpPr>
        <p:spPr>
          <a:xfrm>
            <a:off x="507868" y="1412875"/>
            <a:ext cx="11173090" cy="2283702"/>
          </a:xfrm>
        </p:spPr>
        <p:txBody>
          <a:bodyPr/>
          <a:lstStyle/>
          <a:p>
            <a:r>
              <a:rPr lang="en-US" dirty="0" smtClean="0"/>
              <a:t>Sluggish Performance</a:t>
            </a:r>
          </a:p>
          <a:p>
            <a:r>
              <a:rPr lang="en-US" dirty="0" smtClean="0">
                <a:solidFill>
                  <a:schemeClr val="tx2"/>
                </a:solidFill>
              </a:rPr>
              <a:t>Application Hangs</a:t>
            </a:r>
          </a:p>
          <a:p>
            <a:r>
              <a:rPr lang="en-US" dirty="0" smtClean="0"/>
              <a:t>Error Messages</a:t>
            </a:r>
          </a:p>
          <a:p>
            <a:r>
              <a:rPr lang="en-US" dirty="0" smtClean="0"/>
              <a:t>Application Crashes</a:t>
            </a:r>
          </a:p>
          <a:p>
            <a:r>
              <a:rPr lang="en-US" dirty="0" smtClean="0"/>
              <a:t>Blue Screens</a:t>
            </a: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Process Monitor</a:t>
            </a:r>
            <a:endParaRPr lang="en-US" dirty="0"/>
          </a:p>
        </p:txBody>
      </p:sp>
      <p:sp>
        <p:nvSpPr>
          <p:cNvPr id="3" name="Content Placeholder 2"/>
          <p:cNvSpPr>
            <a:spLocks noGrp="1"/>
          </p:cNvSpPr>
          <p:nvPr>
            <p:ph idx="1"/>
          </p:nvPr>
        </p:nvSpPr>
        <p:spPr>
          <a:xfrm>
            <a:off x="507868" y="1031004"/>
            <a:ext cx="11173090" cy="4231928"/>
          </a:xfrm>
        </p:spPr>
        <p:txBody>
          <a:bodyPr/>
          <a:lstStyle/>
          <a:p>
            <a:r>
              <a:rPr lang="en-US" sz="2400" dirty="0" smtClean="0"/>
              <a:t>Process Monitor is a real-time file, registry, process and thread monitor</a:t>
            </a:r>
          </a:p>
          <a:p>
            <a:pPr lvl="1"/>
            <a:r>
              <a:rPr lang="en-US" sz="2000" dirty="0" smtClean="0"/>
              <a:t>It requires Windows 2000 SP4 w/Update Rollup 1, XP SP2 or higher, Server 2003 SP1 or higher, Vista and higher, or Server 2008 (including 64-bit versions of Windows) and higher</a:t>
            </a:r>
          </a:p>
          <a:p>
            <a:pPr lvl="1"/>
            <a:r>
              <a:rPr lang="en-US" sz="2000" dirty="0" smtClean="0"/>
              <a:t>It replaces </a:t>
            </a:r>
            <a:r>
              <a:rPr lang="en-US" sz="2000" dirty="0" err="1" smtClean="0"/>
              <a:t>Filemon</a:t>
            </a:r>
            <a:r>
              <a:rPr lang="en-US" sz="2000" dirty="0" smtClean="0"/>
              <a:t> and </a:t>
            </a:r>
            <a:r>
              <a:rPr lang="en-US" sz="2000" dirty="0" err="1" smtClean="0"/>
              <a:t>Regmon</a:t>
            </a:r>
            <a:r>
              <a:rPr lang="en-US" sz="2000" dirty="0" smtClean="0"/>
              <a:t>, but you can use </a:t>
            </a:r>
            <a:r>
              <a:rPr lang="en-US" sz="2000" dirty="0" err="1" smtClean="0"/>
              <a:t>Filemon</a:t>
            </a:r>
            <a:r>
              <a:rPr lang="en-US" sz="2000" dirty="0" smtClean="0"/>
              <a:t> and </a:t>
            </a:r>
            <a:r>
              <a:rPr lang="en-US" sz="2000" dirty="0" err="1" smtClean="0"/>
              <a:t>Regmon</a:t>
            </a:r>
            <a:r>
              <a:rPr lang="en-US" sz="2000" dirty="0" smtClean="0"/>
              <a:t> on older operating systems</a:t>
            </a:r>
          </a:p>
          <a:p>
            <a:pPr lvl="1"/>
            <a:r>
              <a:rPr lang="en-US" sz="2000" dirty="0" smtClean="0"/>
              <a:t>Enhancements over </a:t>
            </a:r>
            <a:r>
              <a:rPr lang="en-US" sz="2000" dirty="0" err="1" smtClean="0"/>
              <a:t>Filemon</a:t>
            </a:r>
            <a:r>
              <a:rPr lang="en-US" sz="2000" dirty="0" smtClean="0"/>
              <a:t>/</a:t>
            </a:r>
            <a:r>
              <a:rPr lang="en-US" sz="2000" dirty="0" err="1" smtClean="0"/>
              <a:t>Regmon</a:t>
            </a:r>
            <a:r>
              <a:rPr lang="en-US" sz="2000" dirty="0" smtClean="0"/>
              <a:t> include:</a:t>
            </a:r>
          </a:p>
          <a:p>
            <a:pPr lvl="2"/>
            <a:r>
              <a:rPr lang="en-US" sz="1800" dirty="0" smtClean="0"/>
              <a:t>More advanced filtering</a:t>
            </a:r>
          </a:p>
          <a:p>
            <a:pPr lvl="2"/>
            <a:r>
              <a:rPr lang="en-US" sz="1800" dirty="0" smtClean="0"/>
              <a:t>Operation call stacks</a:t>
            </a:r>
          </a:p>
          <a:p>
            <a:pPr lvl="2"/>
            <a:r>
              <a:rPr lang="en-US" sz="1800" dirty="0" smtClean="0"/>
              <a:t>Boot-time logging</a:t>
            </a:r>
          </a:p>
          <a:p>
            <a:pPr lvl="2"/>
            <a:r>
              <a:rPr lang="en-US" sz="1800" dirty="0" smtClean="0"/>
              <a:t>Data mining views</a:t>
            </a:r>
          </a:p>
          <a:p>
            <a:pPr lvl="2"/>
            <a:r>
              <a:rPr lang="en-US" sz="1800" dirty="0" smtClean="0"/>
              <a:t>Process tree to see short-lived processes</a:t>
            </a:r>
          </a:p>
          <a:p>
            <a:r>
              <a:rPr lang="en-US" sz="2400" dirty="0" smtClean="0"/>
              <a:t>When in doubt, run Process Monitor!</a:t>
            </a:r>
          </a:p>
          <a:p>
            <a:pPr lvl="1"/>
            <a:r>
              <a:rPr lang="en-US" sz="2000" dirty="0" smtClean="0"/>
              <a:t>It will often show you the cause for error messages</a:t>
            </a:r>
          </a:p>
          <a:p>
            <a:pPr lvl="1"/>
            <a:r>
              <a:rPr lang="en-US" sz="2000" dirty="0" smtClean="0"/>
              <a:t>It many times tells you what is causing sluggish performance</a:t>
            </a:r>
            <a:endParaRPr lang="en-US" sz="2000" dirty="0"/>
          </a:p>
        </p:txBody>
      </p:sp>
    </p:spTree>
    <p:extLst>
      <p:ext uri="{BB962C8B-B14F-4D97-AF65-F5344CB8AC3E}">
        <p14:creationId xmlns:p14="http://schemas.microsoft.com/office/powerpoint/2010/main" val="195066045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1"/>
            <a:ext cx="11173090" cy="609398"/>
          </a:xfrm>
        </p:spPr>
        <p:txBody>
          <a:bodyPr/>
          <a:lstStyle/>
          <a:p>
            <a:r>
              <a:rPr lang="en-US" sz="4400" dirty="0" smtClean="0"/>
              <a:t>The Case of the Slow Signed Application Start</a:t>
            </a:r>
            <a:endParaRPr lang="en-US" sz="4400" dirty="0"/>
          </a:p>
        </p:txBody>
      </p:sp>
      <p:sp>
        <p:nvSpPr>
          <p:cNvPr id="3" name="Content Placeholder 2"/>
          <p:cNvSpPr>
            <a:spLocks noGrp="1"/>
          </p:cNvSpPr>
          <p:nvPr>
            <p:ph idx="1"/>
          </p:nvPr>
        </p:nvSpPr>
        <p:spPr>
          <a:xfrm>
            <a:off x="507868" y="1447800"/>
            <a:ext cx="11173090" cy="2412968"/>
          </a:xfrm>
        </p:spPr>
        <p:txBody>
          <a:bodyPr/>
          <a:lstStyle/>
          <a:p>
            <a:r>
              <a:rPr lang="en-US" sz="2800" dirty="0" smtClean="0"/>
              <a:t>User had an application that started quickly until they digitally signed it</a:t>
            </a:r>
          </a:p>
          <a:p>
            <a:pPr lvl="1"/>
            <a:r>
              <a:rPr lang="en-US" sz="2400" dirty="0" smtClean="0"/>
              <a:t>Launch time went from seconds to a minute and a half</a:t>
            </a:r>
          </a:p>
          <a:p>
            <a:r>
              <a:rPr lang="en-US" sz="2800" dirty="0" smtClean="0"/>
              <a:t>Asked user to captured Process Monitor trace</a:t>
            </a:r>
          </a:p>
          <a:p>
            <a:pPr lvl="1"/>
            <a:r>
              <a:rPr lang="en-US" sz="2400" dirty="0" smtClean="0"/>
              <a:t>Saw multiple references to certificate revocation list (CRL) servers</a:t>
            </a:r>
          </a:p>
          <a:p>
            <a:pPr lvl="1"/>
            <a:r>
              <a:rPr lang="en-US" sz="2400" dirty="0" smtClean="0"/>
              <a:t>Saw multiple references to </a:t>
            </a:r>
            <a:br>
              <a:rPr lang="en-US" sz="2400" dirty="0" smtClean="0"/>
            </a:br>
            <a:r>
              <a:rPr lang="en-US" sz="2400" dirty="0" smtClean="0"/>
              <a:t>proxy configuration</a:t>
            </a:r>
          </a:p>
        </p:txBody>
      </p:sp>
      <p:pic>
        <p:nvPicPr>
          <p:cNvPr id="2051" name="Picture 3"/>
          <p:cNvPicPr>
            <a:picLocks noChangeAspect="1" noChangeArrowheads="1"/>
          </p:cNvPicPr>
          <p:nvPr/>
        </p:nvPicPr>
        <p:blipFill>
          <a:blip r:embed="rId2" cstate="print"/>
          <a:srcRect/>
          <a:stretch>
            <a:fillRect/>
          </a:stretch>
        </p:blipFill>
        <p:spPr bwMode="auto">
          <a:xfrm>
            <a:off x="684997" y="4930554"/>
            <a:ext cx="10117147" cy="762000"/>
          </a:xfrm>
          <a:prstGeom prst="rect">
            <a:avLst/>
          </a:prstGeom>
          <a:noFill/>
          <a:ln w="9525">
            <a:noFill/>
            <a:miter lim="800000"/>
            <a:headEnd/>
            <a:tailEnd/>
          </a:ln>
          <a:effectLst/>
        </p:spPr>
      </p:pic>
      <p:pic>
        <p:nvPicPr>
          <p:cNvPr id="2050" name="Picture 2"/>
          <p:cNvPicPr>
            <a:picLocks noChangeAspect="1" noChangeArrowheads="1"/>
          </p:cNvPicPr>
          <p:nvPr/>
        </p:nvPicPr>
        <p:blipFill>
          <a:blip r:embed="rId3" cstate="print"/>
          <a:srcRect/>
          <a:stretch>
            <a:fillRect/>
          </a:stretch>
        </p:blipFill>
        <p:spPr bwMode="auto">
          <a:xfrm>
            <a:off x="6199684" y="3253704"/>
            <a:ext cx="4313526" cy="1659675"/>
          </a:xfrm>
          <a:prstGeom prst="rect">
            <a:avLst/>
          </a:prstGeom>
          <a:noFill/>
          <a:ln w="9525">
            <a:noFill/>
            <a:miter lim="800000"/>
            <a:headEnd/>
            <a:tailEnd/>
          </a:ln>
          <a:effectLst/>
        </p:spPr>
      </p:pic>
      <p:cxnSp>
        <p:nvCxnSpPr>
          <p:cNvPr id="9" name="Straight Arrow Connector 8"/>
          <p:cNvCxnSpPr/>
          <p:nvPr/>
        </p:nvCxnSpPr>
        <p:spPr>
          <a:xfrm rot="5400000" flipH="1" flipV="1">
            <a:off x="6007288" y="4275938"/>
            <a:ext cx="1334386" cy="949594"/>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794596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1"/>
            <a:ext cx="11173090" cy="609398"/>
          </a:xfrm>
        </p:spPr>
        <p:txBody>
          <a:bodyPr/>
          <a:lstStyle/>
          <a:p>
            <a:r>
              <a:rPr lang="en-US" sz="4400" dirty="0" smtClean="0"/>
              <a:t>The Case of the Slow Signed Application Start: Solved</a:t>
            </a:r>
            <a:endParaRPr lang="en-US" sz="4400" dirty="0"/>
          </a:p>
        </p:txBody>
      </p:sp>
      <p:sp>
        <p:nvSpPr>
          <p:cNvPr id="3" name="Content Placeholder 2"/>
          <p:cNvSpPr>
            <a:spLocks noGrp="1"/>
          </p:cNvSpPr>
          <p:nvPr>
            <p:ph idx="1"/>
          </p:nvPr>
        </p:nvSpPr>
        <p:spPr>
          <a:xfrm>
            <a:off x="719480" y="1600201"/>
            <a:ext cx="10728705" cy="2560701"/>
          </a:xfrm>
        </p:spPr>
        <p:txBody>
          <a:bodyPr/>
          <a:lstStyle/>
          <a:p>
            <a:r>
              <a:rPr lang="en-US" sz="2400" dirty="0" smtClean="0"/>
              <a:t>Asked user if system was connected to network: no</a:t>
            </a:r>
          </a:p>
          <a:p>
            <a:r>
              <a:rPr lang="en-US" sz="2400" dirty="0" smtClean="0"/>
              <a:t>Searched the web and learned that delays caused by .NET runtime signature verification</a:t>
            </a:r>
          </a:p>
          <a:p>
            <a:pPr lvl="1"/>
            <a:r>
              <a:rPr lang="en-US" sz="2000" dirty="0" smtClean="0"/>
              <a:t>Could see .NET 2.0 framework loaded in log file</a:t>
            </a:r>
          </a:p>
          <a:p>
            <a:pPr lvl="1"/>
            <a:r>
              <a:rPr lang="en-US" sz="2000" dirty="0" smtClean="0"/>
              <a:t>That triggered proxy server lookups</a:t>
            </a:r>
          </a:p>
          <a:p>
            <a:r>
              <a:rPr lang="en-US" sz="2400" dirty="0" smtClean="0"/>
              <a:t>Solution: create a .</a:t>
            </a:r>
            <a:r>
              <a:rPr lang="en-US" sz="2400" dirty="0" err="1" smtClean="0"/>
              <a:t>config</a:t>
            </a:r>
            <a:r>
              <a:rPr lang="en-US" sz="2400" dirty="0" smtClean="0"/>
              <a:t> file that tells runtime to skip check</a:t>
            </a:r>
          </a:p>
          <a:p>
            <a:endParaRPr lang="en-US" sz="2400" dirty="0"/>
          </a:p>
        </p:txBody>
      </p:sp>
      <p:sp>
        <p:nvSpPr>
          <p:cNvPr id="4" name="TextBox 3"/>
          <p:cNvSpPr txBox="1"/>
          <p:nvPr/>
        </p:nvSpPr>
        <p:spPr>
          <a:xfrm>
            <a:off x="885819" y="4133670"/>
            <a:ext cx="8180445" cy="2031325"/>
          </a:xfrm>
          <a:prstGeom prst="rect">
            <a:avLst/>
          </a:prstGeom>
          <a:noFill/>
        </p:spPr>
        <p:txBody>
          <a:bodyPr wrap="none" rtlCol="0">
            <a:spAutoFit/>
          </a:bodyPr>
          <a:lstStyle/>
          <a:p>
            <a:r>
              <a:rPr lang="en-US" dirty="0" smtClean="0">
                <a:latin typeface="Courier New" pitchFamily="49" charset="0"/>
                <a:cs typeface="Courier New" pitchFamily="49" charset="0"/>
              </a:rPr>
              <a:t>&lt;?xml version="1.0" encoding="utf-8"?&gt;</a:t>
            </a:r>
          </a:p>
          <a:p>
            <a:r>
              <a:rPr lang="en-US" dirty="0" smtClean="0">
                <a:latin typeface="Courier New" pitchFamily="49" charset="0"/>
                <a:cs typeface="Courier New" pitchFamily="49" charset="0"/>
              </a:rPr>
              <a:t>&lt;configuration&gt;</a:t>
            </a:r>
          </a:p>
          <a:p>
            <a:r>
              <a:rPr lang="en-US" dirty="0" smtClean="0">
                <a:latin typeface="Courier New" pitchFamily="49" charset="0"/>
                <a:cs typeface="Courier New" pitchFamily="49" charset="0"/>
              </a:rPr>
              <a:t>      &lt;runtime&gt;</a:t>
            </a:r>
          </a:p>
          <a:p>
            <a:r>
              <a:rPr lang="en-US" dirty="0" smtClean="0">
                <a:latin typeface="Courier New" pitchFamily="49" charset="0"/>
                <a:cs typeface="Courier New" pitchFamily="49" charset="0"/>
              </a:rPr>
              <a:t>              &lt;</a:t>
            </a:r>
            <a:r>
              <a:rPr lang="en-US" dirty="0" err="1" smtClean="0">
                <a:latin typeface="Courier New" pitchFamily="49" charset="0"/>
                <a:cs typeface="Courier New" pitchFamily="49" charset="0"/>
              </a:rPr>
              <a:t>generatePublisherEvidence</a:t>
            </a:r>
            <a:r>
              <a:rPr lang="en-US" dirty="0" smtClean="0">
                <a:latin typeface="Courier New" pitchFamily="49" charset="0"/>
                <a:cs typeface="Courier New" pitchFamily="49" charset="0"/>
              </a:rPr>
              <a:t> enabled="false"/&gt;</a:t>
            </a:r>
          </a:p>
          <a:p>
            <a:r>
              <a:rPr lang="en-US" dirty="0" smtClean="0">
                <a:latin typeface="Courier New" pitchFamily="49" charset="0"/>
                <a:cs typeface="Courier New" pitchFamily="49" charset="0"/>
              </a:rPr>
              <a:t>      &lt;/runtime&gt;</a:t>
            </a:r>
          </a:p>
          <a:p>
            <a:r>
              <a:rPr lang="en-US" dirty="0" smtClean="0">
                <a:latin typeface="Courier New" pitchFamily="49" charset="0"/>
                <a:cs typeface="Courier New" pitchFamily="49" charset="0"/>
              </a:rPr>
              <a:t>&lt;/configuration&gt;</a:t>
            </a:r>
          </a:p>
          <a:p>
            <a:endParaRPr lang="en-US" dirty="0"/>
          </a:p>
        </p:txBody>
      </p:sp>
    </p:spTree>
    <p:extLst>
      <p:ext uri="{BB962C8B-B14F-4D97-AF65-F5344CB8AC3E}">
        <p14:creationId xmlns:p14="http://schemas.microsoft.com/office/powerpoint/2010/main" val="410872446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blackGray">
          <a:xfrm>
            <a:off x="0" y="2331700"/>
            <a:ext cx="7702300" cy="466928"/>
          </a:xfrm>
          <a:prstGeom prst="rect">
            <a:avLst/>
          </a:prstGeom>
          <a:gradFill flip="none" rotWithShape="1">
            <a:gsLst>
              <a:gs pos="0">
                <a:schemeClr val="accent1">
                  <a:tint val="66000"/>
                  <a:satMod val="160000"/>
                  <a:alpha val="70000"/>
                </a:schemeClr>
              </a:gs>
              <a:gs pos="100000">
                <a:schemeClr val="accent1">
                  <a:alpha val="70000"/>
                </a:schemeClr>
              </a:gs>
            </a:gsLst>
            <a:lin ang="54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outerShdw blurRad="38100" dist="38100" dir="2700000" algn="tl">
                  <a:srgbClr val="000000">
                    <a:alpha val="43137"/>
                  </a:srgbClr>
                </a:outerShdw>
              </a:effectLst>
            </a:endParaRPr>
          </a:p>
        </p:txBody>
      </p:sp>
      <p:sp>
        <p:nvSpPr>
          <p:cNvPr id="907266" name="Rectangle 2"/>
          <p:cNvSpPr>
            <a:spLocks noGrp="1" noChangeArrowheads="1"/>
          </p:cNvSpPr>
          <p:nvPr>
            <p:ph type="title"/>
          </p:nvPr>
        </p:nvSpPr>
        <p:spPr/>
        <p:txBody>
          <a:bodyPr/>
          <a:lstStyle/>
          <a:p>
            <a:r>
              <a:rPr lang="en-US" smtClean="0"/>
              <a:t>Outline</a:t>
            </a:r>
            <a:endParaRPr lang="en-US"/>
          </a:p>
        </p:txBody>
      </p:sp>
      <p:sp>
        <p:nvSpPr>
          <p:cNvPr id="907267" name="Rectangle 3"/>
          <p:cNvSpPr>
            <a:spLocks noGrp="1" noChangeArrowheads="1"/>
          </p:cNvSpPr>
          <p:nvPr>
            <p:ph idx="1"/>
          </p:nvPr>
        </p:nvSpPr>
        <p:spPr>
          <a:xfrm>
            <a:off x="507868" y="1412875"/>
            <a:ext cx="11173090" cy="2283702"/>
          </a:xfrm>
        </p:spPr>
        <p:txBody>
          <a:bodyPr/>
          <a:lstStyle/>
          <a:p>
            <a:r>
              <a:rPr lang="en-US" dirty="0" smtClean="0"/>
              <a:t>Sluggish Performance</a:t>
            </a:r>
          </a:p>
          <a:p>
            <a:r>
              <a:rPr lang="en-US" dirty="0" smtClean="0"/>
              <a:t>Application Hangs</a:t>
            </a:r>
          </a:p>
          <a:p>
            <a:r>
              <a:rPr lang="en-US" dirty="0" smtClean="0">
                <a:solidFill>
                  <a:schemeClr val="tx2"/>
                </a:solidFill>
              </a:rPr>
              <a:t>Error Messages</a:t>
            </a:r>
          </a:p>
          <a:p>
            <a:r>
              <a:rPr lang="en-US" dirty="0" smtClean="0"/>
              <a:t>Application Crashes</a:t>
            </a:r>
          </a:p>
          <a:p>
            <a:r>
              <a:rPr lang="en-US" dirty="0" smtClean="0"/>
              <a:t>Blue Screens</a:t>
            </a: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1"/>
            <a:ext cx="11173090" cy="1218795"/>
          </a:xfrm>
        </p:spPr>
        <p:txBody>
          <a:bodyPr/>
          <a:lstStyle/>
          <a:p>
            <a:r>
              <a:rPr lang="en-US" sz="4400" dirty="0" smtClean="0"/>
              <a:t>The Case of the Failed SQL Reporting Services Attachment</a:t>
            </a:r>
            <a:endParaRPr lang="en-US" sz="4400" dirty="0"/>
          </a:p>
        </p:txBody>
      </p:sp>
      <p:sp>
        <p:nvSpPr>
          <p:cNvPr id="3" name="Content Placeholder 2"/>
          <p:cNvSpPr>
            <a:spLocks noGrp="1"/>
          </p:cNvSpPr>
          <p:nvPr>
            <p:ph idx="1"/>
          </p:nvPr>
        </p:nvSpPr>
        <p:spPr>
          <a:xfrm>
            <a:off x="472639" y="1611652"/>
            <a:ext cx="11173090" cy="3644075"/>
          </a:xfrm>
        </p:spPr>
        <p:txBody>
          <a:bodyPr/>
          <a:lstStyle/>
          <a:p>
            <a:r>
              <a:rPr lang="en-US" sz="2800" dirty="0" smtClean="0"/>
              <a:t>Customer contacted Microsoft Support because </a:t>
            </a:r>
            <a:r>
              <a:rPr lang="en-US" sz="2800" dirty="0"/>
              <a:t>sending an email subscription from SQL Reporting Services </a:t>
            </a:r>
            <a:r>
              <a:rPr lang="en-US" sz="2800" dirty="0" smtClean="0"/>
              <a:t>(SRS) would </a:t>
            </a:r>
            <a:r>
              <a:rPr lang="en-US" sz="2800" dirty="0"/>
              <a:t>not attach the image </a:t>
            </a:r>
            <a:r>
              <a:rPr lang="en-US" sz="2800" dirty="0" smtClean="0"/>
              <a:t>file</a:t>
            </a:r>
          </a:p>
          <a:p>
            <a:r>
              <a:rPr lang="en-US" sz="2800" dirty="0" smtClean="0"/>
              <a:t>Support spent 34 hours investigating:</a:t>
            </a:r>
          </a:p>
          <a:p>
            <a:pPr lvl="1"/>
            <a:r>
              <a:rPr lang="en-US" sz="2400" dirty="0" smtClean="0"/>
              <a:t>Had customer try on another identical SRS system: success</a:t>
            </a:r>
          </a:p>
          <a:p>
            <a:pPr lvl="1"/>
            <a:r>
              <a:rPr lang="en-US" sz="2400" dirty="0" smtClean="0"/>
              <a:t>Tried to repro in house with same SRS DLL (Cdosys.dll) and on various OS’s, but unable</a:t>
            </a:r>
          </a:p>
          <a:p>
            <a:r>
              <a:rPr lang="en-US" sz="2800" dirty="0" smtClean="0"/>
              <a:t>Finally decided to capture Process Monitor trace from working and failing system to compare</a:t>
            </a:r>
            <a:endParaRPr lang="en-US" sz="2800" dirty="0"/>
          </a:p>
        </p:txBody>
      </p:sp>
    </p:spTree>
    <p:extLst>
      <p:ext uri="{BB962C8B-B14F-4D97-AF65-F5344CB8AC3E}">
        <p14:creationId xmlns:p14="http://schemas.microsoft.com/office/powerpoint/2010/main" val="3314667514"/>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0"/>
            <a:ext cx="11173090" cy="1107996"/>
          </a:xfrm>
        </p:spPr>
        <p:txBody>
          <a:bodyPr/>
          <a:lstStyle/>
          <a:p>
            <a:r>
              <a:rPr lang="en-US" sz="4000" dirty="0"/>
              <a:t>The Case of the Failed SQL Reporting Services </a:t>
            </a:r>
            <a:r>
              <a:rPr lang="en-US" sz="4000" dirty="0" smtClean="0"/>
              <a:t>Attachment (</a:t>
            </a:r>
            <a:r>
              <a:rPr lang="en-US" sz="4000" dirty="0" err="1" smtClean="0"/>
              <a:t>Cont</a:t>
            </a:r>
            <a:r>
              <a:rPr lang="en-US" sz="4000" dirty="0" smtClean="0"/>
              <a:t>)</a:t>
            </a:r>
            <a:endParaRPr lang="en-US" sz="4000" dirty="0"/>
          </a:p>
        </p:txBody>
      </p:sp>
      <p:sp>
        <p:nvSpPr>
          <p:cNvPr id="3" name="Content Placeholder 2"/>
          <p:cNvSpPr>
            <a:spLocks noGrp="1"/>
          </p:cNvSpPr>
          <p:nvPr>
            <p:ph idx="1"/>
          </p:nvPr>
        </p:nvSpPr>
        <p:spPr>
          <a:xfrm>
            <a:off x="719480" y="1404618"/>
            <a:ext cx="10728705" cy="3619452"/>
          </a:xfrm>
        </p:spPr>
        <p:txBody>
          <a:bodyPr/>
          <a:lstStyle/>
          <a:p>
            <a:r>
              <a:rPr lang="en-US" sz="2800" dirty="0" smtClean="0"/>
              <a:t>Searched through traces for reference of CDO.Message.1 and started comparing</a:t>
            </a:r>
          </a:p>
          <a:p>
            <a:pPr lvl="1"/>
            <a:r>
              <a:rPr lang="en-US" sz="2400" dirty="0" smtClean="0"/>
              <a:t>Working trace references a </a:t>
            </a:r>
            <a:r>
              <a:rPr lang="en-US" sz="2400" dirty="0" err="1" smtClean="0"/>
              <a:t>CodePage</a:t>
            </a:r>
            <a:r>
              <a:rPr lang="en-US" sz="2400" dirty="0" smtClean="0"/>
              <a:t> key:</a:t>
            </a:r>
          </a:p>
          <a:p>
            <a:pPr lvl="1"/>
            <a:endParaRPr lang="en-US" sz="2400" dirty="0" smtClean="0"/>
          </a:p>
          <a:p>
            <a:pPr lvl="1"/>
            <a:endParaRPr lang="en-US" sz="2400" dirty="0" smtClean="0"/>
          </a:p>
          <a:p>
            <a:pPr lvl="1"/>
            <a:endParaRPr lang="en-US" sz="2400" dirty="0" smtClean="0"/>
          </a:p>
          <a:p>
            <a:pPr lvl="1"/>
            <a:endParaRPr lang="en-US" sz="2400" dirty="0" smtClean="0"/>
          </a:p>
          <a:p>
            <a:pPr lvl="1"/>
            <a:endParaRPr lang="en-US" sz="2400" dirty="0" smtClean="0"/>
          </a:p>
          <a:p>
            <a:pPr lvl="1"/>
            <a:r>
              <a:rPr lang="en-US" sz="2400" dirty="0" smtClean="0"/>
              <a:t>Failing trace doesn’t:</a:t>
            </a:r>
            <a:endParaRPr lang="en-US" sz="2400"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6895" y="4994097"/>
            <a:ext cx="9968934" cy="127338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69191" y="2690124"/>
            <a:ext cx="10004426" cy="156895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pic>
      <p:sp>
        <p:nvSpPr>
          <p:cNvPr id="4" name="TextBox 3"/>
          <p:cNvSpPr txBox="1"/>
          <p:nvPr/>
        </p:nvSpPr>
        <p:spPr>
          <a:xfrm>
            <a:off x="5111043" y="6280114"/>
            <a:ext cx="784382" cy="369332"/>
          </a:xfrm>
          <a:prstGeom prst="rect">
            <a:avLst/>
          </a:prstGeom>
          <a:noFill/>
        </p:spPr>
        <p:txBody>
          <a:bodyPr wrap="none" rtlCol="0">
            <a:spAutoFit/>
          </a:bodyPr>
          <a:lstStyle/>
          <a:p>
            <a:r>
              <a:rPr lang="en-US" dirty="0" smtClean="0">
                <a:solidFill>
                  <a:srgbClr val="FFFF00"/>
                </a:solidFill>
              </a:rPr>
              <a:t>Failing</a:t>
            </a:r>
            <a:endParaRPr lang="en-US" dirty="0">
              <a:solidFill>
                <a:srgbClr val="FFFF00"/>
              </a:solidFill>
            </a:endParaRPr>
          </a:p>
        </p:txBody>
      </p:sp>
      <p:sp>
        <p:nvSpPr>
          <p:cNvPr id="7" name="TextBox 6"/>
          <p:cNvSpPr txBox="1"/>
          <p:nvPr/>
        </p:nvSpPr>
        <p:spPr>
          <a:xfrm>
            <a:off x="5229643" y="4211480"/>
            <a:ext cx="970074" cy="369332"/>
          </a:xfrm>
          <a:prstGeom prst="rect">
            <a:avLst/>
          </a:prstGeom>
          <a:noFill/>
        </p:spPr>
        <p:txBody>
          <a:bodyPr wrap="none" rtlCol="0">
            <a:spAutoFit/>
          </a:bodyPr>
          <a:lstStyle/>
          <a:p>
            <a:r>
              <a:rPr lang="en-US" dirty="0" smtClean="0">
                <a:solidFill>
                  <a:srgbClr val="FFFF00"/>
                </a:solidFill>
              </a:rPr>
              <a:t>Working</a:t>
            </a:r>
            <a:endParaRPr lang="en-US" dirty="0">
              <a:solidFill>
                <a:srgbClr val="FFFF00"/>
              </a:solidFill>
            </a:endParaRPr>
          </a:p>
        </p:txBody>
      </p:sp>
    </p:spTree>
    <p:extLst>
      <p:ext uri="{BB962C8B-B14F-4D97-AF65-F5344CB8AC3E}">
        <p14:creationId xmlns:p14="http://schemas.microsoft.com/office/powerpoint/2010/main" val="38409627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0"/>
            <a:ext cx="11173090" cy="1107996"/>
          </a:xfrm>
        </p:spPr>
        <p:txBody>
          <a:bodyPr/>
          <a:lstStyle/>
          <a:p>
            <a:r>
              <a:rPr lang="en-US" sz="4000" dirty="0"/>
              <a:t>The Case of the Failed SQL Reporting Services </a:t>
            </a:r>
            <a:r>
              <a:rPr lang="en-US" sz="4000" dirty="0" smtClean="0"/>
              <a:t>Attachment: Solved</a:t>
            </a:r>
            <a:endParaRPr lang="en-US" sz="4000" dirty="0"/>
          </a:p>
        </p:txBody>
      </p:sp>
      <p:sp>
        <p:nvSpPr>
          <p:cNvPr id="3" name="Content Placeholder 2"/>
          <p:cNvSpPr>
            <a:spLocks noGrp="1"/>
          </p:cNvSpPr>
          <p:nvPr>
            <p:ph idx="1"/>
          </p:nvPr>
        </p:nvSpPr>
        <p:spPr>
          <a:xfrm>
            <a:off x="507868" y="1447799"/>
            <a:ext cx="11173090" cy="4253472"/>
          </a:xfrm>
        </p:spPr>
        <p:txBody>
          <a:bodyPr/>
          <a:lstStyle/>
          <a:p>
            <a:r>
              <a:rPr lang="en-US" sz="2400" dirty="0" smtClean="0"/>
              <a:t>Opened HKEY_LOCAL_MACHINE\SYSTEM\</a:t>
            </a:r>
            <a:r>
              <a:rPr lang="en-US" sz="2400" dirty="0" err="1" smtClean="0"/>
              <a:t>CurrentControlSet</a:t>
            </a:r>
            <a:r>
              <a:rPr lang="en-US" sz="2400" dirty="0" smtClean="0"/>
              <a:t>\</a:t>
            </a:r>
            <a:br>
              <a:rPr lang="en-US" sz="2400" dirty="0" smtClean="0"/>
            </a:br>
            <a:r>
              <a:rPr lang="en-US" sz="2400" dirty="0" smtClean="0"/>
              <a:t>Control\</a:t>
            </a:r>
            <a:r>
              <a:rPr lang="en-US" sz="2400" dirty="0" err="1" smtClean="0"/>
              <a:t>Nls</a:t>
            </a:r>
            <a:r>
              <a:rPr lang="en-US" sz="2400" dirty="0" smtClean="0"/>
              <a:t>\</a:t>
            </a:r>
            <a:r>
              <a:rPr lang="en-US" sz="2400" dirty="0" err="1" smtClean="0"/>
              <a:t>CodePage</a:t>
            </a:r>
            <a:r>
              <a:rPr lang="en-US" sz="2400" dirty="0" smtClean="0"/>
              <a:t> with “Jump to” on failing system</a:t>
            </a:r>
          </a:p>
          <a:p>
            <a:pPr lvl="1"/>
            <a:r>
              <a:rPr lang="en-US" sz="2000" dirty="0" smtClean="0"/>
              <a:t>Noticed lots of missing values:</a:t>
            </a:r>
          </a:p>
          <a:p>
            <a:pPr lvl="1"/>
            <a:endParaRPr lang="en-US" sz="2000" dirty="0"/>
          </a:p>
          <a:p>
            <a:pPr lvl="1"/>
            <a:endParaRPr lang="en-US" sz="2000" dirty="0" smtClean="0"/>
          </a:p>
          <a:p>
            <a:pPr lvl="1"/>
            <a:endParaRPr lang="en-US" sz="2000" dirty="0"/>
          </a:p>
          <a:p>
            <a:pPr lvl="1"/>
            <a:endParaRPr lang="en-US" sz="2000" dirty="0" smtClean="0"/>
          </a:p>
          <a:p>
            <a:pPr lvl="1"/>
            <a:endParaRPr lang="en-US" sz="2000" dirty="0"/>
          </a:p>
          <a:p>
            <a:pPr lvl="1"/>
            <a:endParaRPr lang="en-US" sz="2000" dirty="0" smtClean="0"/>
          </a:p>
          <a:p>
            <a:endParaRPr lang="en-US" sz="2400" dirty="0" smtClean="0"/>
          </a:p>
          <a:p>
            <a:endParaRPr lang="en-US" sz="2400" dirty="0" smtClean="0"/>
          </a:p>
          <a:p>
            <a:r>
              <a:rPr lang="en-US" sz="2400" dirty="0" smtClean="0"/>
              <a:t>Imported key from working system: problem solved</a:t>
            </a:r>
            <a:endParaRPr lang="en-US" sz="24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5715" y="3044677"/>
            <a:ext cx="4917612" cy="1916452"/>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95701" y="3026620"/>
            <a:ext cx="4820794" cy="1929223"/>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pic>
      <p:sp>
        <p:nvSpPr>
          <p:cNvPr id="6" name="TextBox 5"/>
          <p:cNvSpPr txBox="1"/>
          <p:nvPr/>
        </p:nvSpPr>
        <p:spPr>
          <a:xfrm>
            <a:off x="2217852" y="5061566"/>
            <a:ext cx="784382" cy="369332"/>
          </a:xfrm>
          <a:prstGeom prst="rect">
            <a:avLst/>
          </a:prstGeom>
          <a:noFill/>
        </p:spPr>
        <p:txBody>
          <a:bodyPr wrap="none" rtlCol="0">
            <a:spAutoFit/>
          </a:bodyPr>
          <a:lstStyle/>
          <a:p>
            <a:r>
              <a:rPr lang="en-US" dirty="0" smtClean="0">
                <a:solidFill>
                  <a:srgbClr val="FFFF00"/>
                </a:solidFill>
              </a:rPr>
              <a:t>Failing</a:t>
            </a:r>
            <a:endParaRPr lang="en-US" dirty="0">
              <a:solidFill>
                <a:srgbClr val="FFFF00"/>
              </a:solidFill>
            </a:endParaRPr>
          </a:p>
        </p:txBody>
      </p:sp>
      <p:sp>
        <p:nvSpPr>
          <p:cNvPr id="7" name="TextBox 6"/>
          <p:cNvSpPr txBox="1"/>
          <p:nvPr/>
        </p:nvSpPr>
        <p:spPr>
          <a:xfrm>
            <a:off x="7831991" y="5076541"/>
            <a:ext cx="970074" cy="369332"/>
          </a:xfrm>
          <a:prstGeom prst="rect">
            <a:avLst/>
          </a:prstGeom>
          <a:noFill/>
        </p:spPr>
        <p:txBody>
          <a:bodyPr wrap="none" rtlCol="0">
            <a:spAutoFit/>
          </a:bodyPr>
          <a:lstStyle/>
          <a:p>
            <a:r>
              <a:rPr lang="en-US" dirty="0" smtClean="0">
                <a:solidFill>
                  <a:srgbClr val="FFFF00"/>
                </a:solidFill>
              </a:rPr>
              <a:t>Working</a:t>
            </a:r>
            <a:endParaRPr lang="en-US" dirty="0">
              <a:solidFill>
                <a:srgbClr val="FFFF00"/>
              </a:solidFill>
            </a:endParaRPr>
          </a:p>
        </p:txBody>
      </p:sp>
      <p:sp>
        <p:nvSpPr>
          <p:cNvPr id="4" name="Rectangle 3"/>
          <p:cNvSpPr/>
          <p:nvPr/>
        </p:nvSpPr>
        <p:spPr bwMode="auto">
          <a:xfrm>
            <a:off x="4824710" y="3338478"/>
            <a:ext cx="789104" cy="1627949"/>
          </a:xfrm>
          <a:prstGeom prst="rect">
            <a:avLst/>
          </a:prstGeom>
          <a:noFill/>
          <a:ln w="38100">
            <a:solidFill>
              <a:srgbClr val="FF0000"/>
            </a:solidFill>
            <a:headEnd type="none" w="med" len="med"/>
            <a:tailEnd type="none" w="med" len="med"/>
          </a:ln>
          <a:effectLst/>
          <a:scene3d>
            <a:camera prst="orthographicFront"/>
            <a:lightRig rig="contrasting" dir="t">
              <a:rot lat="0" lon="0" rev="12000000"/>
            </a:lightRig>
          </a:scene3d>
          <a:sp3d prstMaterial="powder"/>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9" name="Rectangle 8"/>
          <p:cNvSpPr/>
          <p:nvPr/>
        </p:nvSpPr>
        <p:spPr bwMode="auto">
          <a:xfrm>
            <a:off x="10255664" y="3316454"/>
            <a:ext cx="789104" cy="1627949"/>
          </a:xfrm>
          <a:prstGeom prst="rect">
            <a:avLst/>
          </a:prstGeom>
          <a:noFill/>
          <a:ln w="38100">
            <a:solidFill>
              <a:srgbClr val="FF0000"/>
            </a:solidFill>
            <a:headEnd type="none" w="med" len="med"/>
            <a:tailEnd type="none" w="med" len="med"/>
          </a:ln>
          <a:effectLst/>
          <a:scene3d>
            <a:camera prst="orthographicFront"/>
            <a:lightRig rig="contrasting" dir="t">
              <a:rot lat="0" lon="0" rev="12000000"/>
            </a:lightRig>
          </a:scene3d>
          <a:sp3d prstMaterial="powder"/>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Tree>
    <p:extLst>
      <p:ext uri="{BB962C8B-B14F-4D97-AF65-F5344CB8AC3E}">
        <p14:creationId xmlns:p14="http://schemas.microsoft.com/office/powerpoint/2010/main" val="258916311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blackGray">
          <a:xfrm>
            <a:off x="0" y="1389272"/>
            <a:ext cx="7702300" cy="466928"/>
          </a:xfrm>
          <a:prstGeom prst="rect">
            <a:avLst/>
          </a:prstGeom>
          <a:gradFill flip="none" rotWithShape="1">
            <a:gsLst>
              <a:gs pos="0">
                <a:schemeClr val="accent1">
                  <a:tint val="66000"/>
                  <a:satMod val="160000"/>
                  <a:alpha val="70000"/>
                </a:schemeClr>
              </a:gs>
              <a:gs pos="100000">
                <a:schemeClr val="accent1">
                  <a:alpha val="70000"/>
                </a:schemeClr>
              </a:gs>
            </a:gsLst>
            <a:lin ang="54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outerShdw blurRad="38100" dist="38100" dir="2700000" algn="tl">
                  <a:srgbClr val="000000">
                    <a:alpha val="43137"/>
                  </a:srgbClr>
                </a:outerShdw>
              </a:effectLst>
            </a:endParaRPr>
          </a:p>
        </p:txBody>
      </p:sp>
      <p:sp>
        <p:nvSpPr>
          <p:cNvPr id="907266" name="Rectangle 2"/>
          <p:cNvSpPr>
            <a:spLocks noGrp="1" noChangeArrowheads="1"/>
          </p:cNvSpPr>
          <p:nvPr>
            <p:ph type="title"/>
          </p:nvPr>
        </p:nvSpPr>
        <p:spPr/>
        <p:txBody>
          <a:bodyPr/>
          <a:lstStyle/>
          <a:p>
            <a:r>
              <a:rPr lang="en-US" smtClean="0"/>
              <a:t>Outline</a:t>
            </a:r>
            <a:endParaRPr lang="en-US"/>
          </a:p>
        </p:txBody>
      </p:sp>
      <p:sp>
        <p:nvSpPr>
          <p:cNvPr id="907267" name="Rectangle 3"/>
          <p:cNvSpPr>
            <a:spLocks noGrp="1" noChangeArrowheads="1"/>
          </p:cNvSpPr>
          <p:nvPr>
            <p:ph idx="1"/>
          </p:nvPr>
        </p:nvSpPr>
        <p:spPr>
          <a:xfrm>
            <a:off x="507868" y="1412875"/>
            <a:ext cx="11173090" cy="2757678"/>
          </a:xfrm>
        </p:spPr>
        <p:txBody>
          <a:bodyPr/>
          <a:lstStyle/>
          <a:p>
            <a:r>
              <a:rPr lang="en-US" dirty="0" smtClean="0">
                <a:solidFill>
                  <a:schemeClr val="tx2"/>
                </a:solidFill>
              </a:rPr>
              <a:t>Introduction</a:t>
            </a:r>
          </a:p>
          <a:p>
            <a:r>
              <a:rPr lang="en-US" dirty="0" smtClean="0">
                <a:solidFill>
                  <a:schemeClr val="tx1"/>
                </a:solidFill>
              </a:rPr>
              <a:t>Sluggish Performance</a:t>
            </a:r>
          </a:p>
          <a:p>
            <a:r>
              <a:rPr lang="en-US" dirty="0" smtClean="0"/>
              <a:t>Application Hangs</a:t>
            </a:r>
          </a:p>
          <a:p>
            <a:r>
              <a:rPr lang="en-US" dirty="0" smtClean="0"/>
              <a:t>Error Messages</a:t>
            </a:r>
          </a:p>
          <a:p>
            <a:r>
              <a:rPr lang="en-US" dirty="0" smtClean="0"/>
              <a:t>Application Crashes</a:t>
            </a:r>
          </a:p>
          <a:p>
            <a:r>
              <a:rPr lang="en-US" dirty="0" smtClean="0"/>
              <a:t>Blue Screens</a:t>
            </a:r>
          </a:p>
        </p:txBody>
      </p:sp>
    </p:spTree>
    <p:extLst>
      <p:ext uri="{BB962C8B-B14F-4D97-AF65-F5344CB8AC3E}">
        <p14:creationId xmlns:p14="http://schemas.microsoft.com/office/powerpoint/2010/main" val="333615161"/>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0"/>
            <a:ext cx="11173090" cy="609398"/>
          </a:xfrm>
        </p:spPr>
        <p:txBody>
          <a:bodyPr/>
          <a:lstStyle/>
          <a:p>
            <a:r>
              <a:rPr lang="en-US" sz="4400" dirty="0" smtClean="0"/>
              <a:t>The Case of the Blocked HTTP Port</a:t>
            </a:r>
            <a:endParaRPr lang="en-US" sz="4400" dirty="0"/>
          </a:p>
        </p:txBody>
      </p:sp>
      <p:sp>
        <p:nvSpPr>
          <p:cNvPr id="3" name="Content Placeholder 2"/>
          <p:cNvSpPr>
            <a:spLocks noGrp="1"/>
          </p:cNvSpPr>
          <p:nvPr>
            <p:ph idx="1"/>
          </p:nvPr>
        </p:nvSpPr>
        <p:spPr>
          <a:xfrm>
            <a:off x="726566" y="1302490"/>
            <a:ext cx="10728705" cy="2825389"/>
          </a:xfrm>
        </p:spPr>
        <p:txBody>
          <a:bodyPr/>
          <a:lstStyle/>
          <a:p>
            <a:r>
              <a:rPr lang="en-US" sz="2800" dirty="0" smtClean="0"/>
              <a:t>User complained that they were unable to browse the web </a:t>
            </a:r>
          </a:p>
          <a:p>
            <a:pPr lvl="1"/>
            <a:r>
              <a:rPr lang="en-US" sz="2400" dirty="0" smtClean="0"/>
              <a:t>Got connection error from IE</a:t>
            </a:r>
          </a:p>
          <a:p>
            <a:pPr lvl="1"/>
            <a:r>
              <a:rPr lang="en-US" sz="2400" dirty="0" smtClean="0"/>
              <a:t>Had just had system migrated between domains</a:t>
            </a:r>
          </a:p>
          <a:p>
            <a:pPr marL="342900" lvl="1" indent="-342900"/>
            <a:r>
              <a:rPr lang="en-US" sz="2400" dirty="0" smtClean="0"/>
              <a:t>Admin went about troubleshooting</a:t>
            </a:r>
          </a:p>
          <a:p>
            <a:pPr lvl="1"/>
            <a:r>
              <a:rPr lang="en-US" sz="2400" dirty="0" smtClean="0"/>
              <a:t>Deleted IE cache: problem persisted</a:t>
            </a:r>
          </a:p>
          <a:p>
            <a:pPr lvl="1"/>
            <a:r>
              <a:rPr lang="en-US" sz="2400" dirty="0" smtClean="0"/>
              <a:t>Checked DNS, gateway, IP settings: no problems</a:t>
            </a:r>
          </a:p>
          <a:p>
            <a:pPr lvl="1"/>
            <a:r>
              <a:rPr lang="en-US" sz="2400" dirty="0" smtClean="0"/>
              <a:t>Tried other outbound ports: no problems</a:t>
            </a:r>
          </a:p>
        </p:txBody>
      </p:sp>
      <p:pic>
        <p:nvPicPr>
          <p:cNvPr id="1026" name="Picture 2"/>
          <p:cNvPicPr>
            <a:picLocks noChangeAspect="1" noChangeArrowheads="1"/>
          </p:cNvPicPr>
          <p:nvPr/>
        </p:nvPicPr>
        <p:blipFill>
          <a:blip r:embed="rId2" cstate="print"/>
          <a:srcRect/>
          <a:stretch>
            <a:fillRect/>
          </a:stretch>
        </p:blipFill>
        <p:spPr bwMode="auto">
          <a:xfrm>
            <a:off x="2514827" y="4575806"/>
            <a:ext cx="6168773" cy="1682070"/>
          </a:xfrm>
          <a:prstGeom prst="rect">
            <a:avLst/>
          </a:prstGeom>
          <a:noFill/>
          <a:ln w="9525">
            <a:noFill/>
            <a:miter lim="800000"/>
            <a:headEnd/>
            <a:tailEnd/>
          </a:ln>
        </p:spPr>
      </p:pic>
    </p:spTree>
    <p:extLst>
      <p:ext uri="{BB962C8B-B14F-4D97-AF65-F5344CB8AC3E}">
        <p14:creationId xmlns:p14="http://schemas.microsoft.com/office/powerpoint/2010/main" val="4035308007"/>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30188"/>
            <a:ext cx="11173090" cy="553998"/>
          </a:xfrm>
        </p:spPr>
        <p:txBody>
          <a:bodyPr/>
          <a:lstStyle/>
          <a:p>
            <a:r>
              <a:rPr lang="en-US" sz="4000" dirty="0" smtClean="0"/>
              <a:t>The Case of the Blocked HTTP Port (Cont)</a:t>
            </a:r>
            <a:endParaRPr lang="en-US" sz="4000" dirty="0"/>
          </a:p>
        </p:txBody>
      </p:sp>
      <p:sp>
        <p:nvSpPr>
          <p:cNvPr id="3" name="Content Placeholder 2"/>
          <p:cNvSpPr>
            <a:spLocks noGrp="1"/>
          </p:cNvSpPr>
          <p:nvPr>
            <p:ph idx="1"/>
          </p:nvPr>
        </p:nvSpPr>
        <p:spPr>
          <a:xfrm>
            <a:off x="507868" y="1447799"/>
            <a:ext cx="11173090" cy="2062103"/>
          </a:xfrm>
        </p:spPr>
        <p:txBody>
          <a:bodyPr/>
          <a:lstStyle/>
          <a:p>
            <a:r>
              <a:rPr lang="en-US" sz="2800" dirty="0" smtClean="0"/>
              <a:t>Suspected third-party </a:t>
            </a:r>
            <a:r>
              <a:rPr lang="en-US" sz="2800" dirty="0" err="1" smtClean="0"/>
              <a:t>plugin</a:t>
            </a:r>
            <a:r>
              <a:rPr lang="en-US" sz="2800" dirty="0" smtClean="0"/>
              <a:t> so captured a Process Monitor trace while launching IE</a:t>
            </a:r>
          </a:p>
          <a:p>
            <a:r>
              <a:rPr lang="en-US" sz="2800" dirty="0" smtClean="0"/>
              <a:t>Set a file system filter and looked at stack of each event</a:t>
            </a:r>
          </a:p>
          <a:p>
            <a:pPr lvl="1"/>
            <a:r>
              <a:rPr lang="en-US" sz="2400" dirty="0" smtClean="0"/>
              <a:t>Got to event that accessed Software.log hive file:</a:t>
            </a:r>
          </a:p>
          <a:p>
            <a:pPr lvl="1"/>
            <a:endParaRPr lang="en-US" sz="2400" dirty="0" smtClean="0"/>
          </a:p>
        </p:txBody>
      </p:sp>
      <p:grpSp>
        <p:nvGrpSpPr>
          <p:cNvPr id="2050" name="Group 2"/>
          <p:cNvGrpSpPr>
            <a:grpSpLocks/>
          </p:cNvGrpSpPr>
          <p:nvPr/>
        </p:nvGrpSpPr>
        <p:grpSpPr bwMode="auto">
          <a:xfrm>
            <a:off x="984042" y="3681708"/>
            <a:ext cx="7033968" cy="2409825"/>
            <a:chOff x="2049" y="1083"/>
            <a:chExt cx="8310" cy="3795"/>
          </a:xfrm>
        </p:grpSpPr>
        <p:pic>
          <p:nvPicPr>
            <p:cNvPr id="2051" name="Picture 3"/>
            <p:cNvPicPr>
              <a:picLocks noChangeAspect="1" noChangeArrowheads="1"/>
            </p:cNvPicPr>
            <p:nvPr/>
          </p:nvPicPr>
          <p:blipFill>
            <a:blip r:embed="rId2" cstate="print"/>
            <a:srcRect/>
            <a:stretch>
              <a:fillRect/>
            </a:stretch>
          </p:blipFill>
          <p:spPr bwMode="auto">
            <a:xfrm>
              <a:off x="2049" y="1083"/>
              <a:ext cx="8310" cy="3795"/>
            </a:xfrm>
            <a:prstGeom prst="rect">
              <a:avLst/>
            </a:prstGeom>
            <a:noFill/>
            <a:ln w="9525">
              <a:noFill/>
              <a:miter lim="800000"/>
              <a:headEnd/>
              <a:tailEnd/>
            </a:ln>
          </p:spPr>
        </p:pic>
        <p:sp>
          <p:nvSpPr>
            <p:cNvPr id="2052" name="Rectangle 4"/>
            <p:cNvSpPr>
              <a:spLocks noChangeArrowheads="1"/>
            </p:cNvSpPr>
            <p:nvPr/>
          </p:nvSpPr>
          <p:spPr bwMode="auto">
            <a:xfrm>
              <a:off x="2394" y="2418"/>
              <a:ext cx="6660" cy="360"/>
            </a:xfrm>
            <a:prstGeom prst="rect">
              <a:avLst/>
            </a:prstGeom>
            <a:noFill/>
            <a:ln w="25400">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053" name="Group 5"/>
          <p:cNvGrpSpPr>
            <a:grpSpLocks/>
          </p:cNvGrpSpPr>
          <p:nvPr/>
        </p:nvGrpSpPr>
        <p:grpSpPr bwMode="auto">
          <a:xfrm>
            <a:off x="6520540" y="3488735"/>
            <a:ext cx="4367662" cy="1816100"/>
            <a:chOff x="1872" y="10999"/>
            <a:chExt cx="5160" cy="2860"/>
          </a:xfrm>
        </p:grpSpPr>
        <p:pic>
          <p:nvPicPr>
            <p:cNvPr id="2054" name="Picture 6"/>
            <p:cNvPicPr>
              <a:picLocks noChangeAspect="1" noChangeArrowheads="1"/>
            </p:cNvPicPr>
            <p:nvPr/>
          </p:nvPicPr>
          <p:blipFill>
            <a:blip r:embed="rId3" cstate="print"/>
            <a:srcRect/>
            <a:stretch>
              <a:fillRect/>
            </a:stretch>
          </p:blipFill>
          <p:spPr bwMode="auto">
            <a:xfrm>
              <a:off x="1872" y="10999"/>
              <a:ext cx="5160" cy="2860"/>
            </a:xfrm>
            <a:prstGeom prst="rect">
              <a:avLst/>
            </a:prstGeom>
            <a:noFill/>
            <a:ln w="9525">
              <a:noFill/>
              <a:miter lim="800000"/>
              <a:headEnd/>
              <a:tailEnd/>
            </a:ln>
          </p:spPr>
        </p:pic>
        <p:sp>
          <p:nvSpPr>
            <p:cNvPr id="2055" name="Rectangle 7"/>
            <p:cNvSpPr>
              <a:spLocks noChangeArrowheads="1"/>
            </p:cNvSpPr>
            <p:nvPr/>
          </p:nvSpPr>
          <p:spPr bwMode="auto">
            <a:xfrm>
              <a:off x="3000" y="12814"/>
              <a:ext cx="1296" cy="315"/>
            </a:xfrm>
            <a:prstGeom prst="rect">
              <a:avLst/>
            </a:prstGeom>
            <a:noFill/>
            <a:ln w="25400">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929416463"/>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30188"/>
            <a:ext cx="11173090" cy="553998"/>
          </a:xfrm>
        </p:spPr>
        <p:txBody>
          <a:bodyPr/>
          <a:lstStyle/>
          <a:p>
            <a:r>
              <a:rPr lang="en-US" sz="4000" dirty="0" smtClean="0"/>
              <a:t>The Case of the Blocked HTTP Port (Cont)</a:t>
            </a:r>
            <a:endParaRPr lang="en-US" sz="4000" dirty="0"/>
          </a:p>
        </p:txBody>
      </p:sp>
      <p:sp>
        <p:nvSpPr>
          <p:cNvPr id="3" name="Content Placeholder 2"/>
          <p:cNvSpPr>
            <a:spLocks noGrp="1"/>
          </p:cNvSpPr>
          <p:nvPr>
            <p:ph idx="1"/>
          </p:nvPr>
        </p:nvSpPr>
        <p:spPr>
          <a:xfrm>
            <a:off x="507868" y="1447799"/>
            <a:ext cx="11173090" cy="4247317"/>
          </a:xfrm>
        </p:spPr>
        <p:txBody>
          <a:bodyPr/>
          <a:lstStyle/>
          <a:p>
            <a:r>
              <a:rPr lang="en-US" sz="2800" dirty="0" smtClean="0"/>
              <a:t>Web search revealed that driver was part of </a:t>
            </a:r>
            <a:r>
              <a:rPr lang="en-US" sz="2800" dirty="0" err="1" smtClean="0"/>
              <a:t>ZoneAlarms</a:t>
            </a:r>
            <a:r>
              <a:rPr lang="en-US" sz="2800" dirty="0" smtClean="0"/>
              <a:t> </a:t>
            </a:r>
            <a:r>
              <a:rPr lang="en-US" sz="2800" dirty="0" err="1" smtClean="0"/>
              <a:t>stateful</a:t>
            </a:r>
            <a:r>
              <a:rPr lang="en-US" sz="2800" dirty="0" smtClean="0"/>
              <a:t> firewall</a:t>
            </a:r>
          </a:p>
          <a:p>
            <a:pPr lvl="1"/>
            <a:r>
              <a:rPr lang="en-US" sz="2400" dirty="0" smtClean="0"/>
              <a:t>Search also showed that Cisco VPN client uses it:</a:t>
            </a:r>
          </a:p>
          <a:p>
            <a:pPr lvl="1"/>
            <a:endParaRPr lang="en-US" sz="2400" dirty="0" smtClean="0"/>
          </a:p>
          <a:p>
            <a:pPr lvl="1"/>
            <a:endParaRPr lang="en-US" sz="2400" dirty="0" smtClean="0"/>
          </a:p>
          <a:p>
            <a:pPr lvl="1"/>
            <a:endParaRPr lang="en-US" sz="2400" dirty="0" smtClean="0"/>
          </a:p>
          <a:p>
            <a:pPr lvl="1"/>
            <a:endParaRPr lang="en-US" sz="2400" dirty="0" smtClean="0"/>
          </a:p>
          <a:p>
            <a:endParaRPr lang="en-US" sz="2800" dirty="0" smtClean="0"/>
          </a:p>
          <a:p>
            <a:endParaRPr lang="en-US" sz="2800" dirty="0"/>
          </a:p>
          <a:p>
            <a:r>
              <a:rPr lang="en-US" sz="2800" dirty="0" smtClean="0"/>
              <a:t>Had uninstalled VPN client before moving system across domains</a:t>
            </a:r>
          </a:p>
          <a:p>
            <a:pPr lvl="1"/>
            <a:r>
              <a:rPr lang="en-US" sz="2400" dirty="0" smtClean="0"/>
              <a:t>Uninstall must have left something behind </a:t>
            </a:r>
          </a:p>
        </p:txBody>
      </p:sp>
      <p:pic>
        <p:nvPicPr>
          <p:cNvPr id="3075" name="Picture 3"/>
          <p:cNvPicPr>
            <a:picLocks noChangeAspect="1" noChangeArrowheads="1"/>
          </p:cNvPicPr>
          <p:nvPr/>
        </p:nvPicPr>
        <p:blipFill>
          <a:blip r:embed="rId2" cstate="print"/>
          <a:srcRect/>
          <a:stretch>
            <a:fillRect/>
          </a:stretch>
        </p:blipFill>
        <p:spPr bwMode="auto">
          <a:xfrm>
            <a:off x="2673143" y="2378054"/>
            <a:ext cx="5604032" cy="2078036"/>
          </a:xfrm>
          <a:prstGeom prst="rect">
            <a:avLst/>
          </a:prstGeom>
          <a:noFill/>
          <a:ln w="9525">
            <a:noFill/>
            <a:miter lim="800000"/>
            <a:headEnd/>
            <a:tailEnd/>
          </a:ln>
          <a:effectLst/>
        </p:spPr>
      </p:pic>
    </p:spTree>
    <p:extLst>
      <p:ext uri="{BB962C8B-B14F-4D97-AF65-F5344CB8AC3E}">
        <p14:creationId xmlns:p14="http://schemas.microsoft.com/office/powerpoint/2010/main" val="2035075291"/>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dirty="0" smtClean="0"/>
              <a:t>Viewing </a:t>
            </a:r>
            <a:r>
              <a:rPr lang="en-US" dirty="0" err="1" smtClean="0"/>
              <a:t>Autostarts</a:t>
            </a:r>
            <a:endParaRPr lang="en-US" dirty="0" smtClean="0"/>
          </a:p>
        </p:txBody>
      </p:sp>
      <p:sp>
        <p:nvSpPr>
          <p:cNvPr id="26627" name="Rectangle 3"/>
          <p:cNvSpPr>
            <a:spLocks noGrp="1" noChangeArrowheads="1"/>
          </p:cNvSpPr>
          <p:nvPr>
            <p:ph idx="1"/>
          </p:nvPr>
        </p:nvSpPr>
        <p:spPr>
          <a:xfrm>
            <a:off x="507868" y="1030731"/>
            <a:ext cx="11173090" cy="1920526"/>
          </a:xfrm>
        </p:spPr>
        <p:txBody>
          <a:bodyPr/>
          <a:lstStyle/>
          <a:p>
            <a:r>
              <a:rPr lang="en-US" sz="2800" dirty="0" smtClean="0"/>
              <a:t>Use </a:t>
            </a:r>
            <a:r>
              <a:rPr lang="en-US" sz="2800" dirty="0" err="1" smtClean="0"/>
              <a:t>Autoruns</a:t>
            </a:r>
            <a:r>
              <a:rPr lang="en-US" sz="2800" dirty="0" smtClean="0"/>
              <a:t> to see what’s configured to start when the system boots and you login</a:t>
            </a:r>
          </a:p>
          <a:p>
            <a:pPr lvl="1"/>
            <a:r>
              <a:rPr lang="en-US" sz="2400" dirty="0" smtClean="0"/>
              <a:t>Windows </a:t>
            </a:r>
            <a:r>
              <a:rPr lang="en-US" sz="2400" dirty="0" err="1" smtClean="0"/>
              <a:t>MsConfig</a:t>
            </a:r>
            <a:r>
              <a:rPr lang="en-US" sz="2400" dirty="0" smtClean="0"/>
              <a:t> shows a subset defined </a:t>
            </a:r>
            <a:br>
              <a:rPr lang="en-US" sz="2400" dirty="0" smtClean="0"/>
            </a:br>
            <a:r>
              <a:rPr lang="en-US" sz="2400" dirty="0" err="1" smtClean="0"/>
              <a:t>autostart</a:t>
            </a:r>
            <a:r>
              <a:rPr lang="en-US" sz="2400" dirty="0" smtClean="0"/>
              <a:t> locations</a:t>
            </a:r>
          </a:p>
          <a:p>
            <a:pPr lvl="1"/>
            <a:r>
              <a:rPr lang="en-US" sz="2400" dirty="0" err="1" smtClean="0"/>
              <a:t>MsConfig</a:t>
            </a:r>
            <a:r>
              <a:rPr lang="en-US" sz="2400" dirty="0" smtClean="0"/>
              <a:t> doesn’t show as much information</a:t>
            </a:r>
          </a:p>
        </p:txBody>
      </p:sp>
      <p:pic>
        <p:nvPicPr>
          <p:cNvPr id="438274" name="Picture 2"/>
          <p:cNvPicPr>
            <a:picLocks noChangeAspect="1" noChangeArrowheads="1"/>
          </p:cNvPicPr>
          <p:nvPr/>
        </p:nvPicPr>
        <p:blipFill>
          <a:blip r:embed="rId3"/>
          <a:srcRect/>
          <a:stretch>
            <a:fillRect/>
          </a:stretch>
        </p:blipFill>
        <p:spPr bwMode="auto">
          <a:xfrm>
            <a:off x="957551" y="3184020"/>
            <a:ext cx="5445440" cy="2716446"/>
          </a:xfrm>
          <a:prstGeom prst="rect">
            <a:avLst/>
          </a:prstGeom>
          <a:noFill/>
          <a:ln w="9525">
            <a:noFill/>
            <a:miter lim="800000"/>
            <a:headEnd/>
            <a:tailEnd/>
          </a:ln>
          <a:effectLst/>
        </p:spPr>
      </p:pic>
      <p:pic>
        <p:nvPicPr>
          <p:cNvPr id="438273" name="Picture 1"/>
          <p:cNvPicPr>
            <a:picLocks noChangeAspect="1" noChangeArrowheads="1"/>
          </p:cNvPicPr>
          <p:nvPr/>
        </p:nvPicPr>
        <p:blipFill>
          <a:blip r:embed="rId4"/>
          <a:srcRect/>
          <a:stretch>
            <a:fillRect/>
          </a:stretch>
        </p:blipFill>
        <p:spPr bwMode="auto">
          <a:xfrm>
            <a:off x="5477925" y="2947218"/>
            <a:ext cx="5690107" cy="3257527"/>
          </a:xfrm>
          <a:prstGeom prst="rect">
            <a:avLst/>
          </a:prstGeom>
          <a:noFill/>
          <a:ln w="9525">
            <a:noFill/>
            <a:miter lim="800000"/>
            <a:headEnd/>
            <a:tailEnd/>
          </a:ln>
          <a:effectLst/>
        </p:spPr>
      </p:pic>
    </p:spTree>
    <p:extLst>
      <p:ext uri="{BB962C8B-B14F-4D97-AF65-F5344CB8AC3E}">
        <p14:creationId xmlns:p14="http://schemas.microsoft.com/office/powerpoint/2010/main" val="4094441584"/>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30188"/>
            <a:ext cx="11173090" cy="553998"/>
          </a:xfrm>
        </p:spPr>
        <p:txBody>
          <a:bodyPr/>
          <a:lstStyle/>
          <a:p>
            <a:r>
              <a:rPr lang="en-US" sz="4000" dirty="0" smtClean="0"/>
              <a:t>The Case of the Blocked HTTP Port: Solved</a:t>
            </a:r>
            <a:endParaRPr lang="en-US" sz="4000" dirty="0"/>
          </a:p>
        </p:txBody>
      </p:sp>
      <p:sp>
        <p:nvSpPr>
          <p:cNvPr id="3" name="Content Placeholder 2"/>
          <p:cNvSpPr>
            <a:spLocks noGrp="1"/>
          </p:cNvSpPr>
          <p:nvPr>
            <p:ph idx="1"/>
          </p:nvPr>
        </p:nvSpPr>
        <p:spPr>
          <a:xfrm>
            <a:off x="507868" y="989013"/>
            <a:ext cx="11172958" cy="5127558"/>
          </a:xfrm>
        </p:spPr>
        <p:txBody>
          <a:bodyPr/>
          <a:lstStyle/>
          <a:p>
            <a:r>
              <a:rPr lang="en-US" dirty="0" smtClean="0"/>
              <a:t>Ran </a:t>
            </a:r>
            <a:r>
              <a:rPr lang="en-US" dirty="0" err="1" smtClean="0"/>
              <a:t>Autoruns</a:t>
            </a:r>
            <a:r>
              <a:rPr lang="en-US" dirty="0" smtClean="0"/>
              <a:t> and looked for driver:</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a:p>
            <a:endParaRPr lang="en-US" dirty="0" smtClean="0"/>
          </a:p>
          <a:p>
            <a:r>
              <a:rPr lang="en-US" dirty="0" smtClean="0"/>
              <a:t>Unchecked driver entry, rebooted and problem solved</a:t>
            </a:r>
            <a:endParaRPr lang="en-US" dirty="0"/>
          </a:p>
        </p:txBody>
      </p:sp>
      <p:pic>
        <p:nvPicPr>
          <p:cNvPr id="4098" name="Picture 2"/>
          <p:cNvPicPr>
            <a:picLocks noChangeAspect="1" noChangeArrowheads="1"/>
          </p:cNvPicPr>
          <p:nvPr/>
        </p:nvPicPr>
        <p:blipFill>
          <a:blip r:embed="rId2" cstate="print"/>
          <a:srcRect/>
          <a:stretch>
            <a:fillRect/>
          </a:stretch>
        </p:blipFill>
        <p:spPr bwMode="auto">
          <a:xfrm>
            <a:off x="1722027" y="1917577"/>
            <a:ext cx="9434333" cy="3216492"/>
          </a:xfrm>
          <a:prstGeom prst="rect">
            <a:avLst/>
          </a:prstGeom>
          <a:noFill/>
          <a:ln w="9525">
            <a:noFill/>
            <a:miter lim="800000"/>
            <a:headEnd/>
            <a:tailEnd/>
          </a:ln>
          <a:effectLst/>
        </p:spPr>
      </p:pic>
    </p:spTree>
    <p:extLst>
      <p:ext uri="{BB962C8B-B14F-4D97-AF65-F5344CB8AC3E}">
        <p14:creationId xmlns:p14="http://schemas.microsoft.com/office/powerpoint/2010/main" val="1242321561"/>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blackGray">
          <a:xfrm>
            <a:off x="0" y="2761822"/>
            <a:ext cx="7702300" cy="466928"/>
          </a:xfrm>
          <a:prstGeom prst="rect">
            <a:avLst/>
          </a:prstGeom>
          <a:gradFill flip="none" rotWithShape="1">
            <a:gsLst>
              <a:gs pos="0">
                <a:schemeClr val="accent1">
                  <a:tint val="66000"/>
                  <a:satMod val="160000"/>
                  <a:alpha val="70000"/>
                </a:schemeClr>
              </a:gs>
              <a:gs pos="100000">
                <a:schemeClr val="accent1">
                  <a:alpha val="70000"/>
                </a:schemeClr>
              </a:gs>
            </a:gsLst>
            <a:lin ang="54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outerShdw blurRad="38100" dist="38100" dir="2700000" algn="tl">
                  <a:srgbClr val="000000">
                    <a:alpha val="43137"/>
                  </a:srgbClr>
                </a:outerShdw>
              </a:effectLst>
            </a:endParaRPr>
          </a:p>
        </p:txBody>
      </p:sp>
      <p:sp>
        <p:nvSpPr>
          <p:cNvPr id="907266" name="Rectangle 2"/>
          <p:cNvSpPr>
            <a:spLocks noGrp="1" noChangeArrowheads="1"/>
          </p:cNvSpPr>
          <p:nvPr>
            <p:ph type="title"/>
          </p:nvPr>
        </p:nvSpPr>
        <p:spPr/>
        <p:txBody>
          <a:bodyPr/>
          <a:lstStyle/>
          <a:p>
            <a:r>
              <a:rPr lang="en-US" smtClean="0"/>
              <a:t>Outline</a:t>
            </a:r>
            <a:endParaRPr lang="en-US"/>
          </a:p>
        </p:txBody>
      </p:sp>
      <p:sp>
        <p:nvSpPr>
          <p:cNvPr id="907267" name="Rectangle 3"/>
          <p:cNvSpPr>
            <a:spLocks noGrp="1" noChangeArrowheads="1"/>
          </p:cNvSpPr>
          <p:nvPr>
            <p:ph idx="1"/>
          </p:nvPr>
        </p:nvSpPr>
        <p:spPr>
          <a:xfrm>
            <a:off x="507868" y="1412875"/>
            <a:ext cx="11173090" cy="2283702"/>
          </a:xfrm>
        </p:spPr>
        <p:txBody>
          <a:bodyPr/>
          <a:lstStyle/>
          <a:p>
            <a:r>
              <a:rPr lang="en-US" dirty="0" smtClean="0"/>
              <a:t>Sluggish Performance</a:t>
            </a:r>
          </a:p>
          <a:p>
            <a:r>
              <a:rPr lang="en-US" dirty="0" smtClean="0"/>
              <a:t>Application Hangs</a:t>
            </a:r>
          </a:p>
          <a:p>
            <a:r>
              <a:rPr lang="en-US" dirty="0" smtClean="0"/>
              <a:t>Error Messages</a:t>
            </a:r>
          </a:p>
          <a:p>
            <a:r>
              <a:rPr lang="en-US" dirty="0" smtClean="0">
                <a:solidFill>
                  <a:schemeClr val="tx2"/>
                </a:solidFill>
              </a:rPr>
              <a:t>Application Crashes</a:t>
            </a:r>
          </a:p>
          <a:p>
            <a:r>
              <a:rPr lang="en-US" dirty="0" smtClean="0"/>
              <a:t>Blue Screens</a:t>
            </a:r>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Crashes</a:t>
            </a:r>
            <a:endParaRPr lang="en-US" dirty="0"/>
          </a:p>
        </p:txBody>
      </p:sp>
      <p:sp>
        <p:nvSpPr>
          <p:cNvPr id="3" name="Content Placeholder 2"/>
          <p:cNvSpPr>
            <a:spLocks noGrp="1"/>
          </p:cNvSpPr>
          <p:nvPr>
            <p:ph idx="1"/>
          </p:nvPr>
        </p:nvSpPr>
        <p:spPr>
          <a:xfrm>
            <a:off x="507868" y="989013"/>
            <a:ext cx="11172958" cy="3010055"/>
          </a:xfrm>
        </p:spPr>
        <p:txBody>
          <a:bodyPr/>
          <a:lstStyle/>
          <a:p>
            <a:r>
              <a:rPr lang="en-US" dirty="0" smtClean="0"/>
              <a:t>In most cases, there’s nothing you can do about application crashes </a:t>
            </a:r>
          </a:p>
          <a:p>
            <a:pPr lvl="1"/>
            <a:r>
              <a:rPr lang="en-US" dirty="0" smtClean="0"/>
              <a:t>They are caused by a bug in in the program</a:t>
            </a:r>
          </a:p>
          <a:p>
            <a:pPr lvl="1"/>
            <a:r>
              <a:rPr lang="en-US" dirty="0" smtClean="0"/>
              <a:t>Only the developer can fix a bug</a:t>
            </a:r>
          </a:p>
          <a:p>
            <a:r>
              <a:rPr lang="en-US" dirty="0" smtClean="0"/>
              <a:t>However, the crash may be caused by </a:t>
            </a:r>
            <a:r>
              <a:rPr lang="en-US" dirty="0" err="1" smtClean="0"/>
              <a:t>misconfiguration</a:t>
            </a:r>
            <a:r>
              <a:rPr lang="en-US" dirty="0" smtClean="0"/>
              <a:t> or an extension (a </a:t>
            </a:r>
            <a:r>
              <a:rPr lang="en-US" dirty="0" err="1" smtClean="0"/>
              <a:t>plugin</a:t>
            </a:r>
            <a:r>
              <a:rPr lang="en-US" dirty="0" smtClean="0"/>
              <a:t>)</a:t>
            </a:r>
          </a:p>
          <a:p>
            <a:pPr lvl="1"/>
            <a:r>
              <a:rPr lang="en-US" dirty="0" smtClean="0"/>
              <a:t>Monitor the application’s crash with Process Monitor if it’s reproducible</a:t>
            </a:r>
          </a:p>
          <a:p>
            <a:pPr lvl="1"/>
            <a:r>
              <a:rPr lang="en-US" dirty="0" smtClean="0"/>
              <a:t>Look for extensions in the crash file with </a:t>
            </a:r>
            <a:r>
              <a:rPr lang="en-US" dirty="0" err="1" smtClean="0"/>
              <a:t>Windbg</a:t>
            </a:r>
            <a:endParaRPr lang="en-US" dirty="0"/>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Finding the Crash Dump</a:t>
            </a:r>
            <a:endParaRPr lang="en-US" dirty="0"/>
          </a:p>
        </p:txBody>
      </p:sp>
      <p:sp>
        <p:nvSpPr>
          <p:cNvPr id="3" name="Content Placeholder 2"/>
          <p:cNvSpPr>
            <a:spLocks noGrp="1"/>
          </p:cNvSpPr>
          <p:nvPr>
            <p:ph idx="1"/>
          </p:nvPr>
        </p:nvSpPr>
        <p:spPr>
          <a:xfrm>
            <a:off x="719480" y="1308101"/>
            <a:ext cx="10728705" cy="861774"/>
          </a:xfrm>
        </p:spPr>
        <p:txBody>
          <a:bodyPr/>
          <a:lstStyle/>
          <a:p>
            <a:r>
              <a:rPr lang="en-US" dirty="0" smtClean="0"/>
              <a:t>On pre-Vista systems, finding the dump file is easy:</a:t>
            </a:r>
          </a:p>
          <a:p>
            <a:endParaRPr lang="en-US" dirty="0"/>
          </a:p>
        </p:txBody>
      </p:sp>
      <p:pic>
        <p:nvPicPr>
          <p:cNvPr id="1027" name="Picture 3"/>
          <p:cNvPicPr>
            <a:picLocks noChangeAspect="1" noChangeArrowheads="1"/>
          </p:cNvPicPr>
          <p:nvPr/>
        </p:nvPicPr>
        <p:blipFill>
          <a:blip r:embed="rId2" cstate="print"/>
          <a:srcRect/>
          <a:stretch>
            <a:fillRect/>
          </a:stretch>
        </p:blipFill>
        <p:spPr bwMode="auto">
          <a:xfrm>
            <a:off x="1225232" y="3829050"/>
            <a:ext cx="3963068" cy="1873250"/>
          </a:xfrm>
          <a:prstGeom prst="rect">
            <a:avLst/>
          </a:prstGeom>
          <a:noFill/>
          <a:ln w="9525">
            <a:noFill/>
            <a:miter lim="800000"/>
            <a:headEnd/>
            <a:tailEnd/>
          </a:ln>
          <a:effectLst/>
        </p:spPr>
      </p:pic>
      <p:pic>
        <p:nvPicPr>
          <p:cNvPr id="1030" name="Picture 6"/>
          <p:cNvPicPr>
            <a:picLocks noChangeAspect="1" noChangeArrowheads="1"/>
          </p:cNvPicPr>
          <p:nvPr/>
        </p:nvPicPr>
        <p:blipFill>
          <a:blip r:embed="rId3" cstate="print"/>
          <a:srcRect/>
          <a:stretch>
            <a:fillRect/>
          </a:stretch>
        </p:blipFill>
        <p:spPr bwMode="auto">
          <a:xfrm>
            <a:off x="2568578" y="2667001"/>
            <a:ext cx="4970949" cy="2413001"/>
          </a:xfrm>
          <a:prstGeom prst="rect">
            <a:avLst/>
          </a:prstGeom>
          <a:noFill/>
          <a:ln w="9525">
            <a:noFill/>
            <a:miter lim="800000"/>
            <a:headEnd/>
            <a:tailEnd/>
          </a:ln>
          <a:effectLst/>
        </p:spPr>
      </p:pic>
      <p:pic>
        <p:nvPicPr>
          <p:cNvPr id="1031" name="Picture 7"/>
          <p:cNvPicPr>
            <a:picLocks noChangeAspect="1" noChangeArrowheads="1"/>
          </p:cNvPicPr>
          <p:nvPr/>
        </p:nvPicPr>
        <p:blipFill>
          <a:blip r:embed="rId4" cstate="print"/>
          <a:srcRect/>
          <a:stretch>
            <a:fillRect/>
          </a:stretch>
        </p:blipFill>
        <p:spPr bwMode="auto">
          <a:xfrm>
            <a:off x="5482856" y="2889250"/>
            <a:ext cx="5419371" cy="1450342"/>
          </a:xfrm>
          <a:prstGeom prst="rect">
            <a:avLst/>
          </a:prstGeom>
          <a:noFill/>
          <a:ln w="9525">
            <a:noFill/>
            <a:miter lim="800000"/>
            <a:headEnd/>
            <a:tailEnd/>
          </a:ln>
          <a:effectLst/>
        </p:spPr>
      </p:pic>
      <p:cxnSp>
        <p:nvCxnSpPr>
          <p:cNvPr id="11" name="Straight Arrow Connector 10"/>
          <p:cNvCxnSpPr/>
          <p:nvPr/>
        </p:nvCxnSpPr>
        <p:spPr>
          <a:xfrm rot="5400000" flipH="1" flipV="1">
            <a:off x="3623811" y="4949858"/>
            <a:ext cx="285750" cy="253934"/>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5400000" flipH="1" flipV="1">
            <a:off x="5332558" y="4324397"/>
            <a:ext cx="406400" cy="355507"/>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5595009" y="3289300"/>
            <a:ext cx="4156051" cy="190500"/>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Attaching to the Dying Process</a:t>
            </a:r>
            <a:endParaRPr lang="en-US" dirty="0"/>
          </a:p>
        </p:txBody>
      </p:sp>
      <p:sp>
        <p:nvSpPr>
          <p:cNvPr id="3" name="Content Placeholder 2"/>
          <p:cNvSpPr>
            <a:spLocks noGrp="1"/>
          </p:cNvSpPr>
          <p:nvPr>
            <p:ph idx="1"/>
          </p:nvPr>
        </p:nvSpPr>
        <p:spPr>
          <a:xfrm>
            <a:off x="507868" y="1057111"/>
            <a:ext cx="11173090" cy="5423023"/>
          </a:xfrm>
        </p:spPr>
        <p:txBody>
          <a:bodyPr/>
          <a:lstStyle/>
          <a:p>
            <a:r>
              <a:rPr lang="en-US" sz="2800" dirty="0" smtClean="0"/>
              <a:t>Vista and higher doesn’t save crash dumps for most crashes</a:t>
            </a:r>
          </a:p>
          <a:p>
            <a:pPr lvl="1"/>
            <a:r>
              <a:rPr lang="en-US" sz="2400" dirty="0" smtClean="0"/>
              <a:t>Only if Microsoft requests a dump for study and you send it in</a:t>
            </a:r>
          </a:p>
          <a:p>
            <a:r>
              <a:rPr lang="en-US" sz="2800" dirty="0" smtClean="0"/>
              <a:t>When a crash occurs, don’t dismiss the crash dialog:</a:t>
            </a:r>
            <a:br>
              <a:rPr lang="en-US" sz="2800" dirty="0" smtClean="0"/>
            </a:br>
            <a:r>
              <a:rPr lang="en-US" sz="2800" dirty="0" smtClean="0"/>
              <a:t/>
            </a:r>
            <a:br>
              <a:rPr lang="en-US" sz="2800" dirty="0" smtClean="0"/>
            </a:br>
            <a:r>
              <a:rPr lang="en-US" sz="2800" dirty="0" smtClean="0"/>
              <a:t/>
            </a:r>
            <a:br>
              <a:rPr lang="en-US" sz="2800" dirty="0" smtClean="0"/>
            </a:br>
            <a:endParaRPr lang="en-US" sz="2800" dirty="0" smtClean="0"/>
          </a:p>
          <a:p>
            <a:pPr lvl="1"/>
            <a:endParaRPr lang="en-US" sz="2400" dirty="0" smtClean="0"/>
          </a:p>
          <a:p>
            <a:r>
              <a:rPr lang="en-US" sz="2800" dirty="0" smtClean="0"/>
              <a:t>Launch </a:t>
            </a:r>
            <a:r>
              <a:rPr lang="en-US" sz="2800" dirty="0" err="1" smtClean="0"/>
              <a:t>Windbg</a:t>
            </a:r>
            <a:r>
              <a:rPr lang="en-US" sz="2800" dirty="0" smtClean="0"/>
              <a:t> </a:t>
            </a:r>
            <a:br>
              <a:rPr lang="en-US" sz="2800" dirty="0" smtClean="0"/>
            </a:br>
            <a:r>
              <a:rPr lang="en-US" sz="2800" dirty="0" smtClean="0"/>
              <a:t>and attach to </a:t>
            </a:r>
            <a:br>
              <a:rPr lang="en-US" sz="2800" dirty="0" smtClean="0"/>
            </a:br>
            <a:r>
              <a:rPr lang="en-US" sz="2800" dirty="0" smtClean="0"/>
              <a:t>the process</a:t>
            </a:r>
          </a:p>
          <a:p>
            <a:endParaRPr lang="en-US" sz="2800" dirty="0" smtClean="0"/>
          </a:p>
          <a:p>
            <a:r>
              <a:rPr lang="en-US" sz="2800" dirty="0" smtClean="0"/>
              <a:t>You can save a dump with the .dump</a:t>
            </a:r>
            <a:br>
              <a:rPr lang="en-US" sz="2800" dirty="0" smtClean="0"/>
            </a:br>
            <a:r>
              <a:rPr lang="en-US" sz="2800" dirty="0" smtClean="0"/>
              <a:t>command</a:t>
            </a:r>
            <a:endParaRPr lang="en-US" sz="2800" dirty="0"/>
          </a:p>
        </p:txBody>
      </p:sp>
      <p:pic>
        <p:nvPicPr>
          <p:cNvPr id="2050" name="Picture 2"/>
          <p:cNvPicPr>
            <a:picLocks noChangeAspect="1" noChangeArrowheads="1"/>
          </p:cNvPicPr>
          <p:nvPr/>
        </p:nvPicPr>
        <p:blipFill>
          <a:blip r:embed="rId2" cstate="print"/>
          <a:srcRect/>
          <a:stretch>
            <a:fillRect/>
          </a:stretch>
        </p:blipFill>
        <p:spPr bwMode="auto">
          <a:xfrm>
            <a:off x="1394283" y="2496978"/>
            <a:ext cx="3286112" cy="1232613"/>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cstate="print"/>
          <a:srcRect/>
          <a:stretch>
            <a:fillRect/>
          </a:stretch>
        </p:blipFill>
        <p:spPr bwMode="auto">
          <a:xfrm>
            <a:off x="5010640" y="3836349"/>
            <a:ext cx="3485727" cy="1396346"/>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cstate="print"/>
          <a:srcRect/>
          <a:stretch>
            <a:fillRect/>
          </a:stretch>
        </p:blipFill>
        <p:spPr bwMode="auto">
          <a:xfrm>
            <a:off x="8130582" y="2405386"/>
            <a:ext cx="3172446" cy="3260725"/>
          </a:xfrm>
          <a:prstGeom prst="rect">
            <a:avLst/>
          </a:prstGeom>
          <a:noFill/>
          <a:ln w="9525">
            <a:noFill/>
            <a:miter lim="800000"/>
            <a:headEnd/>
            <a:tailEnd/>
          </a:ln>
          <a:effectLst/>
        </p:spPr>
      </p:pic>
      <p:cxnSp>
        <p:nvCxnSpPr>
          <p:cNvPr id="8" name="Straight Arrow Connector 7"/>
          <p:cNvCxnSpPr/>
          <p:nvPr/>
        </p:nvCxnSpPr>
        <p:spPr>
          <a:xfrm flipV="1">
            <a:off x="5919935" y="3491409"/>
            <a:ext cx="2148898" cy="1358387"/>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Identifying the Crashed Process</a:t>
            </a:r>
            <a:endParaRPr lang="en-US" dirty="0"/>
          </a:p>
        </p:txBody>
      </p:sp>
      <p:sp>
        <p:nvSpPr>
          <p:cNvPr id="3" name="Content Placeholder 2"/>
          <p:cNvSpPr>
            <a:spLocks noGrp="1"/>
          </p:cNvSpPr>
          <p:nvPr>
            <p:ph idx="1"/>
          </p:nvPr>
        </p:nvSpPr>
        <p:spPr>
          <a:xfrm>
            <a:off x="719480" y="1181101"/>
            <a:ext cx="10728705" cy="2696123"/>
          </a:xfrm>
        </p:spPr>
        <p:txBody>
          <a:bodyPr/>
          <a:lstStyle/>
          <a:p>
            <a:r>
              <a:rPr lang="en-US" sz="2400" dirty="0" smtClean="0"/>
              <a:t>On Vista and higher, the process name might not be enough to identify the instance that’s crashed:</a:t>
            </a:r>
          </a:p>
          <a:p>
            <a:endParaRPr lang="en-US" sz="2400" dirty="0" smtClean="0"/>
          </a:p>
          <a:p>
            <a:endParaRPr lang="en-US" sz="2400" dirty="0" smtClean="0"/>
          </a:p>
          <a:p>
            <a:endParaRPr lang="en-US" sz="2400" dirty="0" smtClean="0"/>
          </a:p>
          <a:p>
            <a:endParaRPr lang="en-US" sz="2400" dirty="0" smtClean="0"/>
          </a:p>
          <a:p>
            <a:r>
              <a:rPr lang="en-US" sz="2400" dirty="0" smtClean="0"/>
              <a:t>To determine the PID of the crashed instance, look at </a:t>
            </a:r>
            <a:r>
              <a:rPr lang="en-US" sz="2400" dirty="0" err="1" smtClean="0"/>
              <a:t>WerFault’s</a:t>
            </a:r>
            <a:r>
              <a:rPr lang="en-US" sz="2400" dirty="0" smtClean="0"/>
              <a:t> command line:</a:t>
            </a:r>
            <a:endParaRPr lang="en-US" sz="2400" dirty="0"/>
          </a:p>
        </p:txBody>
      </p:sp>
      <p:pic>
        <p:nvPicPr>
          <p:cNvPr id="183298" name="Picture 2"/>
          <p:cNvPicPr>
            <a:picLocks noChangeAspect="1" noChangeArrowheads="1"/>
          </p:cNvPicPr>
          <p:nvPr/>
        </p:nvPicPr>
        <p:blipFill>
          <a:blip r:embed="rId2" cstate="print"/>
          <a:srcRect/>
          <a:stretch>
            <a:fillRect/>
          </a:stretch>
        </p:blipFill>
        <p:spPr bwMode="auto">
          <a:xfrm>
            <a:off x="3901994" y="1891925"/>
            <a:ext cx="3466197" cy="1300163"/>
          </a:xfrm>
          <a:prstGeom prst="rect">
            <a:avLst/>
          </a:prstGeom>
          <a:noFill/>
          <a:ln w="9525">
            <a:noFill/>
            <a:miter lim="800000"/>
            <a:headEnd/>
            <a:tailEnd/>
          </a:ln>
          <a:effectLst/>
        </p:spPr>
      </p:pic>
      <p:pic>
        <p:nvPicPr>
          <p:cNvPr id="183299" name="Picture 3"/>
          <p:cNvPicPr>
            <a:picLocks noChangeAspect="1" noChangeArrowheads="1"/>
          </p:cNvPicPr>
          <p:nvPr/>
        </p:nvPicPr>
        <p:blipFill>
          <a:blip r:embed="rId3" cstate="print"/>
          <a:srcRect/>
          <a:stretch>
            <a:fillRect/>
          </a:stretch>
        </p:blipFill>
        <p:spPr bwMode="auto">
          <a:xfrm>
            <a:off x="1965461" y="4633728"/>
            <a:ext cx="3320184" cy="781780"/>
          </a:xfrm>
          <a:prstGeom prst="rect">
            <a:avLst/>
          </a:prstGeom>
          <a:noFill/>
          <a:ln w="9525">
            <a:noFill/>
            <a:miter lim="800000"/>
            <a:headEnd/>
            <a:tailEnd/>
          </a:ln>
          <a:effectLst/>
        </p:spPr>
      </p:pic>
      <p:pic>
        <p:nvPicPr>
          <p:cNvPr id="183300" name="Picture 4"/>
          <p:cNvPicPr>
            <a:picLocks noChangeAspect="1" noChangeArrowheads="1"/>
          </p:cNvPicPr>
          <p:nvPr/>
        </p:nvPicPr>
        <p:blipFill>
          <a:blip r:embed="rId4" cstate="print"/>
          <a:srcRect/>
          <a:stretch>
            <a:fillRect/>
          </a:stretch>
        </p:blipFill>
        <p:spPr bwMode="auto">
          <a:xfrm>
            <a:off x="5186709" y="4217353"/>
            <a:ext cx="5311867" cy="2293657"/>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Case of the Unexplained…</a:t>
            </a:r>
            <a:endParaRPr lang="en-US" dirty="0"/>
          </a:p>
        </p:txBody>
      </p:sp>
      <p:sp>
        <p:nvSpPr>
          <p:cNvPr id="3" name="Content Placeholder 2"/>
          <p:cNvSpPr>
            <a:spLocks noGrp="1"/>
          </p:cNvSpPr>
          <p:nvPr>
            <p:ph idx="1"/>
          </p:nvPr>
        </p:nvSpPr>
        <p:spPr>
          <a:xfrm>
            <a:off x="507868" y="1412876"/>
            <a:ext cx="11173090" cy="3256276"/>
          </a:xfrm>
        </p:spPr>
        <p:txBody>
          <a:bodyPr/>
          <a:lstStyle/>
          <a:p>
            <a:r>
              <a:rPr lang="en-US" sz="3200" dirty="0" smtClean="0"/>
              <a:t>This is the 2010 version of the “case of the unexplained” talk series</a:t>
            </a:r>
          </a:p>
          <a:p>
            <a:pPr lvl="1"/>
            <a:r>
              <a:rPr lang="en-US" dirty="0" smtClean="0"/>
              <a:t>Previous </a:t>
            </a:r>
            <a:r>
              <a:rPr lang="en-US" sz="2800" dirty="0" smtClean="0"/>
              <a:t>versions covered different cases</a:t>
            </a:r>
          </a:p>
          <a:p>
            <a:pPr lvl="2"/>
            <a:r>
              <a:rPr lang="en-US" sz="2400" dirty="0" smtClean="0"/>
              <a:t>Can view webcast on Sysinternals-&gt;Mark’s webcasts</a:t>
            </a:r>
          </a:p>
          <a:p>
            <a:r>
              <a:rPr lang="en-US" sz="3200" dirty="0" smtClean="0"/>
              <a:t>Based on real case studies</a:t>
            </a:r>
          </a:p>
          <a:p>
            <a:pPr lvl="1"/>
            <a:r>
              <a:rPr lang="en-US" sz="2800" dirty="0" smtClean="0"/>
              <a:t>Some of these have been written up on my blog</a:t>
            </a:r>
          </a:p>
          <a:p>
            <a:pPr lvl="1"/>
            <a:endParaRPr lang="en-US" sz="2800" dirty="0"/>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5937" y="228600"/>
            <a:ext cx="11165020" cy="553998"/>
          </a:xfrm>
        </p:spPr>
        <p:txBody>
          <a:bodyPr/>
          <a:lstStyle/>
          <a:p>
            <a:r>
              <a:rPr lang="en-US" sz="4000" dirty="0" smtClean="0"/>
              <a:t>Enabling Dump Archiving on Vista and Higher</a:t>
            </a:r>
            <a:endParaRPr lang="en-US" sz="4000" dirty="0"/>
          </a:p>
        </p:txBody>
      </p:sp>
      <p:sp>
        <p:nvSpPr>
          <p:cNvPr id="3" name="Content Placeholder 2"/>
          <p:cNvSpPr>
            <a:spLocks noGrp="1"/>
          </p:cNvSpPr>
          <p:nvPr>
            <p:ph idx="1"/>
          </p:nvPr>
        </p:nvSpPr>
        <p:spPr>
          <a:xfrm>
            <a:off x="651643" y="1395999"/>
            <a:ext cx="10728705" cy="2800767"/>
          </a:xfrm>
        </p:spPr>
        <p:txBody>
          <a:bodyPr/>
          <a:lstStyle/>
          <a:p>
            <a:r>
              <a:rPr lang="en-US" sz="2800" dirty="0" smtClean="0"/>
              <a:t>Or you can configure Vista and higher to always generate and save a dump file</a:t>
            </a:r>
          </a:p>
          <a:p>
            <a:pPr lvl="1"/>
            <a:r>
              <a:rPr lang="en-US" sz="2400" dirty="0" smtClean="0"/>
              <a:t>Create a key named:</a:t>
            </a:r>
            <a:br>
              <a:rPr lang="en-US" sz="2400" dirty="0" smtClean="0"/>
            </a:br>
            <a:r>
              <a:rPr lang="en-US" sz="2400" b="1" dirty="0" smtClean="0"/>
              <a:t>HKLM\Software\Microsoft\Windows\Windows Error Reporting\</a:t>
            </a:r>
            <a:r>
              <a:rPr lang="en-US" sz="2400" b="1" dirty="0" err="1" smtClean="0"/>
              <a:t>LocalDumps</a:t>
            </a:r>
            <a:endParaRPr lang="en-US" sz="2400" dirty="0" smtClean="0"/>
          </a:p>
          <a:p>
            <a:r>
              <a:rPr lang="en-US" sz="2800" dirty="0" smtClean="0"/>
              <a:t>Dumps go to %LOCALAPPDATA%\</a:t>
            </a:r>
            <a:r>
              <a:rPr lang="en-US" sz="2800" dirty="0" err="1" smtClean="0"/>
              <a:t>CrashDumps</a:t>
            </a:r>
            <a:endParaRPr lang="en-US" sz="2800" dirty="0" smtClean="0"/>
          </a:p>
          <a:p>
            <a:pPr lvl="1"/>
            <a:r>
              <a:rPr lang="en-US" sz="2400" dirty="0" smtClean="0"/>
              <a:t>Override with a </a:t>
            </a:r>
            <a:r>
              <a:rPr lang="en-US" sz="2400" b="1" dirty="0" err="1" smtClean="0"/>
              <a:t>DumpFolder</a:t>
            </a:r>
            <a:r>
              <a:rPr lang="en-US" sz="2400" b="1" dirty="0" smtClean="0"/>
              <a:t> </a:t>
            </a:r>
            <a:r>
              <a:rPr lang="en-US" sz="2400" dirty="0" smtClean="0"/>
              <a:t>value (REG_EXPAND_SZ)</a:t>
            </a:r>
          </a:p>
          <a:p>
            <a:pPr lvl="1"/>
            <a:r>
              <a:rPr lang="en-US" sz="2400" dirty="0" smtClean="0"/>
              <a:t>Limit dump history with a </a:t>
            </a:r>
            <a:r>
              <a:rPr lang="en-US" sz="2400" b="1" dirty="0" err="1" smtClean="0"/>
              <a:t>DumpCount</a:t>
            </a:r>
            <a:r>
              <a:rPr lang="en-US" sz="2400" b="1" dirty="0" smtClean="0"/>
              <a:t> </a:t>
            </a:r>
            <a:r>
              <a:rPr lang="en-US" sz="2400" dirty="0" smtClean="0"/>
              <a:t>value (DWORD)</a:t>
            </a:r>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Analyzing a Crash</a:t>
            </a:r>
            <a:endParaRPr lang="en-US" dirty="0"/>
          </a:p>
        </p:txBody>
      </p:sp>
      <p:sp>
        <p:nvSpPr>
          <p:cNvPr id="3" name="Content Placeholder 2"/>
          <p:cNvSpPr>
            <a:spLocks noGrp="1"/>
          </p:cNvSpPr>
          <p:nvPr>
            <p:ph idx="1"/>
          </p:nvPr>
        </p:nvSpPr>
        <p:spPr>
          <a:xfrm>
            <a:off x="507868" y="1112619"/>
            <a:ext cx="11173090" cy="4173450"/>
          </a:xfrm>
        </p:spPr>
        <p:txBody>
          <a:bodyPr/>
          <a:lstStyle/>
          <a:p>
            <a:r>
              <a:rPr lang="en-US" sz="2800" dirty="0" smtClean="0"/>
              <a:t>Basic crash dump analysis is easy and it might tell you the cause</a:t>
            </a:r>
          </a:p>
          <a:p>
            <a:pPr lvl="1"/>
            <a:r>
              <a:rPr lang="en-US" sz="2400" dirty="0" smtClean="0"/>
              <a:t>Requires </a:t>
            </a:r>
            <a:r>
              <a:rPr lang="en-US" sz="2400" dirty="0" err="1" smtClean="0"/>
              <a:t>Windbg</a:t>
            </a:r>
            <a:r>
              <a:rPr lang="en-US" sz="2400" dirty="0" smtClean="0"/>
              <a:t> and symbol configuration</a:t>
            </a:r>
          </a:p>
          <a:p>
            <a:r>
              <a:rPr lang="en-US" sz="2800" dirty="0" smtClean="0"/>
              <a:t>Once the dump is loaded, find the faulting thread</a:t>
            </a:r>
          </a:p>
          <a:p>
            <a:pPr lvl="1"/>
            <a:r>
              <a:rPr lang="en-US" sz="2400" dirty="0" smtClean="0"/>
              <a:t>The debugger might identify it</a:t>
            </a:r>
          </a:p>
          <a:p>
            <a:pPr lvl="1"/>
            <a:r>
              <a:rPr lang="en-US" sz="2400" dirty="0" smtClean="0"/>
              <a:t>If the debugger doesn’t, examine each thread stack looking for “fault”, “exception”,  or “error” names</a:t>
            </a:r>
          </a:p>
          <a:p>
            <a:r>
              <a:rPr lang="en-US" sz="2800" dirty="0" smtClean="0"/>
              <a:t>Examine the stack of the faulting thread to look for third-party </a:t>
            </a:r>
            <a:r>
              <a:rPr lang="en-US" sz="2800" dirty="0" err="1" smtClean="0"/>
              <a:t>plugins</a:t>
            </a:r>
            <a:endParaRPr lang="en-US" sz="2800" dirty="0" smtClean="0"/>
          </a:p>
          <a:p>
            <a:r>
              <a:rPr lang="en-US" sz="2800" dirty="0" smtClean="0"/>
              <a:t>If you suspect an extension:</a:t>
            </a:r>
          </a:p>
          <a:p>
            <a:pPr lvl="1"/>
            <a:r>
              <a:rPr lang="en-US" sz="2400" dirty="0" smtClean="0"/>
              <a:t>Check for a new version </a:t>
            </a:r>
          </a:p>
          <a:p>
            <a:pPr lvl="1"/>
            <a:r>
              <a:rPr lang="en-US" sz="2400" dirty="0" smtClean="0"/>
              <a:t>Uninstall it if the problem persists</a:t>
            </a:r>
            <a:endParaRPr lang="en-US" sz="2400" dirty="0"/>
          </a:p>
        </p:txBody>
      </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0"/>
            <a:ext cx="11173090" cy="553998"/>
          </a:xfrm>
        </p:spPr>
        <p:txBody>
          <a:bodyPr/>
          <a:lstStyle/>
          <a:p>
            <a:r>
              <a:rPr lang="en-US" sz="4000" dirty="0" smtClean="0"/>
              <a:t>The Case of the Media Foundation Crash</a:t>
            </a:r>
            <a:endParaRPr lang="en-US" sz="4000" dirty="0"/>
          </a:p>
        </p:txBody>
      </p:sp>
      <p:sp>
        <p:nvSpPr>
          <p:cNvPr id="3" name="Content Placeholder 2"/>
          <p:cNvSpPr>
            <a:spLocks noGrp="1"/>
          </p:cNvSpPr>
          <p:nvPr>
            <p:ph idx="1"/>
          </p:nvPr>
        </p:nvSpPr>
        <p:spPr>
          <a:xfrm>
            <a:off x="507868" y="1447800"/>
            <a:ext cx="11173090" cy="775597"/>
          </a:xfrm>
        </p:spPr>
        <p:txBody>
          <a:bodyPr/>
          <a:lstStyle/>
          <a:p>
            <a:r>
              <a:rPr lang="en-US" sz="2800" dirty="0" smtClean="0"/>
              <a:t>User tried to open a WMV file with Windows Media Player, but would get a crash:</a:t>
            </a:r>
            <a:endParaRPr lang="en-US" sz="2800" dirty="0"/>
          </a:p>
        </p:txBody>
      </p:sp>
      <p:pic>
        <p:nvPicPr>
          <p:cNvPr id="1026" name="Picture 2"/>
          <p:cNvPicPr>
            <a:picLocks noChangeAspect="1" noChangeArrowheads="1"/>
          </p:cNvPicPr>
          <p:nvPr/>
        </p:nvPicPr>
        <p:blipFill>
          <a:blip r:embed="rId2" cstate="print"/>
          <a:srcRect/>
          <a:stretch>
            <a:fillRect/>
          </a:stretch>
        </p:blipFill>
        <p:spPr bwMode="auto">
          <a:xfrm>
            <a:off x="2399176" y="2366072"/>
            <a:ext cx="6979450" cy="3705101"/>
          </a:xfrm>
          <a:prstGeom prst="rect">
            <a:avLst/>
          </a:prstGeom>
          <a:noFill/>
          <a:ln w="9525">
            <a:noFill/>
            <a:miter lim="800000"/>
            <a:headEnd/>
            <a:tailEnd/>
          </a:ln>
          <a:effectLst/>
        </p:spPr>
      </p:pic>
    </p:spTree>
    <p:extLst>
      <p:ext uri="{BB962C8B-B14F-4D97-AF65-F5344CB8AC3E}">
        <p14:creationId xmlns:p14="http://schemas.microsoft.com/office/powerpoint/2010/main" val="2848465108"/>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0"/>
            <a:ext cx="11173090" cy="498598"/>
          </a:xfrm>
        </p:spPr>
        <p:txBody>
          <a:bodyPr/>
          <a:lstStyle/>
          <a:p>
            <a:r>
              <a:rPr lang="en-US" sz="3600" dirty="0" smtClean="0"/>
              <a:t>The Case of the Media Foundation Crash (Cont)</a:t>
            </a:r>
            <a:endParaRPr lang="en-US" sz="3600" dirty="0"/>
          </a:p>
        </p:txBody>
      </p:sp>
      <p:sp>
        <p:nvSpPr>
          <p:cNvPr id="3" name="Content Placeholder 2"/>
          <p:cNvSpPr>
            <a:spLocks noGrp="1"/>
          </p:cNvSpPr>
          <p:nvPr>
            <p:ph idx="1"/>
          </p:nvPr>
        </p:nvSpPr>
        <p:spPr>
          <a:xfrm>
            <a:off x="507868" y="989013"/>
            <a:ext cx="11172958" cy="387798"/>
          </a:xfrm>
        </p:spPr>
        <p:txBody>
          <a:bodyPr/>
          <a:lstStyle/>
          <a:p>
            <a:r>
              <a:rPr lang="en-US" dirty="0" smtClean="0"/>
              <a:t>Attached to process and did a !analyze –v:</a:t>
            </a:r>
          </a:p>
        </p:txBody>
      </p:sp>
      <p:pic>
        <p:nvPicPr>
          <p:cNvPr id="2050" name="Picture 2"/>
          <p:cNvPicPr>
            <a:picLocks noChangeAspect="1" noChangeArrowheads="1"/>
          </p:cNvPicPr>
          <p:nvPr/>
        </p:nvPicPr>
        <p:blipFill>
          <a:blip r:embed="rId2" cstate="print"/>
          <a:srcRect/>
          <a:stretch>
            <a:fillRect/>
          </a:stretch>
        </p:blipFill>
        <p:spPr bwMode="auto">
          <a:xfrm>
            <a:off x="1486615" y="2298577"/>
            <a:ext cx="9039913" cy="2443097"/>
          </a:xfrm>
          <a:prstGeom prst="rect">
            <a:avLst/>
          </a:prstGeom>
          <a:noFill/>
          <a:ln w="9525">
            <a:noFill/>
            <a:miter lim="800000"/>
            <a:headEnd/>
            <a:tailEnd/>
          </a:ln>
          <a:effectLst/>
        </p:spPr>
      </p:pic>
    </p:spTree>
    <p:extLst>
      <p:ext uri="{BB962C8B-B14F-4D97-AF65-F5344CB8AC3E}">
        <p14:creationId xmlns:p14="http://schemas.microsoft.com/office/powerpoint/2010/main" val="407465496"/>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0"/>
            <a:ext cx="11173090" cy="498598"/>
          </a:xfrm>
        </p:spPr>
        <p:txBody>
          <a:bodyPr/>
          <a:lstStyle/>
          <a:p>
            <a:r>
              <a:rPr lang="en-US" sz="3600" dirty="0" smtClean="0"/>
              <a:t>The Case of the Media Foundation Crash: Solved</a:t>
            </a:r>
            <a:endParaRPr lang="en-US" sz="3600" dirty="0"/>
          </a:p>
        </p:txBody>
      </p:sp>
      <p:sp>
        <p:nvSpPr>
          <p:cNvPr id="3" name="Content Placeholder 2"/>
          <p:cNvSpPr>
            <a:spLocks noGrp="1"/>
          </p:cNvSpPr>
          <p:nvPr>
            <p:ph idx="1"/>
          </p:nvPr>
        </p:nvSpPr>
        <p:spPr>
          <a:xfrm>
            <a:off x="507868" y="1447799"/>
            <a:ext cx="11173090" cy="6075509"/>
          </a:xfrm>
        </p:spPr>
        <p:txBody>
          <a:bodyPr/>
          <a:lstStyle/>
          <a:p>
            <a:r>
              <a:rPr lang="en-US" sz="2800" dirty="0" smtClean="0"/>
              <a:t>Did a Web search for “</a:t>
            </a:r>
            <a:r>
              <a:rPr lang="en-US" sz="2800" dirty="0" err="1" smtClean="0"/>
              <a:t>evr</a:t>
            </a:r>
            <a:r>
              <a:rPr lang="en-US" sz="2800" dirty="0" smtClean="0"/>
              <a:t> monitor crash” and found a </a:t>
            </a:r>
            <a:r>
              <a:rPr lang="en-US" sz="2800" dirty="0" err="1" smtClean="0"/>
              <a:t>hotfix</a:t>
            </a:r>
            <a:r>
              <a:rPr lang="en-US" sz="2800" dirty="0" smtClean="0"/>
              <a:t>:</a:t>
            </a:r>
          </a:p>
          <a:p>
            <a:endParaRPr lang="en-US" sz="2800" dirty="0" smtClean="0"/>
          </a:p>
          <a:p>
            <a:endParaRPr lang="en-US" sz="2800" dirty="0" smtClean="0"/>
          </a:p>
          <a:p>
            <a:endParaRPr lang="en-US" sz="2800" dirty="0" smtClean="0"/>
          </a:p>
          <a:p>
            <a:endParaRPr lang="en-US" sz="2800" dirty="0" smtClean="0"/>
          </a:p>
          <a:p>
            <a:endParaRPr lang="en-US" sz="2800" dirty="0" smtClean="0"/>
          </a:p>
          <a:p>
            <a:endParaRPr lang="en-US" sz="2800" dirty="0" smtClean="0"/>
          </a:p>
          <a:p>
            <a:endParaRPr lang="en-US" sz="2800" dirty="0" smtClean="0"/>
          </a:p>
          <a:p>
            <a:r>
              <a:rPr lang="en-US" sz="2800" dirty="0" smtClean="0"/>
              <a:t>User was using 5 monitors</a:t>
            </a:r>
          </a:p>
          <a:p>
            <a:r>
              <a:rPr lang="en-US" sz="2800" dirty="0" smtClean="0"/>
              <a:t>Applied </a:t>
            </a:r>
            <a:r>
              <a:rPr lang="en-US" sz="2800" dirty="0" err="1" smtClean="0"/>
              <a:t>hotfix</a:t>
            </a:r>
            <a:r>
              <a:rPr lang="en-US" sz="2800" dirty="0" smtClean="0"/>
              <a:t> and problem solved</a:t>
            </a:r>
          </a:p>
          <a:p>
            <a:endParaRPr lang="en-US" sz="2800" dirty="0" smtClean="0"/>
          </a:p>
          <a:p>
            <a:endParaRPr lang="en-US" sz="2800" dirty="0" smtClean="0"/>
          </a:p>
          <a:p>
            <a:pPr>
              <a:buNone/>
            </a:pPr>
            <a:endParaRPr lang="en-US" sz="2800" dirty="0"/>
          </a:p>
        </p:txBody>
      </p:sp>
      <p:pic>
        <p:nvPicPr>
          <p:cNvPr id="3075" name="Picture 3"/>
          <p:cNvPicPr>
            <a:picLocks noChangeAspect="1" noChangeArrowheads="1"/>
          </p:cNvPicPr>
          <p:nvPr/>
        </p:nvPicPr>
        <p:blipFill>
          <a:blip r:embed="rId2" cstate="print"/>
          <a:srcRect/>
          <a:stretch>
            <a:fillRect/>
          </a:stretch>
        </p:blipFill>
        <p:spPr bwMode="auto">
          <a:xfrm>
            <a:off x="2431659" y="2245572"/>
            <a:ext cx="6506814" cy="2859799"/>
          </a:xfrm>
          <a:prstGeom prst="rect">
            <a:avLst/>
          </a:prstGeom>
          <a:noFill/>
          <a:ln w="9525">
            <a:noFill/>
            <a:miter lim="800000"/>
            <a:headEnd/>
            <a:tailEnd/>
          </a:ln>
          <a:effectLst/>
        </p:spPr>
      </p:pic>
      <p:pic>
        <p:nvPicPr>
          <p:cNvPr id="5" name="Picture 4"/>
          <p:cNvPicPr>
            <a:picLocks noChangeAspect="1" noChangeArrowheads="1"/>
          </p:cNvPicPr>
          <p:nvPr/>
        </p:nvPicPr>
        <p:blipFill>
          <a:blip r:embed="rId3" cstate="print"/>
          <a:srcRect/>
          <a:stretch>
            <a:fillRect/>
          </a:stretch>
        </p:blipFill>
        <p:spPr bwMode="auto">
          <a:xfrm>
            <a:off x="3370025" y="4075026"/>
            <a:ext cx="8273016" cy="535635"/>
          </a:xfrm>
          <a:prstGeom prst="rect">
            <a:avLst/>
          </a:prstGeom>
          <a:noFill/>
          <a:ln w="9525">
            <a:noFill/>
            <a:miter lim="800000"/>
            <a:headEnd/>
            <a:tailEnd/>
          </a:ln>
          <a:effectLst/>
        </p:spPr>
      </p:pic>
    </p:spTree>
    <p:extLst>
      <p:ext uri="{BB962C8B-B14F-4D97-AF65-F5344CB8AC3E}">
        <p14:creationId xmlns:p14="http://schemas.microsoft.com/office/powerpoint/2010/main" val="3787133678"/>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blackGray">
          <a:xfrm>
            <a:off x="0" y="3274121"/>
            <a:ext cx="7702300" cy="466928"/>
          </a:xfrm>
          <a:prstGeom prst="rect">
            <a:avLst/>
          </a:prstGeom>
          <a:gradFill flip="none" rotWithShape="1">
            <a:gsLst>
              <a:gs pos="0">
                <a:schemeClr val="accent1">
                  <a:tint val="66000"/>
                  <a:satMod val="160000"/>
                  <a:alpha val="70000"/>
                </a:schemeClr>
              </a:gs>
              <a:gs pos="100000">
                <a:schemeClr val="accent1">
                  <a:alpha val="70000"/>
                </a:schemeClr>
              </a:gs>
            </a:gsLst>
            <a:lin ang="54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outerShdw blurRad="38100" dist="38100" dir="2700000" algn="tl">
                  <a:srgbClr val="000000">
                    <a:alpha val="43137"/>
                  </a:srgbClr>
                </a:outerShdw>
              </a:effectLst>
            </a:endParaRPr>
          </a:p>
        </p:txBody>
      </p:sp>
      <p:sp>
        <p:nvSpPr>
          <p:cNvPr id="907266" name="Rectangle 2"/>
          <p:cNvSpPr>
            <a:spLocks noGrp="1" noChangeArrowheads="1"/>
          </p:cNvSpPr>
          <p:nvPr>
            <p:ph type="title"/>
          </p:nvPr>
        </p:nvSpPr>
        <p:spPr/>
        <p:txBody>
          <a:bodyPr/>
          <a:lstStyle/>
          <a:p>
            <a:r>
              <a:rPr lang="en-US" smtClean="0"/>
              <a:t>Outline</a:t>
            </a:r>
            <a:endParaRPr lang="en-US"/>
          </a:p>
        </p:txBody>
      </p:sp>
      <p:sp>
        <p:nvSpPr>
          <p:cNvPr id="907267" name="Rectangle 3"/>
          <p:cNvSpPr>
            <a:spLocks noGrp="1" noChangeArrowheads="1"/>
          </p:cNvSpPr>
          <p:nvPr>
            <p:ph idx="1"/>
          </p:nvPr>
        </p:nvSpPr>
        <p:spPr>
          <a:xfrm>
            <a:off x="507868" y="1412875"/>
            <a:ext cx="11173090" cy="2283702"/>
          </a:xfrm>
        </p:spPr>
        <p:txBody>
          <a:bodyPr/>
          <a:lstStyle/>
          <a:p>
            <a:r>
              <a:rPr lang="en-US" dirty="0" smtClean="0"/>
              <a:t>Sluggish Performance</a:t>
            </a:r>
          </a:p>
          <a:p>
            <a:r>
              <a:rPr lang="en-US" dirty="0" smtClean="0"/>
              <a:t>Application Hangs</a:t>
            </a:r>
          </a:p>
          <a:p>
            <a:r>
              <a:rPr lang="en-US" dirty="0" smtClean="0"/>
              <a:t>Error Messages</a:t>
            </a:r>
          </a:p>
          <a:p>
            <a:r>
              <a:rPr lang="en-US" dirty="0" smtClean="0"/>
              <a:t>Application Crashes</a:t>
            </a:r>
          </a:p>
          <a:p>
            <a:r>
              <a:rPr lang="en-US" dirty="0" smtClean="0">
                <a:solidFill>
                  <a:schemeClr val="tx2"/>
                </a:solidFill>
              </a:rPr>
              <a:t>Blue Screens</a:t>
            </a:r>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Blue Screen Crashes</a:t>
            </a:r>
            <a:endParaRPr lang="en-US" dirty="0"/>
          </a:p>
        </p:txBody>
      </p:sp>
      <p:sp>
        <p:nvSpPr>
          <p:cNvPr id="3" name="Content Placeholder 2"/>
          <p:cNvSpPr>
            <a:spLocks noGrp="1"/>
          </p:cNvSpPr>
          <p:nvPr>
            <p:ph idx="1"/>
          </p:nvPr>
        </p:nvSpPr>
        <p:spPr>
          <a:xfrm>
            <a:off x="719480" y="1278384"/>
            <a:ext cx="10728705" cy="4647426"/>
          </a:xfrm>
        </p:spPr>
        <p:txBody>
          <a:bodyPr/>
          <a:lstStyle/>
          <a:p>
            <a:r>
              <a:rPr lang="en-US" sz="2400" dirty="0" smtClean="0"/>
              <a:t>Windows has various components that run in Kernel Mode, the highest privilege mode of the OS</a:t>
            </a:r>
          </a:p>
          <a:p>
            <a:pPr lvl="1"/>
            <a:r>
              <a:rPr lang="en-US" sz="2000" dirty="0" smtClean="0"/>
              <a:t>OS components: Ntoskrnl.exe, Hal.dll</a:t>
            </a:r>
          </a:p>
          <a:p>
            <a:pPr lvl="1"/>
            <a:r>
              <a:rPr lang="en-US" sz="2000" dirty="0" smtClean="0"/>
              <a:t>Drivers: Ntfs.sys, Tcpip.sys, device drivers</a:t>
            </a:r>
          </a:p>
          <a:p>
            <a:r>
              <a:rPr lang="en-US" sz="2400" dirty="0" smtClean="0"/>
              <a:t>Kernel-mode components are privileged extensions to the OS have to adhere to various rules</a:t>
            </a:r>
          </a:p>
          <a:p>
            <a:pPr lvl="1"/>
            <a:r>
              <a:rPr lang="en-US" sz="2000" dirty="0" smtClean="0"/>
              <a:t>Not accessing invalid memory</a:t>
            </a:r>
          </a:p>
          <a:p>
            <a:pPr lvl="1"/>
            <a:r>
              <a:rPr lang="en-US" sz="2000" dirty="0" smtClean="0"/>
              <a:t>Accessing memory at the right “Interrupt Request Level”</a:t>
            </a:r>
          </a:p>
          <a:p>
            <a:pPr lvl="1"/>
            <a:r>
              <a:rPr lang="en-US" sz="2000" dirty="0" smtClean="0"/>
              <a:t>Not causing resource deadlocks</a:t>
            </a:r>
          </a:p>
          <a:p>
            <a:r>
              <a:rPr lang="en-US" sz="2400" dirty="0" smtClean="0"/>
              <a:t>When a kernel-mode component performs an illegal operation, Windows crashes (blue screens)</a:t>
            </a:r>
          </a:p>
          <a:p>
            <a:pPr lvl="1"/>
            <a:r>
              <a:rPr lang="en-US" sz="2000" dirty="0" smtClean="0"/>
              <a:t>Crashing helps preserve the integrity of user data</a:t>
            </a:r>
          </a:p>
          <a:p>
            <a:pPr lvl="1"/>
            <a:r>
              <a:rPr lang="en-US" sz="2000" dirty="0" smtClean="0"/>
              <a:t>A resource deadlock can hang the system</a:t>
            </a:r>
          </a:p>
        </p:txBody>
      </p:sp>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t>Online Crash Analysis</a:t>
            </a:r>
          </a:p>
        </p:txBody>
      </p:sp>
      <p:sp>
        <p:nvSpPr>
          <p:cNvPr id="6147" name="Rectangle 3"/>
          <p:cNvSpPr>
            <a:spLocks noGrp="1" noChangeArrowheads="1"/>
          </p:cNvSpPr>
          <p:nvPr>
            <p:ph idx="1"/>
          </p:nvPr>
        </p:nvSpPr>
        <p:spPr>
          <a:xfrm>
            <a:off x="507868" y="1147763"/>
            <a:ext cx="11435488" cy="1523494"/>
          </a:xfrm>
        </p:spPr>
        <p:txBody>
          <a:bodyPr/>
          <a:lstStyle/>
          <a:p>
            <a:pPr indent="-285750"/>
            <a:r>
              <a:rPr lang="en-US" sz="2200" dirty="0" smtClean="0"/>
              <a:t>When you reboot after a crash, Windows offers to upload it to Microsoft Online Crash Analysis (OCA)</a:t>
            </a:r>
          </a:p>
          <a:p>
            <a:pPr lvl="1"/>
            <a:r>
              <a:rPr lang="en-US" sz="1800" dirty="0" smtClean="0"/>
              <a:t>Automated server generates a thumbprint of the crash and uses it as a key in a database</a:t>
            </a:r>
          </a:p>
          <a:p>
            <a:pPr lvl="1"/>
            <a:r>
              <a:rPr lang="en-US" sz="1800" dirty="0" smtClean="0"/>
              <a:t>If the database has an entry, the user is told the cause and directed at a fix</a:t>
            </a:r>
          </a:p>
          <a:p>
            <a:pPr lvl="1"/>
            <a:endParaRPr lang="en-US" sz="1800" dirty="0" smtClean="0"/>
          </a:p>
        </p:txBody>
      </p:sp>
      <p:pic>
        <p:nvPicPr>
          <p:cNvPr id="2" name="Picture 2" descr="C:\Talks\demos\labs\crash\Oca solved\oca.bmp"/>
          <p:cNvPicPr>
            <a:picLocks noChangeAspect="1" noChangeArrowheads="1"/>
          </p:cNvPicPr>
          <p:nvPr/>
        </p:nvPicPr>
        <p:blipFill>
          <a:blip r:embed="rId3" cstate="print"/>
          <a:srcRect/>
          <a:stretch>
            <a:fillRect/>
          </a:stretch>
        </p:blipFill>
        <p:spPr bwMode="auto">
          <a:xfrm>
            <a:off x="2708503" y="2662591"/>
            <a:ext cx="6009958" cy="3381483"/>
          </a:xfrm>
          <a:prstGeom prst="rect">
            <a:avLst/>
          </a:prstGeom>
          <a:noFill/>
        </p:spPr>
      </p:pic>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Crash Dump Analysis</a:t>
            </a:r>
            <a:endParaRPr lang="en-US" dirty="0"/>
          </a:p>
        </p:txBody>
      </p:sp>
      <p:sp>
        <p:nvSpPr>
          <p:cNvPr id="3" name="Content Placeholder 2"/>
          <p:cNvSpPr>
            <a:spLocks noGrp="1"/>
          </p:cNvSpPr>
          <p:nvPr>
            <p:ph idx="1"/>
          </p:nvPr>
        </p:nvSpPr>
        <p:spPr>
          <a:xfrm>
            <a:off x="507867" y="1261950"/>
            <a:ext cx="11515284" cy="3942618"/>
          </a:xfrm>
        </p:spPr>
        <p:txBody>
          <a:bodyPr/>
          <a:lstStyle/>
          <a:p>
            <a:r>
              <a:rPr lang="en-US" dirty="0" smtClean="0"/>
              <a:t>Many times OCA doesn’t know the cause:</a:t>
            </a:r>
          </a:p>
          <a:p>
            <a:pPr lvl="1"/>
            <a:endParaRPr lang="en-US" dirty="0" smtClean="0"/>
          </a:p>
          <a:p>
            <a:pPr lvl="1"/>
            <a:endParaRPr lang="en-US" dirty="0" smtClean="0"/>
          </a:p>
          <a:p>
            <a:pPr lvl="1"/>
            <a:endParaRPr lang="en-US" dirty="0" smtClean="0"/>
          </a:p>
          <a:p>
            <a:r>
              <a:rPr lang="en-US" dirty="0" smtClean="0"/>
              <a:t>Basic crash dump analysis is easy and it might tell you the cause</a:t>
            </a:r>
          </a:p>
          <a:p>
            <a:pPr lvl="1"/>
            <a:r>
              <a:rPr lang="en-US" dirty="0" smtClean="0"/>
              <a:t>Requires </a:t>
            </a:r>
            <a:r>
              <a:rPr lang="en-US" dirty="0" err="1" smtClean="0"/>
              <a:t>Windbg</a:t>
            </a:r>
            <a:r>
              <a:rPr lang="en-US" dirty="0" smtClean="0"/>
              <a:t> and symbol configuration</a:t>
            </a:r>
          </a:p>
          <a:p>
            <a:pPr lvl="1"/>
            <a:r>
              <a:rPr lang="en-US" dirty="0" smtClean="0"/>
              <a:t>Dump files are in either:</a:t>
            </a:r>
          </a:p>
          <a:p>
            <a:pPr lvl="2"/>
            <a:r>
              <a:rPr lang="en-US" sz="2800" dirty="0" smtClean="0"/>
              <a:t> </a:t>
            </a:r>
            <a:r>
              <a:rPr lang="en-US" sz="2400" dirty="0" smtClean="0"/>
              <a:t>\Windows\Memory.dmp: Vista+ and servers</a:t>
            </a:r>
          </a:p>
          <a:p>
            <a:pPr lvl="2"/>
            <a:r>
              <a:rPr lang="en-US" sz="2400" dirty="0" smtClean="0"/>
              <a:t>\Windows\</a:t>
            </a:r>
            <a:r>
              <a:rPr lang="en-US" sz="2400" dirty="0" err="1" smtClean="0"/>
              <a:t>Minidump</a:t>
            </a:r>
            <a:r>
              <a:rPr lang="en-US" sz="2400" dirty="0" smtClean="0"/>
              <a:t>: Windows 2000 Pro and Windows XP</a:t>
            </a:r>
            <a:endParaRPr lang="en-US" sz="2800" dirty="0"/>
          </a:p>
        </p:txBody>
      </p:sp>
      <p:pic>
        <p:nvPicPr>
          <p:cNvPr id="4" name="Picture 2"/>
          <p:cNvPicPr>
            <a:picLocks noChangeAspect="1" noChangeArrowheads="1"/>
          </p:cNvPicPr>
          <p:nvPr/>
        </p:nvPicPr>
        <p:blipFill>
          <a:blip r:embed="rId2" cstate="print"/>
          <a:srcRect/>
          <a:stretch>
            <a:fillRect/>
          </a:stretch>
        </p:blipFill>
        <p:spPr bwMode="auto">
          <a:xfrm>
            <a:off x="2100476" y="1893106"/>
            <a:ext cx="7427565" cy="111442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0"/>
            <a:ext cx="11173090" cy="553998"/>
          </a:xfrm>
        </p:spPr>
        <p:txBody>
          <a:bodyPr/>
          <a:lstStyle/>
          <a:p>
            <a:r>
              <a:rPr lang="en-US" sz="4000" dirty="0" smtClean="0"/>
              <a:t>The Case of the Spontaneous Reboots</a:t>
            </a:r>
            <a:endParaRPr lang="en-US" sz="4000" dirty="0"/>
          </a:p>
        </p:txBody>
      </p:sp>
      <p:sp>
        <p:nvSpPr>
          <p:cNvPr id="3" name="Content Placeholder 2"/>
          <p:cNvSpPr>
            <a:spLocks noGrp="1"/>
          </p:cNvSpPr>
          <p:nvPr>
            <p:ph idx="1"/>
          </p:nvPr>
        </p:nvSpPr>
        <p:spPr>
          <a:xfrm>
            <a:off x="507868" y="1447800"/>
            <a:ext cx="11173090" cy="861774"/>
          </a:xfrm>
        </p:spPr>
        <p:txBody>
          <a:bodyPr/>
          <a:lstStyle/>
          <a:p>
            <a:r>
              <a:rPr lang="en-US" sz="2800" dirty="0" smtClean="0"/>
              <a:t>Admin reported that server was sporadically rebooting</a:t>
            </a:r>
          </a:p>
          <a:p>
            <a:r>
              <a:rPr lang="en-US" sz="2800" dirty="0" smtClean="0"/>
              <a:t>Other admin saw ‘case of’ talk and looked in event log:</a:t>
            </a:r>
            <a:endParaRPr lang="en-US" sz="2800" dirty="0"/>
          </a:p>
        </p:txBody>
      </p:sp>
      <p:pic>
        <p:nvPicPr>
          <p:cNvPr id="1026" name="Picture 2" descr="C:\Users\markruss\AppData\Local\Microsoft\Windows\Temporary Internet Files\Content.Outlook\VUXGDPQS\event log.jpg"/>
          <p:cNvPicPr>
            <a:picLocks noChangeAspect="1" noChangeArrowheads="1"/>
          </p:cNvPicPr>
          <p:nvPr/>
        </p:nvPicPr>
        <p:blipFill>
          <a:blip r:embed="rId2" cstate="print"/>
          <a:srcRect/>
          <a:stretch>
            <a:fillRect/>
          </a:stretch>
        </p:blipFill>
        <p:spPr bwMode="auto">
          <a:xfrm>
            <a:off x="3623626" y="2396018"/>
            <a:ext cx="4266931" cy="3605123"/>
          </a:xfrm>
          <a:prstGeom prst="rect">
            <a:avLst/>
          </a:prstGeom>
          <a:noFill/>
        </p:spPr>
      </p:pic>
    </p:spTree>
    <p:extLst>
      <p:ext uri="{BB962C8B-B14F-4D97-AF65-F5344CB8AC3E}">
        <p14:creationId xmlns:p14="http://schemas.microsoft.com/office/powerpoint/2010/main" val="318017899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a:t>
            </a:r>
            <a:endParaRPr lang="en-US" dirty="0"/>
          </a:p>
        </p:txBody>
      </p:sp>
      <p:sp>
        <p:nvSpPr>
          <p:cNvPr id="3" name="Content Placeholder 2"/>
          <p:cNvSpPr>
            <a:spLocks noGrp="1"/>
          </p:cNvSpPr>
          <p:nvPr>
            <p:ph type="body" sz="quarter" idx="10"/>
          </p:nvPr>
        </p:nvSpPr>
        <p:spPr>
          <a:xfrm>
            <a:off x="507868" y="1421370"/>
            <a:ext cx="11173090" cy="3062377"/>
          </a:xfrm>
        </p:spPr>
        <p:txBody>
          <a:bodyPr/>
          <a:lstStyle/>
          <a:p>
            <a:r>
              <a:rPr lang="en-US" dirty="0" smtClean="0"/>
              <a:t>Most applications do a poor job of reporting unexpected errors</a:t>
            </a:r>
          </a:p>
          <a:p>
            <a:pPr lvl="1"/>
            <a:r>
              <a:rPr lang="en-US" dirty="0" smtClean="0"/>
              <a:t>Locked, missing or corrupt files</a:t>
            </a:r>
          </a:p>
          <a:p>
            <a:pPr lvl="1"/>
            <a:r>
              <a:rPr lang="en-US" dirty="0" smtClean="0"/>
              <a:t>Missing or corrupt registry data</a:t>
            </a:r>
          </a:p>
          <a:p>
            <a:pPr lvl="1"/>
            <a:r>
              <a:rPr lang="en-US" dirty="0" smtClean="0"/>
              <a:t>Permissions problems</a:t>
            </a:r>
          </a:p>
          <a:p>
            <a:r>
              <a:rPr lang="en-US" dirty="0" smtClean="0"/>
              <a:t>Errors manifest in several different ways</a:t>
            </a:r>
          </a:p>
          <a:p>
            <a:pPr lvl="1"/>
            <a:r>
              <a:rPr lang="en-US" dirty="0" smtClean="0"/>
              <a:t>Misleading error messages</a:t>
            </a:r>
          </a:p>
          <a:p>
            <a:pPr lvl="1"/>
            <a:r>
              <a:rPr lang="en-US" dirty="0" smtClean="0"/>
              <a:t>Crashes or hangs</a:t>
            </a:r>
            <a:endParaRPr lang="en-US" sz="2800" dirty="0"/>
          </a:p>
        </p:txBody>
      </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0"/>
            <a:ext cx="11173090" cy="553998"/>
          </a:xfrm>
        </p:spPr>
        <p:txBody>
          <a:bodyPr/>
          <a:lstStyle/>
          <a:p>
            <a:r>
              <a:rPr lang="en-US" sz="4000" dirty="0" smtClean="0"/>
              <a:t>The Case of the Spontaneous Reboots: Solved</a:t>
            </a:r>
            <a:endParaRPr lang="en-US" sz="4000" dirty="0"/>
          </a:p>
        </p:txBody>
      </p:sp>
      <p:sp>
        <p:nvSpPr>
          <p:cNvPr id="3" name="Content Placeholder 2"/>
          <p:cNvSpPr>
            <a:spLocks noGrp="1"/>
          </p:cNvSpPr>
          <p:nvPr>
            <p:ph idx="1"/>
          </p:nvPr>
        </p:nvSpPr>
        <p:spPr>
          <a:xfrm>
            <a:off x="742052" y="1413934"/>
            <a:ext cx="10728705" cy="4259628"/>
          </a:xfrm>
        </p:spPr>
        <p:txBody>
          <a:bodyPr/>
          <a:lstStyle/>
          <a:p>
            <a:r>
              <a:rPr lang="en-US" sz="2400" dirty="0" smtClean="0"/>
              <a:t>Crash dump showed that cpqteam.sys was likely responsible:</a:t>
            </a:r>
          </a:p>
          <a:p>
            <a:endParaRPr lang="en-US" sz="2400" dirty="0" smtClean="0"/>
          </a:p>
          <a:p>
            <a:endParaRPr lang="en-US" sz="2400" dirty="0" smtClean="0"/>
          </a:p>
          <a:p>
            <a:endParaRPr lang="en-US" sz="2400" dirty="0" smtClean="0"/>
          </a:p>
          <a:p>
            <a:endParaRPr lang="en-US" sz="2400" dirty="0" smtClean="0"/>
          </a:p>
          <a:p>
            <a:r>
              <a:rPr lang="en-US" sz="2400" dirty="0" smtClean="0"/>
              <a:t>File properties showed it was HP </a:t>
            </a:r>
            <a:r>
              <a:rPr lang="en-US" sz="2400" dirty="0" err="1" smtClean="0"/>
              <a:t>Proliant</a:t>
            </a:r>
            <a:r>
              <a:rPr lang="en-US" sz="2400" dirty="0" smtClean="0"/>
              <a:t> network driver and old version:</a:t>
            </a:r>
          </a:p>
          <a:p>
            <a:pPr lvl="1"/>
            <a:endParaRPr lang="en-US" sz="2000" dirty="0" smtClean="0"/>
          </a:p>
          <a:p>
            <a:pPr lvl="1"/>
            <a:endParaRPr lang="en-US" sz="2000" dirty="0" smtClean="0"/>
          </a:p>
          <a:p>
            <a:endParaRPr lang="en-US" sz="2400" dirty="0" smtClean="0"/>
          </a:p>
          <a:p>
            <a:endParaRPr lang="en-US" sz="2400" dirty="0" smtClean="0"/>
          </a:p>
          <a:p>
            <a:r>
              <a:rPr lang="en-US" sz="2400" dirty="0" smtClean="0"/>
              <a:t>Went to HP’s site and got new version: problem solved</a:t>
            </a:r>
            <a:endParaRPr lang="en-US" sz="2400" dirty="0"/>
          </a:p>
        </p:txBody>
      </p:sp>
      <p:pic>
        <p:nvPicPr>
          <p:cNvPr id="2050" name="Picture 2"/>
          <p:cNvPicPr>
            <a:picLocks noChangeAspect="1" noChangeArrowheads="1"/>
          </p:cNvPicPr>
          <p:nvPr/>
        </p:nvPicPr>
        <p:blipFill>
          <a:blip r:embed="rId2" cstate="print"/>
          <a:srcRect/>
          <a:stretch>
            <a:fillRect/>
          </a:stretch>
        </p:blipFill>
        <p:spPr bwMode="auto">
          <a:xfrm>
            <a:off x="2332542" y="1882916"/>
            <a:ext cx="7053013" cy="1473358"/>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2947056" y="3817250"/>
            <a:ext cx="6348346" cy="1362075"/>
          </a:xfrm>
          <a:prstGeom prst="rect">
            <a:avLst/>
          </a:prstGeom>
          <a:noFill/>
          <a:ln w="9525">
            <a:noFill/>
            <a:miter lim="800000"/>
            <a:headEnd/>
            <a:tailEnd/>
          </a:ln>
        </p:spPr>
      </p:pic>
    </p:spTree>
    <p:extLst>
      <p:ext uri="{BB962C8B-B14F-4D97-AF65-F5344CB8AC3E}">
        <p14:creationId xmlns:p14="http://schemas.microsoft.com/office/powerpoint/2010/main" val="3905229877"/>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and More Information</a:t>
            </a:r>
            <a:endParaRPr lang="en-US" dirty="0"/>
          </a:p>
        </p:txBody>
      </p:sp>
      <p:sp>
        <p:nvSpPr>
          <p:cNvPr id="3" name="Content Placeholder 2"/>
          <p:cNvSpPr>
            <a:spLocks noGrp="1"/>
          </p:cNvSpPr>
          <p:nvPr>
            <p:ph idx="1"/>
          </p:nvPr>
        </p:nvSpPr>
        <p:spPr>
          <a:xfrm>
            <a:off x="507868" y="992709"/>
            <a:ext cx="11173090" cy="4093428"/>
          </a:xfrm>
        </p:spPr>
        <p:txBody>
          <a:bodyPr/>
          <a:lstStyle/>
          <a:p>
            <a:r>
              <a:rPr lang="en-US" sz="2800" dirty="0" smtClean="0"/>
              <a:t>A few basic tools and techniques can solve seemingly impossible problems</a:t>
            </a:r>
          </a:p>
          <a:p>
            <a:pPr lvl="1"/>
            <a:r>
              <a:rPr lang="en-US" sz="2400" dirty="0" smtClean="0"/>
              <a:t>I learn by always trying to determine the root cause</a:t>
            </a:r>
          </a:p>
          <a:p>
            <a:r>
              <a:rPr lang="en-US" sz="2800" dirty="0" smtClean="0"/>
              <a:t>Resources:</a:t>
            </a:r>
          </a:p>
          <a:p>
            <a:pPr lvl="1"/>
            <a:r>
              <a:rPr lang="en-US" sz="2400" dirty="0" smtClean="0"/>
              <a:t>Webcasts of two previous “Case of the Unexplained “ talked</a:t>
            </a:r>
          </a:p>
          <a:p>
            <a:pPr lvl="3"/>
            <a:r>
              <a:rPr lang="en-US" sz="2000" dirty="0" err="1" smtClean="0"/>
              <a:t>Sysinternals</a:t>
            </a:r>
            <a:r>
              <a:rPr lang="en-US" sz="2000" dirty="0" smtClean="0"/>
              <a:t>-&gt;Mark’s Webcasts</a:t>
            </a:r>
          </a:p>
          <a:p>
            <a:pPr lvl="1"/>
            <a:r>
              <a:rPr lang="en-US" sz="2400" dirty="0" err="1" smtClean="0"/>
              <a:t>Sysinternals</a:t>
            </a:r>
            <a:r>
              <a:rPr lang="en-US" sz="2400" dirty="0" smtClean="0"/>
              <a:t> Video Library: in-depth dive on tools and troubleshooting</a:t>
            </a:r>
          </a:p>
          <a:p>
            <a:pPr lvl="1"/>
            <a:r>
              <a:rPr lang="en-US" sz="2400" dirty="0" smtClean="0"/>
              <a:t>My blog</a:t>
            </a:r>
          </a:p>
          <a:p>
            <a:pPr lvl="1"/>
            <a:r>
              <a:rPr lang="en-US" sz="2400" dirty="0" smtClean="0"/>
              <a:t>Windows Internals: understand the way the OS works</a:t>
            </a:r>
          </a:p>
          <a:p>
            <a:r>
              <a:rPr lang="en-US" sz="2800" dirty="0" smtClean="0"/>
              <a:t>If you’ve solved one, send me a description, screenshots and log files!</a:t>
            </a:r>
          </a:p>
        </p:txBody>
      </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ounded Rectangle 57"/>
          <p:cNvSpPr/>
          <p:nvPr/>
        </p:nvSpPr>
        <p:spPr bwMode="auto">
          <a:xfrm>
            <a:off x="-77788" y="3909537"/>
            <a:ext cx="12406925" cy="510063"/>
          </a:xfrm>
          <a:prstGeom prst="roundRect">
            <a:avLst>
              <a:gd name="adj" fmla="val 0"/>
            </a:avLst>
          </a:prstGeom>
          <a:gradFill>
            <a:gsLst>
              <a:gs pos="0">
                <a:schemeClr val="accent6">
                  <a:shade val="51000"/>
                  <a:satMod val="130000"/>
                  <a:alpha val="20000"/>
                </a:schemeClr>
              </a:gs>
              <a:gs pos="80000">
                <a:schemeClr val="accent6">
                  <a:shade val="93000"/>
                  <a:satMod val="130000"/>
                  <a:alpha val="20000"/>
                </a:schemeClr>
              </a:gs>
              <a:gs pos="100000">
                <a:schemeClr val="accent6">
                  <a:shade val="94000"/>
                  <a:satMod val="135000"/>
                  <a:alpha val="20000"/>
                </a:schemeClr>
              </a:gs>
            </a:gsLst>
          </a:gra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731520" tIns="45718" rIns="91436" bIns="45718" numCol="1" rtlCol="0" anchor="ctr" anchorCtr="0" compatLnSpc="1">
            <a:prstTxWarp prst="textNoShape">
              <a:avLst/>
            </a:prstTxWarp>
          </a:bodyPr>
          <a:lstStyle/>
          <a:p>
            <a:pPr defTabSz="914099" fontAlgn="base">
              <a:spcBef>
                <a:spcPct val="0"/>
              </a:spcBef>
              <a:spcAft>
                <a:spcPct val="0"/>
              </a:spcAft>
            </a:pPr>
            <a:r>
              <a:rPr lang="en-US" sz="2200" dirty="0">
                <a:gradFill>
                  <a:gsLst>
                    <a:gs pos="0">
                      <a:srgbClr val="FFFFFF"/>
                    </a:gs>
                    <a:gs pos="100000">
                      <a:srgbClr val="FFFFFF"/>
                    </a:gs>
                  </a:gsLst>
                  <a:lin ang="5400000" scaled="0"/>
                </a:gradFill>
              </a:rPr>
              <a:t>Weekly, Monthly and Quarterly Rhythm of Topical Content </a:t>
            </a:r>
          </a:p>
        </p:txBody>
      </p:sp>
      <p:sp>
        <p:nvSpPr>
          <p:cNvPr id="54" name="Rectangle 53"/>
          <p:cNvSpPr/>
          <p:nvPr/>
        </p:nvSpPr>
        <p:spPr bwMode="auto">
          <a:xfrm>
            <a:off x="13536612" y="1161743"/>
            <a:ext cx="11326939" cy="1199924"/>
          </a:xfrm>
          <a:prstGeom prst="rect">
            <a:avLst/>
          </a:prstGeom>
          <a:gradFill flip="none" rotWithShape="1">
            <a:gsLst>
              <a:gs pos="93336">
                <a:srgbClr val="FFFFFF"/>
              </a:gs>
              <a:gs pos="7000">
                <a:srgbClr val="FFFFFF"/>
              </a:gs>
              <a:gs pos="24000">
                <a:srgbClr val="FFFFFF"/>
              </a:gs>
              <a:gs pos="72000">
                <a:srgbClr val="FFFFFF">
                  <a:alpha val="88000"/>
                </a:srgbClr>
              </a:gs>
              <a:gs pos="100000">
                <a:srgbClr val="FFFFFF">
                  <a:alpha val="78000"/>
                </a:srgbClr>
              </a:gs>
            </a:gsLst>
            <a:lin ang="13500000" scaled="1"/>
            <a:tileRect/>
          </a:gradFill>
          <a:ln w="25400" cap="flat" cmpd="sng" algn="ctr">
            <a:noFill/>
            <a:prstDash val="solid"/>
            <a:headEnd type="none" w="med" len="med"/>
            <a:tailEnd type="none" w="med" len="med"/>
          </a:ln>
          <a:effectLst>
            <a:outerShdw blurRad="609600" dist="38100" dir="5400000" rotWithShape="0">
              <a:srgbClr val="000000">
                <a:alpha val="43137"/>
              </a:srgbClr>
            </a:outerShdw>
          </a:effectLst>
        </p:spPr>
        <p:txBody>
          <a:bodyPr vert="horz" wrap="square" lIns="548640" tIns="45718" rIns="91436" bIns="45718" numCol="1" rtlCol="0" anchor="ctr" anchorCtr="0" compatLnSpc="1">
            <a:prstTxWarp prst="textNoShape">
              <a:avLst/>
            </a:prstTxWarp>
          </a:bodyPr>
          <a:lstStyle/>
          <a:p>
            <a:pPr marL="0" marR="0" lvl="0" indent="0" defTabSz="914099" eaLnBrk="1" fontAlgn="base" latinLnBrk="0" hangingPunct="1">
              <a:lnSpc>
                <a:spcPct val="125000"/>
              </a:lnSpc>
              <a:spcBef>
                <a:spcPct val="0"/>
              </a:spcBef>
              <a:spcAft>
                <a:spcPct val="0"/>
              </a:spcAft>
              <a:buClrTx/>
              <a:buSzTx/>
              <a:buFontTx/>
              <a:buNone/>
              <a:tabLst/>
              <a:defRPr/>
            </a:pPr>
            <a:endParaRPr kumimoji="0" lang="en-US" sz="3600" b="1" i="0" u="none" strike="noStrike" kern="0" cap="none" spc="0" normalizeH="0" baseline="0" noProof="0" dirty="0">
              <a:ln>
                <a:noFill/>
              </a:ln>
              <a:gradFill>
                <a:gsLst>
                  <a:gs pos="0">
                    <a:srgbClr val="314C14"/>
                  </a:gs>
                  <a:gs pos="100000">
                    <a:srgbClr val="334F15"/>
                  </a:gs>
                </a:gsLst>
                <a:lin ang="5400000" scaled="0"/>
              </a:gradFill>
              <a:effectLst/>
              <a:uLnTx/>
              <a:uFillTx/>
              <a:latin typeface="Segoe Light"/>
              <a:ea typeface="+mn-ea"/>
              <a:cs typeface="+mn-cs"/>
            </a:endParaRPr>
          </a:p>
        </p:txBody>
      </p:sp>
      <p:sp>
        <p:nvSpPr>
          <p:cNvPr id="62" name="Rectangle 61"/>
          <p:cNvSpPr/>
          <p:nvPr/>
        </p:nvSpPr>
        <p:spPr>
          <a:xfrm>
            <a:off x="203147" y="688777"/>
            <a:ext cx="11680957" cy="1143000"/>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2" name="Title 1"/>
          <p:cNvSpPr>
            <a:spLocks noGrp="1"/>
          </p:cNvSpPr>
          <p:nvPr>
            <p:ph type="title" idx="4294967295"/>
          </p:nvPr>
        </p:nvSpPr>
        <p:spPr>
          <a:xfrm>
            <a:off x="508000" y="228600"/>
            <a:ext cx="10664825" cy="554038"/>
          </a:xfrm>
          <a:prstGeom prst="rect">
            <a:avLst/>
          </a:prstGeom>
        </p:spPr>
        <p:txBody>
          <a:bodyPr>
            <a:noAutofit/>
          </a:bodyPr>
          <a:lstStyle/>
          <a:p>
            <a:r>
              <a:rPr lang="en-US" dirty="0">
                <a:solidFill>
                  <a:schemeClr val="tx1"/>
                </a:solidFill>
              </a:rPr>
              <a:t>What is the Springboard Series?</a:t>
            </a:r>
          </a:p>
        </p:txBody>
      </p:sp>
      <p:sp>
        <p:nvSpPr>
          <p:cNvPr id="60" name="Rectangle 59"/>
          <p:cNvSpPr/>
          <p:nvPr/>
        </p:nvSpPr>
        <p:spPr>
          <a:xfrm>
            <a:off x="6094413" y="1751314"/>
            <a:ext cx="5586412" cy="1015663"/>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a:spAutoFit/>
          </a:bodyPr>
          <a:lstStyle/>
          <a:p>
            <a:pPr marL="111125" indent="-111125"/>
            <a:r>
              <a:rPr lang="en-US" b="1" dirty="0" smtClean="0">
                <a:ln w="1905"/>
                <a:solidFill>
                  <a:schemeClr val="tx1"/>
                </a:solidFill>
              </a:rPr>
              <a:t>To the IT pro, our goal is</a:t>
            </a:r>
          </a:p>
          <a:p>
            <a:pPr marL="111125" indent="-111125">
              <a:buFont typeface="Arial" pitchFamily="34" charset="0"/>
              <a:buChar char="•"/>
            </a:pPr>
            <a:r>
              <a:rPr lang="en-US" sz="1400" dirty="0" smtClean="0">
                <a:solidFill>
                  <a:schemeClr val="tx1"/>
                </a:solidFill>
              </a:rPr>
              <a:t>Be the definitive resource for Desktop IT pros</a:t>
            </a:r>
          </a:p>
          <a:p>
            <a:pPr marL="236538" lvl="1" indent="-111125">
              <a:buFont typeface="Arial" pitchFamily="34" charset="0"/>
              <a:buChar char="•"/>
            </a:pPr>
            <a:r>
              <a:rPr lang="en-US" sz="1400" dirty="0" smtClean="0">
                <a:solidFill>
                  <a:schemeClr val="tx1"/>
                </a:solidFill>
              </a:rPr>
              <a:t>Open, honest; show don’t tell</a:t>
            </a:r>
          </a:p>
          <a:p>
            <a:pPr marL="236538" lvl="1" indent="-111125">
              <a:buFont typeface="Arial" pitchFamily="34" charset="0"/>
              <a:buChar char="•"/>
            </a:pPr>
            <a:r>
              <a:rPr lang="en-US" sz="1400" dirty="0" smtClean="0">
                <a:solidFill>
                  <a:schemeClr val="tx1"/>
                </a:solidFill>
              </a:rPr>
              <a:t>Information at right time, right level across Adoption Lifecycle</a:t>
            </a:r>
          </a:p>
        </p:txBody>
      </p:sp>
      <p:sp>
        <p:nvSpPr>
          <p:cNvPr id="61" name="Rectangle 60"/>
          <p:cNvSpPr/>
          <p:nvPr/>
        </p:nvSpPr>
        <p:spPr>
          <a:xfrm>
            <a:off x="494989" y="1751314"/>
            <a:ext cx="6818305" cy="1015663"/>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a:spAutoFit/>
          </a:bodyPr>
          <a:lstStyle/>
          <a:p>
            <a:pPr lvl="0"/>
            <a:r>
              <a:rPr lang="en-US" b="1" dirty="0" smtClean="0">
                <a:ln w="1905"/>
                <a:solidFill>
                  <a:schemeClr val="tx1"/>
                </a:solidFill>
              </a:rPr>
              <a:t>Inside of Microsoft we are</a:t>
            </a:r>
          </a:p>
          <a:p>
            <a:pPr marL="111125" lvl="0" indent="-111125">
              <a:buFont typeface="Arial" pitchFamily="34" charset="0"/>
              <a:buChar char="•"/>
            </a:pPr>
            <a:r>
              <a:rPr lang="en-US" sz="1400" dirty="0" smtClean="0">
                <a:solidFill>
                  <a:schemeClr val="tx1"/>
                </a:solidFill>
              </a:rPr>
              <a:t>A turnkey IT pro engagement platform for depth and breadth</a:t>
            </a:r>
          </a:p>
          <a:p>
            <a:pPr marL="111125" lvl="0" indent="-111125">
              <a:spcAft>
                <a:spcPts val="600"/>
              </a:spcAft>
              <a:buFont typeface="Arial" pitchFamily="34" charset="0"/>
              <a:buChar char="•"/>
            </a:pPr>
            <a:r>
              <a:rPr lang="en-US" sz="1400" dirty="0" smtClean="0">
                <a:solidFill>
                  <a:schemeClr val="tx1"/>
                </a:solidFill>
              </a:rPr>
              <a:t>The program to mobilize MS marketing and field to </a:t>
            </a:r>
            <a:r>
              <a:rPr lang="en-US" sz="1400" dirty="0">
                <a:solidFill>
                  <a:schemeClr val="tx1"/>
                </a:solidFill>
              </a:rPr>
              <a:t/>
            </a:r>
            <a:br>
              <a:rPr lang="en-US" sz="1400" dirty="0">
                <a:solidFill>
                  <a:schemeClr val="tx1"/>
                </a:solidFill>
              </a:rPr>
            </a:br>
            <a:r>
              <a:rPr lang="en-US" sz="1400" dirty="0" smtClean="0">
                <a:solidFill>
                  <a:schemeClr val="tx1"/>
                </a:solidFill>
              </a:rPr>
              <a:t>focus on desktop OS IT pros</a:t>
            </a:r>
          </a:p>
        </p:txBody>
      </p:sp>
      <p:sp>
        <p:nvSpPr>
          <p:cNvPr id="47" name="TextBox 46"/>
          <p:cNvSpPr txBox="1"/>
          <p:nvPr/>
        </p:nvSpPr>
        <p:spPr>
          <a:xfrm>
            <a:off x="404812" y="6376389"/>
            <a:ext cx="5957593" cy="307777"/>
          </a:xfrm>
          <a:prstGeom prst="rect">
            <a:avLst/>
          </a:prstGeom>
          <a:noFill/>
        </p:spPr>
        <p:txBody>
          <a:bodyPr wrap="none" rtlCol="0">
            <a:spAutoFit/>
          </a:bodyPr>
          <a:lstStyle/>
          <a:p>
            <a:r>
              <a:rPr lang="en-US" sz="1400" i="1" dirty="0" smtClean="0">
                <a:gradFill>
                  <a:gsLst>
                    <a:gs pos="36000">
                      <a:schemeClr val="tx1"/>
                    </a:gs>
                    <a:gs pos="86000">
                      <a:schemeClr val="tx1"/>
                    </a:gs>
                  </a:gsLst>
                  <a:lin ang="5400000" scaled="0"/>
                </a:gradFill>
              </a:rPr>
              <a:t>Visit the Springboard Series on TechNet at www.microsoft.com/springboard</a:t>
            </a:r>
          </a:p>
        </p:txBody>
      </p:sp>
      <p:sp>
        <p:nvSpPr>
          <p:cNvPr id="57" name="Rounded Rectangle 56"/>
          <p:cNvSpPr/>
          <p:nvPr/>
        </p:nvSpPr>
        <p:spPr bwMode="auto">
          <a:xfrm>
            <a:off x="-140313" y="952150"/>
            <a:ext cx="12406925" cy="724250"/>
          </a:xfrm>
          <a:prstGeom prst="roundRect">
            <a:avLst>
              <a:gd name="adj" fmla="val 0"/>
            </a:avLst>
          </a:prstGeom>
          <a:gradFill>
            <a:gsLst>
              <a:gs pos="0">
                <a:schemeClr val="accent6">
                  <a:shade val="51000"/>
                  <a:satMod val="130000"/>
                  <a:alpha val="20000"/>
                </a:schemeClr>
              </a:gs>
              <a:gs pos="80000">
                <a:schemeClr val="accent6">
                  <a:shade val="93000"/>
                  <a:satMod val="130000"/>
                  <a:alpha val="20000"/>
                </a:schemeClr>
              </a:gs>
              <a:gs pos="100000">
                <a:schemeClr val="accent6">
                  <a:shade val="94000"/>
                  <a:satMod val="135000"/>
                  <a:alpha val="20000"/>
                </a:schemeClr>
              </a:gs>
            </a:gsLst>
          </a:gradFill>
          <a:ln>
            <a:noFill/>
            <a:headEnd type="none" w="med" len="med"/>
            <a:tailEnd type="none" w="med" len="med"/>
          </a:ln>
          <a:effectLst/>
        </p:spPr>
        <p:style>
          <a:lnRef idx="1">
            <a:schemeClr val="accent6"/>
          </a:lnRef>
          <a:fillRef idx="3">
            <a:schemeClr val="accent6"/>
          </a:fillRef>
          <a:effectRef idx="2">
            <a:schemeClr val="accent6"/>
          </a:effectRef>
          <a:fontRef idx="minor">
            <a:schemeClr val="lt1"/>
          </a:fontRef>
        </p:style>
        <p:txBody>
          <a:bodyPr vert="horz" wrap="square" lIns="731520" tIns="45718" rIns="91436" bIns="45718" numCol="1" rtlCol="0" anchor="ctr" anchorCtr="0" compatLnSpc="1">
            <a:prstTxWarp prst="textNoShape">
              <a:avLst/>
            </a:prstTxWarp>
          </a:bodyPr>
          <a:lstStyle/>
          <a:p>
            <a:pPr defTabSz="914099" fontAlgn="base">
              <a:spcBef>
                <a:spcPct val="0"/>
              </a:spcBef>
              <a:spcAft>
                <a:spcPct val="0"/>
              </a:spcAft>
            </a:pPr>
            <a:r>
              <a:rPr lang="en-US" sz="2200" dirty="0">
                <a:gradFill>
                  <a:gsLst>
                    <a:gs pos="0">
                      <a:srgbClr val="FFFFFF"/>
                    </a:gs>
                    <a:gs pos="100000">
                      <a:srgbClr val="FFFFFF"/>
                    </a:gs>
                  </a:gsLst>
                  <a:lin ang="5400000" scaled="0"/>
                </a:gradFill>
              </a:rPr>
              <a:t>The Springboard Series IT pro experience offers dynamic content </a:t>
            </a:r>
          </a:p>
          <a:p>
            <a:pPr defTabSz="914099" fontAlgn="base">
              <a:spcBef>
                <a:spcPct val="0"/>
              </a:spcBef>
              <a:spcAft>
                <a:spcPct val="0"/>
              </a:spcAft>
            </a:pPr>
            <a:r>
              <a:rPr lang="en-US" sz="2200" dirty="0">
                <a:gradFill>
                  <a:gsLst>
                    <a:gs pos="0">
                      <a:srgbClr val="FFFFFF"/>
                    </a:gs>
                    <a:gs pos="100000">
                      <a:srgbClr val="FFFFFF"/>
                    </a:gs>
                  </a:gsLst>
                  <a:lin ang="5400000" scaled="0"/>
                </a:gradFill>
              </a:rPr>
              <a:t>and structured guidance across the adoption lifecycle</a:t>
            </a:r>
          </a:p>
        </p:txBody>
      </p:sp>
      <p:pic>
        <p:nvPicPr>
          <p:cNvPr id="56" name="Picture 5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09212" y="228599"/>
            <a:ext cx="1491540" cy="1828341"/>
          </a:xfrm>
          <a:prstGeom prst="rect">
            <a:avLst/>
          </a:prstGeom>
          <a:effectLst>
            <a:outerShdw blurRad="114300" sx="101000" sy="101000" algn="ctr" rotWithShape="0">
              <a:prstClr val="black">
                <a:alpha val="53000"/>
              </a:prstClr>
            </a:outerShdw>
          </a:effectLst>
        </p:spPr>
      </p:pic>
      <p:grpSp>
        <p:nvGrpSpPr>
          <p:cNvPr id="7" name="Group 6"/>
          <p:cNvGrpSpPr/>
          <p:nvPr/>
        </p:nvGrpSpPr>
        <p:grpSpPr>
          <a:xfrm>
            <a:off x="494988" y="2804160"/>
            <a:ext cx="11162024" cy="548640"/>
            <a:chOff x="494988" y="2590800"/>
            <a:chExt cx="11162024" cy="548640"/>
          </a:xfrm>
        </p:grpSpPr>
        <p:sp>
          <p:nvSpPr>
            <p:cNvPr id="5" name="Chevron 4"/>
            <p:cNvSpPr/>
            <p:nvPr/>
          </p:nvSpPr>
          <p:spPr bwMode="auto">
            <a:xfrm>
              <a:off x="7083426" y="2590800"/>
              <a:ext cx="2377440" cy="548640"/>
            </a:xfrm>
            <a:prstGeom prst="chevron">
              <a:avLst/>
            </a:prstGeom>
            <a:solidFill>
              <a:schemeClr val="accent5"/>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600" dirty="0">
                  <a:solidFill>
                    <a:schemeClr val="tx1">
                      <a:alpha val="99000"/>
                    </a:schemeClr>
                  </a:solidFill>
                </a:rPr>
                <a:t>DEPLOY</a:t>
              </a:r>
            </a:p>
          </p:txBody>
        </p:sp>
        <p:sp>
          <p:nvSpPr>
            <p:cNvPr id="59" name="Chevron 58"/>
            <p:cNvSpPr/>
            <p:nvPr/>
          </p:nvSpPr>
          <p:spPr bwMode="auto">
            <a:xfrm>
              <a:off x="4887280" y="2590800"/>
              <a:ext cx="2377440" cy="548640"/>
            </a:xfrm>
            <a:prstGeom prst="chevron">
              <a:avLst/>
            </a:prstGeom>
            <a:solidFill>
              <a:schemeClr val="accent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600" dirty="0">
                  <a:solidFill>
                    <a:schemeClr val="tx1">
                      <a:alpha val="99000"/>
                    </a:schemeClr>
                  </a:solidFill>
                </a:rPr>
                <a:t>PILOT</a:t>
              </a:r>
            </a:p>
          </p:txBody>
        </p:sp>
        <p:sp>
          <p:nvSpPr>
            <p:cNvPr id="63" name="Chevron 62"/>
            <p:cNvSpPr/>
            <p:nvPr/>
          </p:nvSpPr>
          <p:spPr bwMode="auto">
            <a:xfrm>
              <a:off x="9279572" y="2590800"/>
              <a:ext cx="2377440" cy="548640"/>
            </a:xfrm>
            <a:prstGeom prst="chevron">
              <a:avLst/>
            </a:prstGeom>
            <a:solidFill>
              <a:schemeClr val="bg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600" dirty="0">
                  <a:solidFill>
                    <a:schemeClr val="tx1">
                      <a:alpha val="99000"/>
                    </a:schemeClr>
                  </a:solidFill>
                </a:rPr>
                <a:t>MANAGE</a:t>
              </a:r>
            </a:p>
          </p:txBody>
        </p:sp>
        <p:sp>
          <p:nvSpPr>
            <p:cNvPr id="64" name="Chevron 63"/>
            <p:cNvSpPr/>
            <p:nvPr/>
          </p:nvSpPr>
          <p:spPr bwMode="auto">
            <a:xfrm>
              <a:off x="2691134" y="2590800"/>
              <a:ext cx="2377440" cy="548640"/>
            </a:xfrm>
            <a:prstGeom prst="chevron">
              <a:avLst/>
            </a:prstGeom>
            <a:solidFill>
              <a:schemeClr val="accent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600" dirty="0">
                  <a:solidFill>
                    <a:schemeClr val="tx1">
                      <a:alpha val="99000"/>
                    </a:schemeClr>
                  </a:solidFill>
                </a:rPr>
                <a:t>EXPLORE</a:t>
              </a:r>
            </a:p>
          </p:txBody>
        </p:sp>
        <p:sp>
          <p:nvSpPr>
            <p:cNvPr id="65" name="Chevron 64"/>
            <p:cNvSpPr/>
            <p:nvPr/>
          </p:nvSpPr>
          <p:spPr bwMode="auto">
            <a:xfrm>
              <a:off x="494988" y="2590800"/>
              <a:ext cx="2377440" cy="548640"/>
            </a:xfrm>
            <a:prstGeom prst="chevron">
              <a:avLst/>
            </a:prstGeom>
            <a:solidFill>
              <a:schemeClr val="accent3"/>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600" dirty="0">
                  <a:solidFill>
                    <a:schemeClr val="tx1">
                      <a:alpha val="99000"/>
                    </a:schemeClr>
                  </a:solidFill>
                </a:rPr>
                <a:t>DISCOVER</a:t>
              </a:r>
            </a:p>
          </p:txBody>
        </p:sp>
      </p:grpSp>
      <p:sp>
        <p:nvSpPr>
          <p:cNvPr id="6" name="TextBox 5"/>
          <p:cNvSpPr txBox="1"/>
          <p:nvPr/>
        </p:nvSpPr>
        <p:spPr>
          <a:xfrm>
            <a:off x="760412" y="3552111"/>
            <a:ext cx="1850306" cy="246221"/>
          </a:xfrm>
          <a:prstGeom prst="rect">
            <a:avLst/>
          </a:prstGeom>
          <a:noFill/>
        </p:spPr>
        <p:txBody>
          <a:bodyPr wrap="square" lIns="0" tIns="0" rIns="0" bIns="0" rtlCol="0">
            <a:noAutofit/>
          </a:bodyPr>
          <a:lstStyle/>
          <a:p>
            <a:pPr algn="ctr"/>
            <a:r>
              <a:rPr lang="en-US" sz="1400" dirty="0" smtClean="0">
                <a:gradFill>
                  <a:gsLst>
                    <a:gs pos="0">
                      <a:schemeClr val="tx1"/>
                    </a:gs>
                    <a:gs pos="86000">
                      <a:schemeClr val="tx1"/>
                    </a:gs>
                  </a:gsLst>
                  <a:lin ang="5400000" scaled="0"/>
                </a:gradFill>
              </a:rPr>
              <a:t>Is it worth the pain?</a:t>
            </a:r>
          </a:p>
        </p:txBody>
      </p:sp>
      <p:sp>
        <p:nvSpPr>
          <p:cNvPr id="66" name="TextBox 65"/>
          <p:cNvSpPr txBox="1"/>
          <p:nvPr/>
        </p:nvSpPr>
        <p:spPr>
          <a:xfrm>
            <a:off x="2872427" y="3429000"/>
            <a:ext cx="2014853" cy="492443"/>
          </a:xfrm>
          <a:prstGeom prst="rect">
            <a:avLst/>
          </a:prstGeom>
          <a:noFill/>
        </p:spPr>
        <p:txBody>
          <a:bodyPr wrap="square" lIns="0" tIns="0" rIns="0" bIns="0" rtlCol="0">
            <a:noAutofit/>
          </a:bodyPr>
          <a:lstStyle>
            <a:defPPr>
              <a:defRPr lang="en-US"/>
            </a:defPPr>
            <a:lvl1pPr>
              <a:defRPr sz="1600">
                <a:gradFill>
                  <a:gsLst>
                    <a:gs pos="0">
                      <a:schemeClr val="tx1"/>
                    </a:gs>
                    <a:gs pos="86000">
                      <a:schemeClr val="tx1"/>
                    </a:gs>
                  </a:gsLst>
                  <a:lin ang="5400000" scaled="0"/>
                </a:gradFill>
              </a:defRPr>
            </a:lvl1pPr>
          </a:lstStyle>
          <a:p>
            <a:pPr algn="ctr"/>
            <a:r>
              <a:rPr lang="en-US" sz="1400" dirty="0"/>
              <a:t>How does it change </a:t>
            </a:r>
            <a:r>
              <a:rPr lang="en-US" sz="1400" dirty="0" smtClean="0"/>
              <a:t/>
            </a:r>
            <a:br>
              <a:rPr lang="en-US" sz="1400" dirty="0" smtClean="0"/>
            </a:br>
            <a:r>
              <a:rPr lang="en-US" sz="1400" dirty="0" smtClean="0"/>
              <a:t>my </a:t>
            </a:r>
            <a:r>
              <a:rPr lang="en-US" sz="1400" dirty="0"/>
              <a:t>work?</a:t>
            </a:r>
          </a:p>
        </p:txBody>
      </p:sp>
      <p:sp>
        <p:nvSpPr>
          <p:cNvPr id="67" name="TextBox 66"/>
          <p:cNvSpPr txBox="1"/>
          <p:nvPr/>
        </p:nvSpPr>
        <p:spPr>
          <a:xfrm>
            <a:off x="5068574" y="3552111"/>
            <a:ext cx="2014852" cy="246221"/>
          </a:xfrm>
          <a:prstGeom prst="rect">
            <a:avLst/>
          </a:prstGeom>
          <a:noFill/>
        </p:spPr>
        <p:txBody>
          <a:bodyPr wrap="square" lIns="0" tIns="0" rIns="0" bIns="0" rtlCol="0">
            <a:noAutofit/>
          </a:bodyPr>
          <a:lstStyle>
            <a:defPPr>
              <a:defRPr lang="en-US"/>
            </a:defPPr>
            <a:lvl1pPr>
              <a:defRPr sz="1600">
                <a:gradFill>
                  <a:gsLst>
                    <a:gs pos="0">
                      <a:schemeClr val="tx1"/>
                    </a:gs>
                    <a:gs pos="86000">
                      <a:schemeClr val="tx1"/>
                    </a:gs>
                  </a:gsLst>
                  <a:lin ang="5400000" scaled="0"/>
                </a:gradFill>
              </a:defRPr>
            </a:lvl1pPr>
          </a:lstStyle>
          <a:p>
            <a:pPr algn="ctr"/>
            <a:r>
              <a:rPr lang="en-US" sz="1400" dirty="0"/>
              <a:t>Is our </a:t>
            </a:r>
            <a:r>
              <a:rPr lang="en-US" sz="1400" dirty="0" smtClean="0"/>
              <a:t>environment </a:t>
            </a:r>
            <a:r>
              <a:rPr lang="en-US" sz="1400" dirty="0"/>
              <a:t>ready?</a:t>
            </a:r>
          </a:p>
        </p:txBody>
      </p:sp>
      <p:sp>
        <p:nvSpPr>
          <p:cNvPr id="68" name="TextBox 67"/>
          <p:cNvSpPr txBox="1"/>
          <p:nvPr/>
        </p:nvSpPr>
        <p:spPr>
          <a:xfrm>
            <a:off x="7264719" y="3552111"/>
            <a:ext cx="2014853" cy="246221"/>
          </a:xfrm>
          <a:prstGeom prst="rect">
            <a:avLst/>
          </a:prstGeom>
          <a:noFill/>
        </p:spPr>
        <p:txBody>
          <a:bodyPr wrap="square" lIns="0" tIns="0" rIns="0" bIns="0" rtlCol="0">
            <a:noAutofit/>
          </a:bodyPr>
          <a:lstStyle>
            <a:defPPr>
              <a:defRPr lang="en-US"/>
            </a:defPPr>
            <a:lvl1pPr>
              <a:defRPr sz="1600">
                <a:gradFill>
                  <a:gsLst>
                    <a:gs pos="0">
                      <a:schemeClr val="tx1"/>
                    </a:gs>
                    <a:gs pos="86000">
                      <a:schemeClr val="tx1"/>
                    </a:gs>
                  </a:gsLst>
                  <a:lin ang="5400000" scaled="0"/>
                </a:gradFill>
              </a:defRPr>
            </a:lvl1pPr>
          </a:lstStyle>
          <a:p>
            <a:pPr algn="ctr"/>
            <a:r>
              <a:rPr lang="en-US" sz="1400" dirty="0"/>
              <a:t>Is the organization ready?</a:t>
            </a:r>
          </a:p>
        </p:txBody>
      </p:sp>
      <p:sp>
        <p:nvSpPr>
          <p:cNvPr id="69" name="TextBox 68"/>
          <p:cNvSpPr txBox="1"/>
          <p:nvPr/>
        </p:nvSpPr>
        <p:spPr>
          <a:xfrm>
            <a:off x="9460866" y="3429000"/>
            <a:ext cx="2043746" cy="492443"/>
          </a:xfrm>
          <a:prstGeom prst="rect">
            <a:avLst/>
          </a:prstGeom>
          <a:noFill/>
        </p:spPr>
        <p:txBody>
          <a:bodyPr wrap="square" lIns="0" tIns="0" rIns="0" bIns="0" rtlCol="0">
            <a:noAutofit/>
          </a:bodyPr>
          <a:lstStyle>
            <a:defPPr>
              <a:defRPr lang="en-US"/>
            </a:defPPr>
            <a:lvl1pPr>
              <a:defRPr sz="1600">
                <a:gradFill>
                  <a:gsLst>
                    <a:gs pos="0">
                      <a:schemeClr val="tx1"/>
                    </a:gs>
                    <a:gs pos="86000">
                      <a:schemeClr val="tx1"/>
                    </a:gs>
                  </a:gsLst>
                  <a:lin ang="5400000" scaled="0"/>
                </a:gradFill>
              </a:defRPr>
            </a:lvl1pPr>
          </a:lstStyle>
          <a:p>
            <a:pPr algn="ctr"/>
            <a:r>
              <a:rPr lang="en-US" sz="1400" dirty="0"/>
              <a:t>How do I maintain </a:t>
            </a:r>
            <a:r>
              <a:rPr lang="en-US" sz="1400" dirty="0" smtClean="0"/>
              <a:t/>
            </a:r>
            <a:br>
              <a:rPr lang="en-US" sz="1400" dirty="0" smtClean="0"/>
            </a:br>
            <a:r>
              <a:rPr lang="en-US" sz="1400" dirty="0" smtClean="0"/>
              <a:t>and </a:t>
            </a:r>
            <a:r>
              <a:rPr lang="en-US" sz="1400" dirty="0"/>
              <a:t>optimize?</a:t>
            </a:r>
          </a:p>
        </p:txBody>
      </p:sp>
      <p:grpSp>
        <p:nvGrpSpPr>
          <p:cNvPr id="13" name="Group 12"/>
          <p:cNvGrpSpPr/>
          <p:nvPr/>
        </p:nvGrpSpPr>
        <p:grpSpPr>
          <a:xfrm>
            <a:off x="9391895" y="4418586"/>
            <a:ext cx="2370760" cy="1980027"/>
            <a:chOff x="9938630" y="4679203"/>
            <a:chExt cx="2370760" cy="1980027"/>
          </a:xfrm>
        </p:grpSpPr>
        <p:grpSp>
          <p:nvGrpSpPr>
            <p:cNvPr id="86" name="Group 85"/>
            <p:cNvGrpSpPr/>
            <p:nvPr/>
          </p:nvGrpSpPr>
          <p:grpSpPr>
            <a:xfrm>
              <a:off x="9938630" y="4679203"/>
              <a:ext cx="2370760" cy="1980027"/>
              <a:chOff x="414187" y="4418586"/>
              <a:chExt cx="2370760" cy="1980027"/>
            </a:xfrm>
          </p:grpSpPr>
          <p:sp>
            <p:nvSpPr>
              <p:cNvPr id="91" name="Round Same Side Corner Rectangle 90"/>
              <p:cNvSpPr/>
              <p:nvPr/>
            </p:nvSpPr>
            <p:spPr>
              <a:xfrm>
                <a:off x="501494" y="4419600"/>
                <a:ext cx="2196146" cy="1979013"/>
              </a:xfrm>
              <a:prstGeom prst="round2SameRect">
                <a:avLst>
                  <a:gd name="adj1" fmla="val 0"/>
                  <a:gd name="adj2" fmla="val 5165"/>
                </a:avLst>
              </a:prstGeom>
              <a:gradFill>
                <a:gsLst>
                  <a:gs pos="0">
                    <a:schemeClr val="accent6">
                      <a:shade val="51000"/>
                      <a:satMod val="130000"/>
                      <a:alpha val="20000"/>
                    </a:schemeClr>
                  </a:gs>
                  <a:gs pos="80000">
                    <a:schemeClr val="accent6">
                      <a:shade val="93000"/>
                      <a:satMod val="130000"/>
                      <a:alpha val="20000"/>
                    </a:schemeClr>
                  </a:gs>
                  <a:gs pos="100000">
                    <a:schemeClr val="accent6">
                      <a:shade val="94000"/>
                      <a:satMod val="135000"/>
                      <a:alpha val="20000"/>
                    </a:schemeClr>
                  </a:gs>
                </a:gsLst>
              </a:gra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31520" tIns="45718" rIns="91436" bIns="45718" numCol="1" rtlCol="0" anchor="ctr" anchorCtr="0" compatLnSpc="1">
                <a:prstTxWarp prst="textNoShape">
                  <a:avLst/>
                </a:prstTxWarp>
              </a:bodyPr>
              <a:lstStyle/>
              <a:p>
                <a:pPr defTabSz="914099" fontAlgn="base">
                  <a:spcBef>
                    <a:spcPct val="0"/>
                  </a:spcBef>
                  <a:spcAft>
                    <a:spcPct val="0"/>
                  </a:spcAft>
                </a:pPr>
                <a:endParaRPr lang="en-US" sz="2200">
                  <a:gradFill>
                    <a:gsLst>
                      <a:gs pos="0">
                        <a:srgbClr val="FFFFFF"/>
                      </a:gs>
                      <a:gs pos="100000">
                        <a:srgbClr val="FFFFFF"/>
                      </a:gs>
                    </a:gsLst>
                    <a:lin ang="5400000" scaled="0"/>
                  </a:gradFill>
                </a:endParaRPr>
              </a:p>
            </p:txBody>
          </p:sp>
          <p:sp>
            <p:nvSpPr>
              <p:cNvPr id="92" name="Round Same Side Corner Rectangle 91"/>
              <p:cNvSpPr/>
              <p:nvPr/>
            </p:nvSpPr>
            <p:spPr>
              <a:xfrm>
                <a:off x="501494" y="4418586"/>
                <a:ext cx="2196146" cy="533400"/>
              </a:xfrm>
              <a:prstGeom prst="round2SameRect">
                <a:avLst>
                  <a:gd name="adj1" fmla="val 0"/>
                  <a:gd name="adj2" fmla="val 18690"/>
                </a:avLst>
              </a:prstGeom>
              <a:solidFill>
                <a:schemeClr val="accent5"/>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600">
                  <a:solidFill>
                    <a:schemeClr val="tx1">
                      <a:alpha val="99000"/>
                    </a:schemeClr>
                  </a:solidFill>
                </a:endParaRPr>
              </a:p>
            </p:txBody>
          </p:sp>
          <p:sp>
            <p:nvSpPr>
              <p:cNvPr id="93" name="TextBox 92"/>
              <p:cNvSpPr txBox="1"/>
              <p:nvPr/>
            </p:nvSpPr>
            <p:spPr>
              <a:xfrm>
                <a:off x="414187" y="4494390"/>
                <a:ext cx="2370760" cy="397032"/>
              </a:xfrm>
              <a:prstGeom prst="rect">
                <a:avLst/>
              </a:prstGeom>
              <a:noFill/>
            </p:spPr>
            <p:txBody>
              <a:bodyPr wrap="square" rtlCol="0">
                <a:spAutoFit/>
              </a:bodyPr>
              <a:lstStyle/>
              <a:p>
                <a:pPr algn="ctr">
                  <a:lnSpc>
                    <a:spcPct val="90000"/>
                  </a:lnSpc>
                </a:pPr>
                <a:r>
                  <a:rPr lang="en-US" sz="1100" dirty="0">
                    <a:solidFill>
                      <a:schemeClr val="accent3">
                        <a:lumMod val="20000"/>
                        <a:lumOff val="80000"/>
                      </a:schemeClr>
                    </a:solidFill>
                    <a:latin typeface="+mj-lt"/>
                  </a:rPr>
                  <a:t>one-Windows </a:t>
                </a:r>
                <a:br>
                  <a:rPr lang="en-US" sz="1100" dirty="0">
                    <a:solidFill>
                      <a:schemeClr val="accent3">
                        <a:lumMod val="20000"/>
                        <a:lumOff val="80000"/>
                      </a:schemeClr>
                    </a:solidFill>
                    <a:latin typeface="+mj-lt"/>
                  </a:rPr>
                </a:br>
                <a:r>
                  <a:rPr lang="en-US" sz="1100" dirty="0" err="1">
                    <a:solidFill>
                      <a:schemeClr val="accent3">
                        <a:lumMod val="20000"/>
                        <a:lumOff val="80000"/>
                      </a:schemeClr>
                    </a:solidFill>
                    <a:latin typeface="+mj-lt"/>
                  </a:rPr>
                  <a:t>TechCenter</a:t>
                </a:r>
                <a:r>
                  <a:rPr lang="en-US" sz="1100" dirty="0">
                    <a:solidFill>
                      <a:schemeClr val="accent3">
                        <a:lumMod val="20000"/>
                        <a:lumOff val="80000"/>
                      </a:schemeClr>
                    </a:solidFill>
                    <a:latin typeface="+mj-lt"/>
                  </a:rPr>
                  <a:t> in 10 languages</a:t>
                </a:r>
              </a:p>
            </p:txBody>
          </p:sp>
        </p:grpSp>
        <p:grpSp>
          <p:nvGrpSpPr>
            <p:cNvPr id="3" name="Group 93"/>
            <p:cNvGrpSpPr/>
            <p:nvPr/>
          </p:nvGrpSpPr>
          <p:grpSpPr>
            <a:xfrm>
              <a:off x="10336091" y="5353661"/>
              <a:ext cx="1575839" cy="1135965"/>
              <a:chOff x="7079933" y="4450080"/>
              <a:chExt cx="1438344" cy="1203960"/>
            </a:xfrm>
          </p:grpSpPr>
          <p:pic>
            <p:nvPicPr>
              <p:cNvPr id="43" name="Picture 2"/>
              <p:cNvPicPr>
                <a:picLocks noChangeAspect="1" noChangeArrowheads="1"/>
              </p:cNvPicPr>
              <p:nvPr/>
            </p:nvPicPr>
            <p:blipFill>
              <a:blip r:embed="rId4" cstate="email"/>
              <a:srcRect/>
              <a:stretch>
                <a:fillRect/>
              </a:stretch>
            </p:blipFill>
            <p:spPr bwMode="auto">
              <a:xfrm>
                <a:off x="7079933" y="4450080"/>
                <a:ext cx="1365298" cy="1005840"/>
              </a:xfrm>
              <a:prstGeom prst="rect">
                <a:avLst/>
              </a:prstGeom>
              <a:ln>
                <a:noFill/>
              </a:ln>
              <a:effectLst>
                <a:outerShdw blurRad="292100" dist="139700" dir="2700000" algn="tl" rotWithShape="0">
                  <a:srgbClr val="333333">
                    <a:alpha val="65000"/>
                  </a:srgbClr>
                </a:outerShdw>
              </a:effectLst>
            </p:spPr>
          </p:pic>
          <p:pic>
            <p:nvPicPr>
              <p:cNvPr id="44" name="Picture 4">
                <a:hlinkClick r:id="rId5"/>
              </p:cNvPr>
              <p:cNvPicPr>
                <a:picLocks noChangeAspect="1" noChangeArrowheads="1"/>
              </p:cNvPicPr>
              <p:nvPr/>
            </p:nvPicPr>
            <p:blipFill>
              <a:blip r:embed="rId6" cstate="email"/>
              <a:srcRect/>
              <a:stretch>
                <a:fillRect/>
              </a:stretch>
            </p:blipFill>
            <p:spPr bwMode="auto">
              <a:xfrm>
                <a:off x="7315196" y="4648200"/>
                <a:ext cx="1203081" cy="1005840"/>
              </a:xfrm>
              <a:prstGeom prst="rect">
                <a:avLst/>
              </a:prstGeom>
              <a:ln>
                <a:noFill/>
              </a:ln>
              <a:effectLst>
                <a:outerShdw blurRad="292100" dist="139700" dir="2700000" algn="tl" rotWithShape="0">
                  <a:srgbClr val="333333">
                    <a:alpha val="65000"/>
                  </a:srgbClr>
                </a:outerShdw>
              </a:effectLst>
            </p:spPr>
          </p:pic>
        </p:grpSp>
      </p:grpSp>
      <p:grpSp>
        <p:nvGrpSpPr>
          <p:cNvPr id="10" name="Group 9"/>
          <p:cNvGrpSpPr/>
          <p:nvPr/>
        </p:nvGrpSpPr>
        <p:grpSpPr>
          <a:xfrm>
            <a:off x="491969" y="4419600"/>
            <a:ext cx="2196146" cy="1979013"/>
            <a:chOff x="501494" y="4419600"/>
            <a:chExt cx="2196146" cy="1979013"/>
          </a:xfrm>
        </p:grpSpPr>
        <p:grpSp>
          <p:nvGrpSpPr>
            <p:cNvPr id="8" name="Group 7"/>
            <p:cNvGrpSpPr/>
            <p:nvPr/>
          </p:nvGrpSpPr>
          <p:grpSpPr>
            <a:xfrm>
              <a:off x="501494" y="4419600"/>
              <a:ext cx="2196146" cy="1979013"/>
              <a:chOff x="501494" y="4419600"/>
              <a:chExt cx="2196146" cy="1979013"/>
            </a:xfrm>
          </p:grpSpPr>
          <p:sp>
            <p:nvSpPr>
              <p:cNvPr id="70" name="Round Same Side Corner Rectangle 69"/>
              <p:cNvSpPr/>
              <p:nvPr/>
            </p:nvSpPr>
            <p:spPr>
              <a:xfrm>
                <a:off x="501494" y="4419600"/>
                <a:ext cx="2196146" cy="1979013"/>
              </a:xfrm>
              <a:prstGeom prst="round2SameRect">
                <a:avLst>
                  <a:gd name="adj1" fmla="val 0"/>
                  <a:gd name="adj2" fmla="val 5165"/>
                </a:avLst>
              </a:prstGeom>
              <a:gradFill>
                <a:gsLst>
                  <a:gs pos="0">
                    <a:schemeClr val="accent6">
                      <a:shade val="51000"/>
                      <a:satMod val="130000"/>
                      <a:alpha val="20000"/>
                    </a:schemeClr>
                  </a:gs>
                  <a:gs pos="80000">
                    <a:schemeClr val="accent6">
                      <a:shade val="93000"/>
                      <a:satMod val="130000"/>
                      <a:alpha val="20000"/>
                    </a:schemeClr>
                  </a:gs>
                  <a:gs pos="100000">
                    <a:schemeClr val="accent6">
                      <a:shade val="94000"/>
                      <a:satMod val="135000"/>
                      <a:alpha val="20000"/>
                    </a:schemeClr>
                  </a:gs>
                </a:gsLst>
              </a:gra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31520" tIns="45718" rIns="91436" bIns="45718" numCol="1" rtlCol="0" anchor="ctr" anchorCtr="0" compatLnSpc="1">
                <a:prstTxWarp prst="textNoShape">
                  <a:avLst/>
                </a:prstTxWarp>
              </a:bodyPr>
              <a:lstStyle/>
              <a:p>
                <a:pPr defTabSz="914099" fontAlgn="base">
                  <a:spcBef>
                    <a:spcPct val="0"/>
                  </a:spcBef>
                  <a:spcAft>
                    <a:spcPct val="0"/>
                  </a:spcAft>
                </a:pPr>
                <a:endParaRPr lang="en-US" sz="2200">
                  <a:gradFill>
                    <a:gsLst>
                      <a:gs pos="0">
                        <a:srgbClr val="FFFFFF"/>
                      </a:gs>
                      <a:gs pos="100000">
                        <a:srgbClr val="FFFFFF"/>
                      </a:gs>
                    </a:gsLst>
                    <a:lin ang="5400000" scaled="0"/>
                  </a:gradFill>
                </a:endParaRPr>
              </a:p>
            </p:txBody>
          </p:sp>
          <p:sp>
            <p:nvSpPr>
              <p:cNvPr id="28" name="Round Same Side Corner Rectangle 27"/>
              <p:cNvSpPr/>
              <p:nvPr/>
            </p:nvSpPr>
            <p:spPr>
              <a:xfrm>
                <a:off x="501494" y="4419601"/>
                <a:ext cx="2196146" cy="533400"/>
              </a:xfrm>
              <a:prstGeom prst="round2SameRect">
                <a:avLst>
                  <a:gd name="adj1" fmla="val 0"/>
                  <a:gd name="adj2" fmla="val 18690"/>
                </a:avLst>
              </a:prstGeom>
              <a:solidFill>
                <a:schemeClr val="accent5"/>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600">
                  <a:solidFill>
                    <a:schemeClr val="tx1">
                      <a:alpha val="99000"/>
                    </a:schemeClr>
                  </a:solidFill>
                </a:endParaRPr>
              </a:p>
            </p:txBody>
          </p:sp>
          <p:sp>
            <p:nvSpPr>
              <p:cNvPr id="40" name="TextBox 39"/>
              <p:cNvSpPr txBox="1"/>
              <p:nvPr/>
            </p:nvSpPr>
            <p:spPr>
              <a:xfrm>
                <a:off x="501494" y="4563960"/>
                <a:ext cx="2196146" cy="244682"/>
              </a:xfrm>
              <a:prstGeom prst="rect">
                <a:avLst/>
              </a:prstGeom>
              <a:noFill/>
            </p:spPr>
            <p:txBody>
              <a:bodyPr wrap="square" rtlCol="0">
                <a:spAutoFit/>
              </a:bodyPr>
              <a:lstStyle/>
              <a:p>
                <a:pPr algn="ctr" defTabSz="914363" rtl="0">
                  <a:lnSpc>
                    <a:spcPct val="90000"/>
                  </a:lnSpc>
                </a:pPr>
                <a:r>
                  <a:rPr lang="en-US" sz="1100" kern="1200" dirty="0">
                    <a:solidFill>
                      <a:schemeClr val="accent3">
                        <a:lumMod val="20000"/>
                        <a:lumOff val="80000"/>
                      </a:schemeClr>
                    </a:solidFill>
                    <a:latin typeface="+mj-lt"/>
                  </a:rPr>
                  <a:t>Virtual </a:t>
                </a:r>
                <a:r>
                  <a:rPr lang="en-US" sz="1100" dirty="0" smtClean="0">
                    <a:solidFill>
                      <a:schemeClr val="accent3">
                        <a:lumMod val="20000"/>
                        <a:lumOff val="80000"/>
                      </a:schemeClr>
                    </a:solidFill>
                    <a:latin typeface="+mj-lt"/>
                  </a:rPr>
                  <a:t>Roundtable Events</a:t>
                </a:r>
                <a:endParaRPr lang="en-US" sz="1100" kern="1200" dirty="0">
                  <a:solidFill>
                    <a:schemeClr val="accent3">
                      <a:lumMod val="20000"/>
                      <a:lumOff val="80000"/>
                    </a:schemeClr>
                  </a:solidFill>
                  <a:latin typeface="+mj-lt"/>
                </a:endParaRPr>
              </a:p>
            </p:txBody>
          </p:sp>
        </p:grpSp>
        <p:pic>
          <p:nvPicPr>
            <p:cNvPr id="46" name="Picture 3"/>
            <p:cNvPicPr>
              <a:picLocks noChangeAspect="1" noChangeArrowheads="1"/>
            </p:cNvPicPr>
            <p:nvPr/>
          </p:nvPicPr>
          <p:blipFill>
            <a:blip r:embed="rId7" cstate="email"/>
            <a:srcRect/>
            <a:stretch>
              <a:fillRect/>
            </a:stretch>
          </p:blipFill>
          <p:spPr bwMode="auto">
            <a:xfrm>
              <a:off x="736348" y="5105092"/>
              <a:ext cx="1726750" cy="1143000"/>
            </a:xfrm>
            <a:prstGeom prst="rect">
              <a:avLst/>
            </a:prstGeom>
            <a:ln>
              <a:noFill/>
            </a:ln>
            <a:effectLst>
              <a:outerShdw blurRad="50800" dist="38100" dir="2700000" algn="tl" rotWithShape="0">
                <a:prstClr val="black">
                  <a:alpha val="40000"/>
                </a:prstClr>
              </a:outerShdw>
            </a:effectLst>
          </p:spPr>
        </p:pic>
      </p:grpSp>
      <p:grpSp>
        <p:nvGrpSpPr>
          <p:cNvPr id="11" name="Group 10"/>
          <p:cNvGrpSpPr/>
          <p:nvPr/>
        </p:nvGrpSpPr>
        <p:grpSpPr>
          <a:xfrm>
            <a:off x="4978450" y="4408665"/>
            <a:ext cx="2196146" cy="1989948"/>
            <a:chOff x="5085087" y="4498532"/>
            <a:chExt cx="2196146" cy="1989948"/>
          </a:xfrm>
        </p:grpSpPr>
        <p:grpSp>
          <p:nvGrpSpPr>
            <p:cNvPr id="75" name="Group 74"/>
            <p:cNvGrpSpPr/>
            <p:nvPr/>
          </p:nvGrpSpPr>
          <p:grpSpPr>
            <a:xfrm>
              <a:off x="5085087" y="4498532"/>
              <a:ext cx="2196146" cy="1989948"/>
              <a:chOff x="501494" y="4408665"/>
              <a:chExt cx="2196146" cy="1989948"/>
            </a:xfrm>
          </p:grpSpPr>
          <p:sp>
            <p:nvSpPr>
              <p:cNvPr id="76" name="Round Same Side Corner Rectangle 75"/>
              <p:cNvSpPr/>
              <p:nvPr/>
            </p:nvSpPr>
            <p:spPr>
              <a:xfrm>
                <a:off x="501494" y="4419600"/>
                <a:ext cx="2196146" cy="1979013"/>
              </a:xfrm>
              <a:prstGeom prst="round2SameRect">
                <a:avLst>
                  <a:gd name="adj1" fmla="val 0"/>
                  <a:gd name="adj2" fmla="val 5165"/>
                </a:avLst>
              </a:prstGeom>
              <a:gradFill>
                <a:gsLst>
                  <a:gs pos="0">
                    <a:schemeClr val="accent6">
                      <a:shade val="51000"/>
                      <a:satMod val="130000"/>
                      <a:alpha val="20000"/>
                    </a:schemeClr>
                  </a:gs>
                  <a:gs pos="80000">
                    <a:schemeClr val="accent6">
                      <a:shade val="93000"/>
                      <a:satMod val="130000"/>
                      <a:alpha val="20000"/>
                    </a:schemeClr>
                  </a:gs>
                  <a:gs pos="100000">
                    <a:schemeClr val="accent6">
                      <a:shade val="94000"/>
                      <a:satMod val="135000"/>
                      <a:alpha val="20000"/>
                    </a:schemeClr>
                  </a:gs>
                </a:gsLst>
              </a:gra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31520" tIns="45718" rIns="91436" bIns="45718" numCol="1" rtlCol="0" anchor="ctr" anchorCtr="0" compatLnSpc="1">
                <a:prstTxWarp prst="textNoShape">
                  <a:avLst/>
                </a:prstTxWarp>
              </a:bodyPr>
              <a:lstStyle/>
              <a:p>
                <a:pPr defTabSz="914099" fontAlgn="base">
                  <a:spcBef>
                    <a:spcPct val="0"/>
                  </a:spcBef>
                  <a:spcAft>
                    <a:spcPct val="0"/>
                  </a:spcAft>
                </a:pPr>
                <a:endParaRPr lang="en-US" sz="2200">
                  <a:gradFill>
                    <a:gsLst>
                      <a:gs pos="0">
                        <a:srgbClr val="FFFFFF"/>
                      </a:gs>
                      <a:gs pos="100000">
                        <a:srgbClr val="FFFFFF"/>
                      </a:gs>
                    </a:gsLst>
                    <a:lin ang="5400000" scaled="0"/>
                  </a:gradFill>
                </a:endParaRPr>
              </a:p>
            </p:txBody>
          </p:sp>
          <p:sp>
            <p:nvSpPr>
              <p:cNvPr id="77" name="Round Same Side Corner Rectangle 76"/>
              <p:cNvSpPr/>
              <p:nvPr/>
            </p:nvSpPr>
            <p:spPr>
              <a:xfrm>
                <a:off x="501494" y="4418586"/>
                <a:ext cx="2196146" cy="533400"/>
              </a:xfrm>
              <a:prstGeom prst="round2SameRect">
                <a:avLst>
                  <a:gd name="adj1" fmla="val 0"/>
                  <a:gd name="adj2" fmla="val 18690"/>
                </a:avLst>
              </a:prstGeom>
              <a:solidFill>
                <a:schemeClr val="accent5"/>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600">
                  <a:solidFill>
                    <a:schemeClr val="tx1">
                      <a:alpha val="99000"/>
                    </a:schemeClr>
                  </a:solidFill>
                </a:endParaRPr>
              </a:p>
            </p:txBody>
          </p:sp>
          <p:sp>
            <p:nvSpPr>
              <p:cNvPr id="78" name="TextBox 77"/>
              <p:cNvSpPr txBox="1"/>
              <p:nvPr/>
            </p:nvSpPr>
            <p:spPr>
              <a:xfrm>
                <a:off x="501494" y="4408665"/>
                <a:ext cx="2196146" cy="549381"/>
              </a:xfrm>
              <a:prstGeom prst="rect">
                <a:avLst/>
              </a:prstGeom>
              <a:noFill/>
            </p:spPr>
            <p:txBody>
              <a:bodyPr wrap="square" rtlCol="0">
                <a:spAutoFit/>
              </a:bodyPr>
              <a:lstStyle/>
              <a:p>
                <a:pPr algn="ctr">
                  <a:lnSpc>
                    <a:spcPct val="90000"/>
                  </a:lnSpc>
                </a:pPr>
                <a:r>
                  <a:rPr lang="en-US" sz="1100" dirty="0">
                    <a:solidFill>
                      <a:schemeClr val="accent3">
                        <a:lumMod val="20000"/>
                        <a:lumOff val="80000"/>
                      </a:schemeClr>
                    </a:solidFill>
                    <a:latin typeface="+mj-lt"/>
                  </a:rPr>
                  <a:t>Springboard Technical Experts Panel Event Support </a:t>
                </a:r>
                <a:br>
                  <a:rPr lang="en-US" sz="1100" dirty="0">
                    <a:solidFill>
                      <a:schemeClr val="accent3">
                        <a:lumMod val="20000"/>
                        <a:lumOff val="80000"/>
                      </a:schemeClr>
                    </a:solidFill>
                    <a:latin typeface="+mj-lt"/>
                  </a:rPr>
                </a:br>
                <a:r>
                  <a:rPr lang="en-US" sz="1100" dirty="0">
                    <a:solidFill>
                      <a:schemeClr val="accent3">
                        <a:lumMod val="20000"/>
                        <a:lumOff val="80000"/>
                      </a:schemeClr>
                    </a:solidFill>
                    <a:latin typeface="+mj-lt"/>
                  </a:rPr>
                  <a:t>and Resources</a:t>
                </a:r>
              </a:p>
            </p:txBody>
          </p:sp>
        </p:grpSp>
        <p:pic>
          <p:nvPicPr>
            <p:cNvPr id="53" name="Picture 52" descr="STEP_Logo.jpg"/>
            <p:cNvPicPr>
              <a:picLocks noChangeAspect="1"/>
            </p:cNvPicPr>
            <p:nvPr/>
          </p:nvPicPr>
          <p:blipFill>
            <a:blip r:embed="rId8" cstate="print"/>
            <a:stretch>
              <a:fillRect/>
            </a:stretch>
          </p:blipFill>
          <p:spPr>
            <a:xfrm>
              <a:off x="5745124" y="5263977"/>
              <a:ext cx="876072" cy="1023039"/>
            </a:xfrm>
            <a:prstGeom prst="roundRect">
              <a:avLst>
                <a:gd name="adj" fmla="val 11046"/>
              </a:avLst>
            </a:prstGeom>
            <a:ln>
              <a:noFill/>
            </a:ln>
            <a:effectLst>
              <a:outerShdw blurRad="292100" dist="139700" dir="2700000" algn="tl" rotWithShape="0">
                <a:srgbClr val="333333">
                  <a:alpha val="65000"/>
                </a:srgbClr>
              </a:outerShdw>
            </a:effectLst>
          </p:spPr>
        </p:pic>
      </p:grpSp>
      <p:grpSp>
        <p:nvGrpSpPr>
          <p:cNvPr id="9" name="Group 8"/>
          <p:cNvGrpSpPr/>
          <p:nvPr/>
        </p:nvGrpSpPr>
        <p:grpSpPr>
          <a:xfrm>
            <a:off x="2729656" y="4419600"/>
            <a:ext cx="2196146" cy="1979013"/>
            <a:chOff x="2742486" y="4429619"/>
            <a:chExt cx="2196146" cy="1979013"/>
          </a:xfrm>
        </p:grpSpPr>
        <p:grpSp>
          <p:nvGrpSpPr>
            <p:cNvPr id="71" name="Group 70"/>
            <p:cNvGrpSpPr/>
            <p:nvPr/>
          </p:nvGrpSpPr>
          <p:grpSpPr>
            <a:xfrm>
              <a:off x="2742486" y="4429619"/>
              <a:ext cx="2196146" cy="1979013"/>
              <a:chOff x="501494" y="4419600"/>
              <a:chExt cx="2196146" cy="1979013"/>
            </a:xfrm>
          </p:grpSpPr>
          <p:sp>
            <p:nvSpPr>
              <p:cNvPr id="72" name="Round Same Side Corner Rectangle 71"/>
              <p:cNvSpPr/>
              <p:nvPr/>
            </p:nvSpPr>
            <p:spPr>
              <a:xfrm>
                <a:off x="501494" y="4419600"/>
                <a:ext cx="2196146" cy="1979013"/>
              </a:xfrm>
              <a:prstGeom prst="round2SameRect">
                <a:avLst>
                  <a:gd name="adj1" fmla="val 0"/>
                  <a:gd name="adj2" fmla="val 5165"/>
                </a:avLst>
              </a:prstGeom>
              <a:gradFill>
                <a:gsLst>
                  <a:gs pos="0">
                    <a:schemeClr val="accent6">
                      <a:shade val="51000"/>
                      <a:satMod val="130000"/>
                      <a:alpha val="20000"/>
                    </a:schemeClr>
                  </a:gs>
                  <a:gs pos="80000">
                    <a:schemeClr val="accent6">
                      <a:shade val="93000"/>
                      <a:satMod val="130000"/>
                      <a:alpha val="20000"/>
                    </a:schemeClr>
                  </a:gs>
                  <a:gs pos="100000">
                    <a:schemeClr val="accent6">
                      <a:shade val="94000"/>
                      <a:satMod val="135000"/>
                      <a:alpha val="20000"/>
                    </a:schemeClr>
                  </a:gs>
                </a:gsLst>
              </a:gra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31520" tIns="45718" rIns="91436" bIns="45718" numCol="1" rtlCol="0" anchor="ctr" anchorCtr="0" compatLnSpc="1">
                <a:prstTxWarp prst="textNoShape">
                  <a:avLst/>
                </a:prstTxWarp>
              </a:bodyPr>
              <a:lstStyle/>
              <a:p>
                <a:pPr defTabSz="914099" fontAlgn="base">
                  <a:spcBef>
                    <a:spcPct val="0"/>
                  </a:spcBef>
                  <a:spcAft>
                    <a:spcPct val="0"/>
                  </a:spcAft>
                </a:pPr>
                <a:endParaRPr lang="en-US" sz="2200">
                  <a:gradFill>
                    <a:gsLst>
                      <a:gs pos="0">
                        <a:srgbClr val="FFFFFF"/>
                      </a:gs>
                      <a:gs pos="100000">
                        <a:srgbClr val="FFFFFF"/>
                      </a:gs>
                    </a:gsLst>
                    <a:lin ang="5400000" scaled="0"/>
                  </a:gradFill>
                </a:endParaRPr>
              </a:p>
            </p:txBody>
          </p:sp>
          <p:sp>
            <p:nvSpPr>
              <p:cNvPr id="73" name="Round Same Side Corner Rectangle 72"/>
              <p:cNvSpPr/>
              <p:nvPr/>
            </p:nvSpPr>
            <p:spPr>
              <a:xfrm>
                <a:off x="501494" y="4419601"/>
                <a:ext cx="2196146" cy="533400"/>
              </a:xfrm>
              <a:prstGeom prst="round2SameRect">
                <a:avLst>
                  <a:gd name="adj1" fmla="val 0"/>
                  <a:gd name="adj2" fmla="val 18690"/>
                </a:avLst>
              </a:prstGeom>
              <a:solidFill>
                <a:schemeClr val="accent5"/>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600">
                  <a:solidFill>
                    <a:schemeClr val="tx1">
                      <a:alpha val="99000"/>
                    </a:schemeClr>
                  </a:solidFill>
                </a:endParaRPr>
              </a:p>
            </p:txBody>
          </p:sp>
          <p:sp>
            <p:nvSpPr>
              <p:cNvPr id="74" name="TextBox 73"/>
              <p:cNvSpPr txBox="1"/>
              <p:nvPr/>
            </p:nvSpPr>
            <p:spPr>
              <a:xfrm>
                <a:off x="501494" y="4487785"/>
                <a:ext cx="2196146" cy="397032"/>
              </a:xfrm>
              <a:prstGeom prst="rect">
                <a:avLst/>
              </a:prstGeom>
              <a:noFill/>
            </p:spPr>
            <p:txBody>
              <a:bodyPr wrap="square" rtlCol="0">
                <a:spAutoFit/>
              </a:bodyPr>
              <a:lstStyle/>
              <a:p>
                <a:pPr algn="ctr">
                  <a:lnSpc>
                    <a:spcPct val="90000"/>
                  </a:lnSpc>
                </a:pPr>
                <a:r>
                  <a:rPr lang="en-US" sz="1100" dirty="0">
                    <a:solidFill>
                      <a:schemeClr val="accent3">
                        <a:lumMod val="20000"/>
                        <a:lumOff val="80000"/>
                      </a:schemeClr>
                    </a:solidFill>
                    <a:latin typeface="+mj-lt"/>
                  </a:rPr>
                  <a:t>Straight-talk Monthly Feature Articles and Overview Guides</a:t>
                </a:r>
              </a:p>
            </p:txBody>
          </p:sp>
        </p:grpSp>
        <p:pic>
          <p:nvPicPr>
            <p:cNvPr id="35" name="Picture 6"/>
            <p:cNvPicPr>
              <a:picLocks noChangeAspect="1" noChangeArrowheads="1"/>
            </p:cNvPicPr>
            <p:nvPr/>
          </p:nvPicPr>
          <p:blipFill>
            <a:blip r:embed="rId9" cstate="email"/>
            <a:srcRect/>
            <a:stretch>
              <a:fillRect/>
            </a:stretch>
          </p:blipFill>
          <p:spPr bwMode="auto">
            <a:xfrm>
              <a:off x="2805095" y="5029200"/>
              <a:ext cx="601555" cy="808980"/>
            </a:xfrm>
            <a:prstGeom prst="rect">
              <a:avLst/>
            </a:prstGeom>
            <a:ln>
              <a:noFill/>
            </a:ln>
            <a:effectLst>
              <a:outerShdw blurRad="50800" dist="38100" dir="2700000" algn="tl" rotWithShape="0">
                <a:prstClr val="black">
                  <a:alpha val="40000"/>
                </a:prstClr>
              </a:outerShdw>
            </a:effectLst>
          </p:spPr>
        </p:pic>
        <p:pic>
          <p:nvPicPr>
            <p:cNvPr id="36" name="Picture 7"/>
            <p:cNvPicPr>
              <a:picLocks noChangeAspect="1" noChangeArrowheads="1"/>
            </p:cNvPicPr>
            <p:nvPr/>
          </p:nvPicPr>
          <p:blipFill>
            <a:blip r:embed="rId10" cstate="email"/>
            <a:srcRect/>
            <a:stretch>
              <a:fillRect/>
            </a:stretch>
          </p:blipFill>
          <p:spPr bwMode="auto">
            <a:xfrm>
              <a:off x="3106004" y="5129257"/>
              <a:ext cx="601556" cy="808640"/>
            </a:xfrm>
            <a:prstGeom prst="rect">
              <a:avLst/>
            </a:prstGeom>
            <a:ln>
              <a:noFill/>
            </a:ln>
            <a:effectLst>
              <a:outerShdw blurRad="50800" dist="38100" dir="2700000" algn="tl" rotWithShape="0">
                <a:prstClr val="black">
                  <a:alpha val="40000"/>
                </a:prstClr>
              </a:outerShdw>
            </a:effectLst>
          </p:spPr>
        </p:pic>
        <p:pic>
          <p:nvPicPr>
            <p:cNvPr id="37" name="Picture 8"/>
            <p:cNvPicPr>
              <a:picLocks noChangeAspect="1" noChangeArrowheads="1"/>
            </p:cNvPicPr>
            <p:nvPr/>
          </p:nvPicPr>
          <p:blipFill>
            <a:blip r:embed="rId11" cstate="email"/>
            <a:srcRect/>
            <a:stretch>
              <a:fillRect/>
            </a:stretch>
          </p:blipFill>
          <p:spPr bwMode="auto">
            <a:xfrm>
              <a:off x="3406914" y="5228974"/>
              <a:ext cx="601555" cy="811634"/>
            </a:xfrm>
            <a:prstGeom prst="rect">
              <a:avLst/>
            </a:prstGeom>
            <a:ln>
              <a:noFill/>
            </a:ln>
            <a:effectLst>
              <a:outerShdw blurRad="50800" dist="38100" dir="2700000" algn="tl" rotWithShape="0">
                <a:prstClr val="black">
                  <a:alpha val="40000"/>
                </a:prstClr>
              </a:outerShdw>
            </a:effectLst>
          </p:spPr>
        </p:pic>
        <p:pic>
          <p:nvPicPr>
            <p:cNvPr id="38" name="Picture 5"/>
            <p:cNvPicPr>
              <a:picLocks noChangeAspect="1" noChangeArrowheads="1"/>
            </p:cNvPicPr>
            <p:nvPr/>
          </p:nvPicPr>
          <p:blipFill>
            <a:blip r:embed="rId12" cstate="email"/>
            <a:srcRect/>
            <a:stretch>
              <a:fillRect/>
            </a:stretch>
          </p:blipFill>
          <p:spPr bwMode="auto">
            <a:xfrm>
              <a:off x="3707823" y="5331685"/>
              <a:ext cx="601555" cy="808980"/>
            </a:xfrm>
            <a:prstGeom prst="rect">
              <a:avLst/>
            </a:prstGeom>
            <a:ln>
              <a:noFill/>
            </a:ln>
            <a:effectLst>
              <a:outerShdw blurRad="50800" dist="38100" dir="2700000" algn="tl" rotWithShape="0">
                <a:prstClr val="black">
                  <a:alpha val="40000"/>
                </a:prstClr>
              </a:outerShdw>
            </a:effectLst>
          </p:spPr>
        </p:pic>
        <p:pic>
          <p:nvPicPr>
            <p:cNvPr id="33" name="Picture 3"/>
            <p:cNvPicPr>
              <a:picLocks noChangeAspect="1" noChangeArrowheads="1"/>
            </p:cNvPicPr>
            <p:nvPr/>
          </p:nvPicPr>
          <p:blipFill>
            <a:blip r:embed="rId13" cstate="email"/>
            <a:srcRect/>
            <a:stretch>
              <a:fillRect/>
            </a:stretch>
          </p:blipFill>
          <p:spPr bwMode="auto">
            <a:xfrm>
              <a:off x="4008732" y="5431742"/>
              <a:ext cx="587773" cy="803574"/>
            </a:xfrm>
            <a:prstGeom prst="rect">
              <a:avLst/>
            </a:prstGeom>
            <a:ln>
              <a:noFill/>
            </a:ln>
            <a:effectLst>
              <a:outerShdw blurRad="50800" dist="38100" dir="2700000" algn="tl" rotWithShape="0">
                <a:prstClr val="black">
                  <a:alpha val="40000"/>
                </a:prstClr>
              </a:outerShdw>
            </a:effectLst>
          </p:spPr>
        </p:pic>
        <p:pic>
          <p:nvPicPr>
            <p:cNvPr id="34" name="Picture 2"/>
            <p:cNvPicPr>
              <a:picLocks noChangeAspect="1" noChangeArrowheads="1"/>
            </p:cNvPicPr>
            <p:nvPr/>
          </p:nvPicPr>
          <p:blipFill>
            <a:blip r:embed="rId14" cstate="email"/>
            <a:srcRect/>
            <a:stretch>
              <a:fillRect/>
            </a:stretch>
          </p:blipFill>
          <p:spPr bwMode="auto">
            <a:xfrm>
              <a:off x="4295859" y="5526392"/>
              <a:ext cx="591421" cy="801739"/>
            </a:xfrm>
            <a:prstGeom prst="rect">
              <a:avLst/>
            </a:prstGeom>
            <a:ln>
              <a:noFill/>
            </a:ln>
            <a:effectLst>
              <a:outerShdw blurRad="50800" dist="38100" dir="2700000" algn="tl" rotWithShape="0">
                <a:prstClr val="black">
                  <a:alpha val="40000"/>
                </a:prstClr>
              </a:outerShdw>
            </a:effectLst>
          </p:spPr>
        </p:pic>
      </p:grpSp>
      <p:grpSp>
        <p:nvGrpSpPr>
          <p:cNvPr id="12" name="Group 11"/>
          <p:cNvGrpSpPr/>
          <p:nvPr/>
        </p:nvGrpSpPr>
        <p:grpSpPr>
          <a:xfrm>
            <a:off x="7136756" y="4418586"/>
            <a:ext cx="2370760" cy="1980027"/>
            <a:chOff x="6043625" y="4608677"/>
            <a:chExt cx="2370760" cy="1980027"/>
          </a:xfrm>
        </p:grpSpPr>
        <p:grpSp>
          <p:nvGrpSpPr>
            <p:cNvPr id="80" name="Group 79"/>
            <p:cNvGrpSpPr/>
            <p:nvPr/>
          </p:nvGrpSpPr>
          <p:grpSpPr>
            <a:xfrm>
              <a:off x="6043625" y="4608677"/>
              <a:ext cx="2370760" cy="1980027"/>
              <a:chOff x="414187" y="4418586"/>
              <a:chExt cx="2370760" cy="1980027"/>
            </a:xfrm>
          </p:grpSpPr>
          <p:sp>
            <p:nvSpPr>
              <p:cNvPr id="82" name="Round Same Side Corner Rectangle 81"/>
              <p:cNvSpPr/>
              <p:nvPr/>
            </p:nvSpPr>
            <p:spPr>
              <a:xfrm>
                <a:off x="501494" y="4419600"/>
                <a:ext cx="2196146" cy="1979013"/>
              </a:xfrm>
              <a:prstGeom prst="round2SameRect">
                <a:avLst>
                  <a:gd name="adj1" fmla="val 0"/>
                  <a:gd name="adj2" fmla="val 5165"/>
                </a:avLst>
              </a:prstGeom>
              <a:gradFill>
                <a:gsLst>
                  <a:gs pos="0">
                    <a:schemeClr val="accent6">
                      <a:shade val="51000"/>
                      <a:satMod val="130000"/>
                      <a:alpha val="20000"/>
                    </a:schemeClr>
                  </a:gs>
                  <a:gs pos="80000">
                    <a:schemeClr val="accent6">
                      <a:shade val="93000"/>
                      <a:satMod val="130000"/>
                      <a:alpha val="20000"/>
                    </a:schemeClr>
                  </a:gs>
                  <a:gs pos="100000">
                    <a:schemeClr val="accent6">
                      <a:shade val="94000"/>
                      <a:satMod val="135000"/>
                      <a:alpha val="20000"/>
                    </a:schemeClr>
                  </a:gs>
                </a:gsLst>
              </a:gradFill>
              <a:ln>
                <a:no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731520" tIns="45718" rIns="91436" bIns="45718" numCol="1" rtlCol="0" anchor="ctr" anchorCtr="0" compatLnSpc="1">
                <a:prstTxWarp prst="textNoShape">
                  <a:avLst/>
                </a:prstTxWarp>
              </a:bodyPr>
              <a:lstStyle/>
              <a:p>
                <a:pPr defTabSz="914099" fontAlgn="base">
                  <a:spcBef>
                    <a:spcPct val="0"/>
                  </a:spcBef>
                  <a:spcAft>
                    <a:spcPct val="0"/>
                  </a:spcAft>
                </a:pPr>
                <a:endParaRPr lang="en-US" sz="2200">
                  <a:gradFill>
                    <a:gsLst>
                      <a:gs pos="0">
                        <a:srgbClr val="FFFFFF"/>
                      </a:gs>
                      <a:gs pos="100000">
                        <a:srgbClr val="FFFFFF"/>
                      </a:gs>
                    </a:gsLst>
                    <a:lin ang="5400000" scaled="0"/>
                  </a:gradFill>
                </a:endParaRPr>
              </a:p>
            </p:txBody>
          </p:sp>
          <p:sp>
            <p:nvSpPr>
              <p:cNvPr id="83" name="Round Same Side Corner Rectangle 82"/>
              <p:cNvSpPr/>
              <p:nvPr/>
            </p:nvSpPr>
            <p:spPr>
              <a:xfrm>
                <a:off x="501494" y="4418586"/>
                <a:ext cx="2196146" cy="533400"/>
              </a:xfrm>
              <a:prstGeom prst="round2SameRect">
                <a:avLst>
                  <a:gd name="adj1" fmla="val 0"/>
                  <a:gd name="adj2" fmla="val 18690"/>
                </a:avLst>
              </a:prstGeom>
              <a:solidFill>
                <a:schemeClr val="accent5"/>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600">
                  <a:solidFill>
                    <a:schemeClr val="tx1">
                      <a:alpha val="99000"/>
                    </a:schemeClr>
                  </a:solidFill>
                </a:endParaRPr>
              </a:p>
            </p:txBody>
          </p:sp>
          <p:sp>
            <p:nvSpPr>
              <p:cNvPr id="84" name="TextBox 83"/>
              <p:cNvSpPr txBox="1"/>
              <p:nvPr/>
            </p:nvSpPr>
            <p:spPr>
              <a:xfrm>
                <a:off x="414187" y="4494390"/>
                <a:ext cx="2370760" cy="397032"/>
              </a:xfrm>
              <a:prstGeom prst="rect">
                <a:avLst/>
              </a:prstGeom>
              <a:noFill/>
            </p:spPr>
            <p:txBody>
              <a:bodyPr wrap="square" rtlCol="0">
                <a:spAutoFit/>
              </a:bodyPr>
              <a:lstStyle/>
              <a:p>
                <a:pPr algn="ctr">
                  <a:lnSpc>
                    <a:spcPct val="90000"/>
                  </a:lnSpc>
                </a:pPr>
                <a:r>
                  <a:rPr lang="en-US" sz="1100" dirty="0" err="1">
                    <a:solidFill>
                      <a:schemeClr val="accent3">
                        <a:lumMod val="20000"/>
                        <a:lumOff val="80000"/>
                      </a:schemeClr>
                    </a:solidFill>
                    <a:latin typeface="+mj-lt"/>
                  </a:rPr>
                  <a:t>TalkingAboutWindows</a:t>
                </a:r>
                <a:endParaRPr lang="en-US" sz="1100" dirty="0">
                  <a:solidFill>
                    <a:schemeClr val="accent3">
                      <a:lumMod val="20000"/>
                      <a:lumOff val="80000"/>
                    </a:schemeClr>
                  </a:solidFill>
                  <a:latin typeface="+mj-lt"/>
                </a:endParaRPr>
              </a:p>
              <a:p>
                <a:pPr algn="ctr">
                  <a:lnSpc>
                    <a:spcPct val="90000"/>
                  </a:lnSpc>
                </a:pPr>
                <a:r>
                  <a:rPr lang="en-US" sz="1100" dirty="0">
                    <a:solidFill>
                      <a:schemeClr val="accent3">
                        <a:lumMod val="20000"/>
                        <a:lumOff val="80000"/>
                      </a:schemeClr>
                    </a:solidFill>
                    <a:latin typeface="+mj-lt"/>
                  </a:rPr>
                  <a:t>Video Blogs</a:t>
                </a:r>
              </a:p>
            </p:txBody>
          </p:sp>
        </p:grpSp>
        <p:grpSp>
          <p:nvGrpSpPr>
            <p:cNvPr id="48" name="Group 47"/>
            <p:cNvGrpSpPr/>
            <p:nvPr/>
          </p:nvGrpSpPr>
          <p:grpSpPr>
            <a:xfrm>
              <a:off x="6492684" y="5370445"/>
              <a:ext cx="1472643" cy="938719"/>
              <a:chOff x="5257800" y="457200"/>
              <a:chExt cx="2819400" cy="1776919"/>
            </a:xfrm>
          </p:grpSpPr>
          <p:pic>
            <p:nvPicPr>
              <p:cNvPr id="50" name="Picture 6">
                <a:hlinkClick r:id="rId15"/>
              </p:cNvPr>
              <p:cNvPicPr>
                <a:picLocks noChangeAspect="1" noChangeArrowheads="1"/>
              </p:cNvPicPr>
              <p:nvPr/>
            </p:nvPicPr>
            <p:blipFill>
              <a:blip r:embed="rId16" cstate="print"/>
              <a:srcRect/>
              <a:stretch>
                <a:fillRect/>
              </a:stretch>
            </p:blipFill>
            <p:spPr bwMode="auto">
              <a:xfrm>
                <a:off x="5257800" y="838200"/>
                <a:ext cx="2396577" cy="1395919"/>
              </a:xfrm>
              <a:prstGeom prst="rect">
                <a:avLst/>
              </a:prstGeom>
              <a:ln>
                <a:noFill/>
              </a:ln>
              <a:effectLst>
                <a:outerShdw blurRad="292100" dist="139700" dir="2700000" algn="tl" rotWithShape="0">
                  <a:srgbClr val="333333">
                    <a:alpha val="65000"/>
                  </a:srgbClr>
                </a:outerShdw>
              </a:effectLst>
            </p:spPr>
          </p:pic>
          <p:pic>
            <p:nvPicPr>
              <p:cNvPr id="51" name="Picture 2" descr="c:\users\petermck\pictures\dvd_art\artwork_imagery\shapes and graphics\arrows - arrow\blue gradient collection\arrow 0 blue arrow curved 6.png"/>
              <p:cNvPicPr>
                <a:picLocks noChangeAspect="1" noChangeArrowheads="1"/>
              </p:cNvPicPr>
              <p:nvPr/>
            </p:nvPicPr>
            <p:blipFill>
              <a:blip r:embed="rId17" cstate="print">
                <a:duotone>
                  <a:srgbClr val="6EBC55">
                    <a:shade val="45000"/>
                    <a:satMod val="135000"/>
                  </a:srgbClr>
                  <a:prstClr val="white"/>
                </a:duotone>
              </a:blip>
              <a:srcRect r="32634"/>
              <a:stretch>
                <a:fillRect/>
              </a:stretch>
            </p:blipFill>
            <p:spPr bwMode="auto">
              <a:xfrm rot="11809565" flipH="1">
                <a:off x="6614300" y="501355"/>
                <a:ext cx="913990" cy="557327"/>
              </a:xfrm>
              <a:prstGeom prst="rect">
                <a:avLst/>
              </a:prstGeom>
              <a:noFill/>
            </p:spPr>
          </p:pic>
          <p:pic>
            <p:nvPicPr>
              <p:cNvPr id="52" name="Picture 51" descr="title.jpg">
                <a:hlinkClick r:id="rId15"/>
              </p:cNvPr>
              <p:cNvPicPr>
                <a:picLocks noChangeAspect="1"/>
              </p:cNvPicPr>
              <p:nvPr/>
            </p:nvPicPr>
            <p:blipFill>
              <a:blip r:embed="rId18" cstate="email"/>
              <a:stretch>
                <a:fillRect/>
              </a:stretch>
            </p:blipFill>
            <p:spPr>
              <a:xfrm>
                <a:off x="7239000" y="457200"/>
                <a:ext cx="838200" cy="627602"/>
              </a:xfrm>
              <a:prstGeom prst="rect">
                <a:avLst/>
              </a:prstGeom>
              <a:ln>
                <a:noFill/>
              </a:ln>
              <a:effectLst>
                <a:outerShdw blurRad="292100" dist="139700" dir="2700000" algn="tl" rotWithShape="0">
                  <a:srgbClr val="333333">
                    <a:alpha val="65000"/>
                  </a:srgbClr>
                </a:outerShdw>
              </a:effectLst>
            </p:spPr>
          </p:pic>
        </p:grpSp>
      </p:grpSp>
    </p:spTree>
    <p:extLst>
      <p:ext uri="{BB962C8B-B14F-4D97-AF65-F5344CB8AC3E}">
        <p14:creationId xmlns:p14="http://schemas.microsoft.com/office/powerpoint/2010/main" val="3781296253"/>
      </p:ext>
    </p:extLst>
  </p:cSld>
  <p:clrMapOvr>
    <a:masterClrMapping/>
  </p:clrMapOvr>
  <p:transition spd="med">
    <p:fade thruBlk="1"/>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a:t>
            </a:r>
          </a:p>
        </p:txBody>
      </p:sp>
      <p:sp>
        <p:nvSpPr>
          <p:cNvPr id="3" name="Rectangle 2"/>
          <p:cNvSpPr/>
          <p:nvPr/>
        </p:nvSpPr>
        <p:spPr bwMode="auto">
          <a:xfrm>
            <a:off x="-3063244" y="138499"/>
            <a:ext cx="2854754" cy="553998"/>
          </a:xfrm>
          <a:prstGeom prst="rect">
            <a:avLst/>
          </a:prstGeom>
          <a:solidFill>
            <a:srgbClr val="B72172"/>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Required Slide</a:t>
            </a:r>
          </a:p>
        </p:txBody>
      </p:sp>
      <p:sp>
        <p:nvSpPr>
          <p:cNvPr id="4" name="Rounded Rectangle 3"/>
          <p:cNvSpPr/>
          <p:nvPr/>
        </p:nvSpPr>
        <p:spPr bwMode="auto">
          <a:xfrm>
            <a:off x="507868" y="927101"/>
            <a:ext cx="5345308" cy="1863725"/>
          </a:xfrm>
          <a:prstGeom prst="roundRect">
            <a:avLst>
              <a:gd name="adj" fmla="val 6216"/>
            </a:avLst>
          </a:prstGeom>
          <a:solidFill>
            <a:schemeClr val="bg1">
              <a:lumMod val="75000"/>
              <a:lumOff val="2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2400370"/>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p>
        </p:txBody>
      </p:sp>
      <p:sp>
        <p:nvSpPr>
          <p:cNvPr id="8" name="Rectangle 7"/>
          <p:cNvSpPr/>
          <p:nvPr/>
        </p:nvSpPr>
        <p:spPr bwMode="auto">
          <a:xfrm>
            <a:off x="507868" y="2009776"/>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2031097"/>
            <a:ext cx="5345308" cy="338554"/>
          </a:xfrm>
          <a:prstGeom prst="rect">
            <a:avLst/>
          </a:prstGeom>
        </p:spPr>
        <p:txBody>
          <a:bodyPr wrap="square">
            <a:spAutoFit/>
          </a:bodyPr>
          <a:lstStyle/>
          <a:p>
            <a:pPr marL="0" lvl="1" algn="ctr">
              <a:tabLst>
                <a:tab pos="1828800" algn="l"/>
              </a:tabLst>
            </a:pPr>
            <a:r>
              <a:rPr lang="en-US" sz="1600" dirty="0" smtClean="0">
                <a:gradFill>
                  <a:gsLst>
                    <a:gs pos="0">
                      <a:schemeClr val="bg1"/>
                    </a:gs>
                    <a:gs pos="86000">
                      <a:schemeClr val="bg1"/>
                    </a:gs>
                  </a:gsLst>
                  <a:lin ang="0" scaled="0"/>
                </a:gradFill>
              </a:rPr>
              <a:t>Sessions On-Demand &amp; Community</a:t>
            </a:r>
          </a:p>
        </p:txBody>
      </p:sp>
      <p:pic>
        <p:nvPicPr>
          <p:cNvPr id="9" name="Picture 8" descr="TechEd_online.png"/>
          <p:cNvPicPr>
            <a:picLocks noChangeAspect="1"/>
          </p:cNvPicPr>
          <p:nvPr/>
        </p:nvPicPr>
        <p:blipFill>
          <a:blip r:embed="rId4" cstate="screen"/>
          <a:stretch>
            <a:fillRect/>
          </a:stretch>
        </p:blipFill>
        <p:spPr bwMode="white">
          <a:xfrm>
            <a:off x="1975610" y="990632"/>
            <a:ext cx="2409825" cy="1076325"/>
          </a:xfrm>
          <a:prstGeom prst="rect">
            <a:avLst/>
          </a:prstGeom>
          <a:noFill/>
          <a:ln>
            <a:noFill/>
          </a:ln>
        </p:spPr>
      </p:pic>
      <p:sp>
        <p:nvSpPr>
          <p:cNvPr id="10" name="Rounded Rectangle 9"/>
          <p:cNvSpPr/>
          <p:nvPr/>
        </p:nvSpPr>
        <p:spPr bwMode="auto">
          <a:xfrm>
            <a:off x="6335650" y="927101"/>
            <a:ext cx="5345308" cy="1863725"/>
          </a:xfrm>
          <a:prstGeom prst="roundRect">
            <a:avLst>
              <a:gd name="adj" fmla="val 6216"/>
            </a:avLst>
          </a:prstGeom>
          <a:solidFill>
            <a:schemeClr val="bg1">
              <a:lumMod val="75000"/>
              <a:lumOff val="2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2009776"/>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2031097"/>
            <a:ext cx="5345308" cy="338554"/>
          </a:xfrm>
          <a:prstGeom prst="rect">
            <a:avLst/>
          </a:prstGeom>
        </p:spPr>
        <p:txBody>
          <a:bodyPr wrap="square">
            <a:spAutoFit/>
          </a:bodyPr>
          <a:lstStyle/>
          <a:p>
            <a:pPr marL="0" lvl="1" algn="ctr">
              <a:tabLst>
                <a:tab pos="1828800" algn="l"/>
              </a:tabLst>
            </a:pPr>
            <a:r>
              <a:rPr lang="en-US" sz="1600" dirty="0" smtClean="0">
                <a:gradFill>
                  <a:gsLst>
                    <a:gs pos="0">
                      <a:schemeClr val="bg1"/>
                    </a:gs>
                    <a:gs pos="86000">
                      <a:schemeClr val="bg1"/>
                    </a:gs>
                  </a:gsLst>
                  <a:lin ang="0" scaled="0"/>
                </a:gradFill>
              </a:rPr>
              <a:t>Microsoft Certification &amp; Training Resources</a:t>
            </a:r>
          </a:p>
        </p:txBody>
      </p:sp>
      <p:sp>
        <p:nvSpPr>
          <p:cNvPr id="15" name="Rounded Rectangle 14"/>
          <p:cNvSpPr/>
          <p:nvPr/>
        </p:nvSpPr>
        <p:spPr bwMode="auto">
          <a:xfrm>
            <a:off x="507868" y="3119439"/>
            <a:ext cx="5345308" cy="1863725"/>
          </a:xfrm>
          <a:prstGeom prst="roundRect">
            <a:avLst>
              <a:gd name="adj" fmla="val 6216"/>
            </a:avLst>
          </a:prstGeom>
          <a:solidFill>
            <a:schemeClr val="bg1">
              <a:lumMod val="75000"/>
              <a:lumOff val="2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7" name="Rectangle 16"/>
          <p:cNvSpPr/>
          <p:nvPr/>
        </p:nvSpPr>
        <p:spPr bwMode="auto">
          <a:xfrm>
            <a:off x="507868" y="4202114"/>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4223435"/>
            <a:ext cx="5345308" cy="338554"/>
          </a:xfrm>
          <a:prstGeom prst="rect">
            <a:avLst/>
          </a:prstGeom>
        </p:spPr>
        <p:txBody>
          <a:bodyPr wrap="square">
            <a:spAutoFit/>
          </a:bodyPr>
          <a:lstStyle/>
          <a:p>
            <a:pPr marL="0" lvl="1" algn="ctr">
              <a:tabLst>
                <a:tab pos="1828800" algn="l"/>
              </a:tabLst>
            </a:pPr>
            <a:r>
              <a:rPr lang="en-US" sz="1600" dirty="0" smtClean="0">
                <a:gradFill>
                  <a:gsLst>
                    <a:gs pos="0">
                      <a:schemeClr val="bg1"/>
                    </a:gs>
                    <a:gs pos="86000">
                      <a:schemeClr val="bg1"/>
                    </a:gs>
                  </a:gsLst>
                  <a:lin ang="0" scaled="0"/>
                </a:gradFill>
              </a:rPr>
              <a:t>Resources for IT Professionals</a:t>
            </a:r>
          </a:p>
        </p:txBody>
      </p:sp>
      <p:sp>
        <p:nvSpPr>
          <p:cNvPr id="20" name="Rounded Rectangle 19"/>
          <p:cNvSpPr/>
          <p:nvPr/>
        </p:nvSpPr>
        <p:spPr bwMode="auto">
          <a:xfrm>
            <a:off x="6335650" y="3119439"/>
            <a:ext cx="5345308" cy="1863725"/>
          </a:xfrm>
          <a:prstGeom prst="roundRect">
            <a:avLst>
              <a:gd name="adj" fmla="val 6216"/>
            </a:avLst>
          </a:prstGeom>
          <a:solidFill>
            <a:schemeClr val="bg1">
              <a:lumMod val="75000"/>
              <a:lumOff val="2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4202114"/>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4223435"/>
            <a:ext cx="5345308" cy="338554"/>
          </a:xfrm>
          <a:prstGeom prst="rect">
            <a:avLst/>
          </a:prstGeom>
        </p:spPr>
        <p:txBody>
          <a:bodyPr wrap="square">
            <a:spAutoFit/>
          </a:bodyPr>
          <a:lstStyle/>
          <a:p>
            <a:pPr marL="0" lvl="1" algn="ctr">
              <a:tabLst>
                <a:tab pos="1828800" algn="l"/>
              </a:tabLst>
            </a:pPr>
            <a:r>
              <a:rPr lang="en-US" sz="1600" dirty="0" smtClean="0">
                <a:gradFill>
                  <a:gsLst>
                    <a:gs pos="0">
                      <a:schemeClr val="bg1"/>
                    </a:gs>
                    <a:gs pos="86000">
                      <a:schemeClr val="bg1"/>
                    </a:gs>
                  </a:gsLst>
                  <a:lin ang="0" scaled="0"/>
                </a:gradFill>
              </a:rPr>
              <a:t>Resources for Developers</a:t>
            </a:r>
          </a:p>
        </p:txBody>
      </p:sp>
      <p:sp>
        <p:nvSpPr>
          <p:cNvPr id="25" name="Rectangle 24"/>
          <p:cNvSpPr/>
          <p:nvPr/>
        </p:nvSpPr>
        <p:spPr bwMode="white">
          <a:xfrm>
            <a:off x="6322953" y="2409895"/>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p>
        </p:txBody>
      </p:sp>
      <p:sp>
        <p:nvSpPr>
          <p:cNvPr id="26" name="Rectangle 25"/>
          <p:cNvSpPr/>
          <p:nvPr/>
        </p:nvSpPr>
        <p:spPr bwMode="white">
          <a:xfrm>
            <a:off x="507867" y="4598442"/>
            <a:ext cx="5307218" cy="369332"/>
          </a:xfrm>
          <a:prstGeom prst="rect">
            <a:avLst/>
          </a:prstGeom>
        </p:spPr>
        <p:txBody>
          <a:bodyPr wrap="square">
            <a:spAutoFit/>
          </a:bodyPr>
          <a:lstStyle/>
          <a:p>
            <a:pPr lvl="0"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4598442"/>
            <a:ext cx="5345308" cy="369332"/>
          </a:xfrm>
          <a:prstGeom prst="rect">
            <a:avLst/>
          </a:prstGeom>
        </p:spPr>
        <p:txBody>
          <a:bodyPr wrap="square" anchor="ctr">
            <a:spAutoFit/>
          </a:bodyPr>
          <a:lstStyle/>
          <a:p>
            <a:pPr lvl="0"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screen"/>
          <a:stretch>
            <a:fillRect/>
          </a:stretch>
        </p:blipFill>
        <p:spPr bwMode="white">
          <a:xfrm>
            <a:off x="657030" y="3226823"/>
            <a:ext cx="5046985" cy="1027750"/>
          </a:xfrm>
          <a:prstGeom prst="rect">
            <a:avLst/>
          </a:prstGeom>
          <a:noFill/>
          <a:ln>
            <a:noFill/>
          </a:ln>
        </p:spPr>
      </p:pic>
      <p:pic>
        <p:nvPicPr>
          <p:cNvPr id="29" name="Picture 28" descr="msdn_1inch_rgb.png"/>
          <p:cNvPicPr>
            <a:picLocks noChangeAspect="1"/>
          </p:cNvPicPr>
          <p:nvPr/>
        </p:nvPicPr>
        <p:blipFill>
          <a:blip r:embed="rId9" cstate="screen"/>
          <a:stretch>
            <a:fillRect/>
          </a:stretch>
        </p:blipFill>
        <p:spPr bwMode="white">
          <a:xfrm>
            <a:off x="8079617" y="3183036"/>
            <a:ext cx="1857375" cy="942975"/>
          </a:xfrm>
          <a:prstGeom prst="rect">
            <a:avLst/>
          </a:prstGeom>
          <a:noFill/>
          <a:ln>
            <a:noFill/>
          </a:ln>
        </p:spPr>
      </p:pic>
      <p:pic>
        <p:nvPicPr>
          <p:cNvPr id="32" name="Picture 31" descr="ms_Learning_w.eps"/>
          <p:cNvPicPr>
            <a:picLocks noChangeAspect="1"/>
          </p:cNvPicPr>
          <p:nvPr/>
        </p:nvPicPr>
        <p:blipFill>
          <a:blip r:embed="rId10" cstate="screen"/>
          <a:srcRect l="51467" r="43859"/>
          <a:stretch>
            <a:fillRect/>
          </a:stretch>
        </p:blipFill>
        <p:spPr bwMode="white">
          <a:xfrm>
            <a:off x="9052582" y="1158628"/>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screen"/>
          <a:stretch>
            <a:fillRect/>
          </a:stretch>
        </p:blipFill>
        <p:spPr bwMode="white">
          <a:xfrm>
            <a:off x="6740692" y="1329899"/>
            <a:ext cx="2337342" cy="428793"/>
          </a:xfrm>
          <a:prstGeom prst="rect">
            <a:avLst/>
          </a:prstGeom>
          <a:noFill/>
          <a:ln>
            <a:noFill/>
          </a:ln>
        </p:spPr>
      </p:pic>
      <p:sp>
        <p:nvSpPr>
          <p:cNvPr id="34" name="TextBox 33"/>
          <p:cNvSpPr txBox="1"/>
          <p:nvPr/>
        </p:nvSpPr>
        <p:spPr bwMode="white">
          <a:xfrm>
            <a:off x="9270703" y="1328852"/>
            <a:ext cx="1408799" cy="430887"/>
          </a:xfrm>
          <a:prstGeom prst="rect">
            <a:avLst/>
          </a:prstGeom>
          <a:noFill/>
        </p:spPr>
        <p:txBody>
          <a:bodyPr wrap="square" lIns="0" tIns="0" rIns="0" bIns="0" rtlCol="0">
            <a:spAutoFit/>
          </a:bodyPr>
          <a:lstStyle/>
          <a:p>
            <a:r>
              <a:rPr lang="en-US" sz="2800" dirty="0" smtClean="0">
                <a:gradFill>
                  <a:gsLst>
                    <a:gs pos="0">
                      <a:schemeClr val="tx1"/>
                    </a:gs>
                    <a:gs pos="86000">
                      <a:schemeClr val="tx1"/>
                    </a:gs>
                  </a:gsLst>
                  <a:lin ang="5400000" scaled="0"/>
                </a:gradFill>
                <a:latin typeface="Segoe" pitchFamily="34" charset="0"/>
              </a:rPr>
              <a:t>Learning</a:t>
            </a:r>
          </a:p>
        </p:txBody>
      </p:sp>
    </p:spTree>
    <p:extLst>
      <p:ext uri="{BB962C8B-B14F-4D97-AF65-F5344CB8AC3E}">
        <p14:creationId xmlns:p14="http://schemas.microsoft.com/office/powerpoint/2010/main" val="3658693597"/>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50787" y="4095750"/>
            <a:ext cx="5332611" cy="2105025"/>
          </a:xfrm>
          <a:prstGeom prst="rect">
            <a:avLst/>
          </a:prstGeom>
          <a:solidFill>
            <a:srgbClr val="FFFFFF">
              <a:alpha val="10196"/>
            </a:srgbClr>
          </a:solidFill>
          <a:ln>
            <a:solidFill>
              <a:schemeClr val="accent2"/>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lvl="0"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chemeClr val="tx1"/>
                    </a:gs>
                    <a:gs pos="86000">
                      <a:schemeClr val="tx1"/>
                    </a:gs>
                  </a:gsLst>
                  <a:lin ang="5400000" scaled="0"/>
                </a:gradFill>
                <a:latin typeface="Segoe" pitchFamily="34" charset="0"/>
              </a:rPr>
              <a:t>Complete an evaluation on </a:t>
            </a:r>
            <a:r>
              <a:rPr lang="en-US" sz="3200" dirty="0" err="1" smtClean="0">
                <a:gradFill>
                  <a:gsLst>
                    <a:gs pos="0">
                      <a:schemeClr val="tx1"/>
                    </a:gs>
                    <a:gs pos="86000">
                      <a:schemeClr val="tx1"/>
                    </a:gs>
                  </a:gsLst>
                  <a:lin ang="5400000" scaled="0"/>
                </a:gradFill>
                <a:latin typeface="Segoe" pitchFamily="34" charset="0"/>
              </a:rPr>
              <a:t>CommNet</a:t>
            </a:r>
            <a:r>
              <a:rPr lang="en-US" sz="3200" dirty="0" smtClean="0">
                <a:gradFill>
                  <a:gsLst>
                    <a:gs pos="0">
                      <a:schemeClr val="tx1"/>
                    </a:gs>
                    <a:gs pos="86000">
                      <a:schemeClr val="tx1"/>
                    </a:gs>
                  </a:gsLst>
                  <a:lin ang="5400000" scaled="0"/>
                </a:gradFill>
                <a:latin typeface="Segoe" pitchFamily="34" charset="0"/>
              </a:rPr>
              <a:t> and </a:t>
            </a:r>
            <a:br>
              <a:rPr lang="en-US" sz="3200" dirty="0" smtClean="0">
                <a:gradFill>
                  <a:gsLst>
                    <a:gs pos="0">
                      <a:schemeClr val="tx1"/>
                    </a:gs>
                    <a:gs pos="86000">
                      <a:schemeClr val="tx1"/>
                    </a:gs>
                  </a:gsLst>
                  <a:lin ang="5400000" scaled="0"/>
                </a:gradFill>
                <a:latin typeface="Segoe" pitchFamily="34" charset="0"/>
              </a:rPr>
            </a:br>
            <a:r>
              <a:rPr lang="en-US" sz="3200" dirty="0" smtClean="0">
                <a:gradFill>
                  <a:gsLst>
                    <a:gs pos="0">
                      <a:schemeClr val="tx1"/>
                    </a:gs>
                    <a:gs pos="86000">
                      <a:schemeClr val="tx1"/>
                    </a:gs>
                  </a:gsLst>
                  <a:lin ang="5400000" scaled="0"/>
                </a:gradFill>
                <a:latin typeface="Segoe" pitchFamily="34" charset="0"/>
              </a:rPr>
              <a:t>enter to win!</a:t>
            </a:r>
          </a:p>
        </p:txBody>
      </p:sp>
      <p:sp>
        <p:nvSpPr>
          <p:cNvPr id="14" name="Rectangle 13"/>
          <p:cNvSpPr/>
          <p:nvPr/>
        </p:nvSpPr>
        <p:spPr bwMode="auto">
          <a:xfrm>
            <a:off x="-3063244" y="138499"/>
            <a:ext cx="2854754" cy="553998"/>
          </a:xfrm>
          <a:prstGeom prst="rect">
            <a:avLst/>
          </a:prstGeom>
          <a:solidFill>
            <a:srgbClr val="B72172"/>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Required Slide</a:t>
            </a:r>
          </a:p>
        </p:txBody>
      </p:sp>
      <p:pic>
        <p:nvPicPr>
          <p:cNvPr id="16" name="Picture 15" descr="2010Professional_web.png"/>
          <p:cNvPicPr>
            <a:picLocks noChangeAspect="1"/>
          </p:cNvPicPr>
          <p:nvPr/>
        </p:nvPicPr>
        <p:blipFill>
          <a:blip r:embed="rId3" cstate="screen"/>
          <a:stretch>
            <a:fillRect/>
          </a:stretch>
        </p:blipFill>
        <p:spPr>
          <a:xfrm>
            <a:off x="531812" y="372243"/>
            <a:ext cx="2485846" cy="3465120"/>
          </a:xfrm>
          <a:prstGeom prst="rect">
            <a:avLst/>
          </a:prstGeom>
          <a:noFill/>
          <a:ln>
            <a:noFill/>
          </a:ln>
        </p:spPr>
      </p:pic>
      <p:pic>
        <p:nvPicPr>
          <p:cNvPr id="17" name="Picture 5" descr="C:\Documents and Settings\Pennie\My Documents\TE09 Template\Jan2809\livemessengergold.png"/>
          <p:cNvPicPr>
            <a:picLocks noChangeAspect="1" noChangeArrowheads="1"/>
          </p:cNvPicPr>
          <p:nvPr/>
        </p:nvPicPr>
        <p:blipFill>
          <a:blip r:embed="rId4" cstate="screen"/>
          <a:stretch>
            <a:fillRect/>
          </a:stretch>
        </p:blipFill>
        <p:spPr bwMode="auto">
          <a:xfrm>
            <a:off x="3974384" y="1315358"/>
            <a:ext cx="2525469" cy="2525469"/>
          </a:xfrm>
          <a:prstGeom prst="rect">
            <a:avLst/>
          </a:prstGeom>
          <a:noFill/>
          <a:ln>
            <a:noFill/>
          </a:ln>
        </p:spPr>
      </p:pic>
      <p:pic>
        <p:nvPicPr>
          <p:cNvPr id="9" name="Picture 8" descr="cboxrockband2.jpg"/>
          <p:cNvPicPr>
            <a:picLocks noChangeAspect="1"/>
          </p:cNvPicPr>
          <p:nvPr/>
        </p:nvPicPr>
        <p:blipFill>
          <a:blip r:embed="rId5" cstate="screen"/>
          <a:stretch>
            <a:fillRect/>
          </a:stretch>
        </p:blipFill>
        <p:spPr>
          <a:xfrm>
            <a:off x="7348600" y="2067465"/>
            <a:ext cx="1954168" cy="2676940"/>
          </a:xfrm>
          <a:prstGeom prst="rect">
            <a:avLst/>
          </a:prstGeom>
          <a:noFill/>
          <a:ln>
            <a:noFill/>
          </a:ln>
          <a:effectLst/>
          <a:scene3d>
            <a:camera prst="perspectiveFront" fov="5100000">
              <a:rot lat="0" lon="19799991" rev="0"/>
            </a:camera>
            <a:lightRig rig="flood" dir="t">
              <a:rot lat="0" lon="0" rev="13800000"/>
            </a:lightRig>
          </a:scene3d>
          <a:sp3d extrusionH="107950" prstMaterial="plastic">
            <a:bevelB/>
          </a:sp3d>
        </p:spPr>
      </p:pic>
      <p:pic>
        <p:nvPicPr>
          <p:cNvPr id="10" name="Picture 9" descr="zune-hd-platinum-32gb.png"/>
          <p:cNvPicPr>
            <a:picLocks noChangeAspect="1"/>
          </p:cNvPicPr>
          <p:nvPr/>
        </p:nvPicPr>
        <p:blipFill>
          <a:blip r:embed="rId6" cstate="screen"/>
          <a:stretch>
            <a:fillRect/>
          </a:stretch>
        </p:blipFill>
        <p:spPr>
          <a:xfrm>
            <a:off x="10244453" y="2839842"/>
            <a:ext cx="1371600" cy="2639386"/>
          </a:xfrm>
          <a:prstGeom prst="rect">
            <a:avLst/>
          </a:prstGeom>
          <a:noFill/>
          <a:ln>
            <a:noFill/>
          </a:ln>
          <a:effectLst/>
          <a:scene3d>
            <a:camera prst="perspectiveFront" fov="5100000">
              <a:rot lat="0" lon="19799991" rev="0"/>
            </a:camera>
            <a:lightRig rig="flood" dir="t">
              <a:rot lat="0" lon="0" rev="13800000"/>
            </a:lightRig>
          </a:scene3d>
          <a:sp3d extrusionH="107950" prstMaterial="plastic">
            <a:bevelB/>
          </a:sp3d>
        </p:spPr>
      </p:pic>
    </p:spTree>
    <p:extLst>
      <p:ext uri="{BB962C8B-B14F-4D97-AF65-F5344CB8AC3E}">
        <p14:creationId xmlns:p14="http://schemas.microsoft.com/office/powerpoint/2010/main" val="10179393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par>
                                <p:cTn id="8" presetID="64" presetClass="path" presetSubtype="0" decel="50000" fill="hold" grpId="1" nodeType="withEffect">
                                  <p:stCondLst>
                                    <p:cond delay="0"/>
                                  </p:stCondLst>
                                  <p:childTnLst>
                                    <p:animMotion origin="layout" path="M -0.5 0.00371 L -4.16667E-6 -2.59259E-6 " pathEditMode="relative" rAng="0" ptsTypes="AA">
                                      <p:cBhvr>
                                        <p:cTn id="9" dur="1000" fill="hold"/>
                                        <p:tgtEl>
                                          <p:spTgt spid="11"/>
                                        </p:tgtEl>
                                        <p:attrNameLst>
                                          <p:attrName>ppt_x</p:attrName>
                                          <p:attrName>ppt_y</p:attrName>
                                        </p:attrNameLst>
                                      </p:cBhvr>
                                      <p:rCtr x="25000" y="-200"/>
                                    </p:animMotion>
                                  </p:childTnLst>
                                </p:cTn>
                              </p:par>
                              <p:par>
                                <p:cTn id="10" presetID="22" presetClass="entr" presetSubtype="8"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1" grpId="0"/>
      <p:bldP spid="11"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08000" y="228600"/>
            <a:ext cx="11172825" cy="1938992"/>
          </a:xfrm>
          <a:prstGeom prst="rect">
            <a:avLst/>
          </a:prstGeom>
        </p:spPr>
        <p:txBody>
          <a:bodyPr wrap="square">
            <a:spAutoFit/>
          </a:bodyPr>
          <a:lstStyle/>
          <a:p>
            <a:pPr algn="ctr"/>
            <a:r>
              <a:rPr lang="en-US" sz="4000" dirty="0"/>
              <a:t>Sign up for Tech·Ed 2011 and save $500 </a:t>
            </a:r>
            <a:br>
              <a:rPr lang="en-US" sz="4000" dirty="0"/>
            </a:br>
            <a:r>
              <a:rPr lang="en-US" sz="4000" dirty="0"/>
              <a:t>starting June 8 – June 31</a:t>
            </a:r>
            <a:r>
              <a:rPr lang="en-US" sz="4000" baseline="30000" dirty="0"/>
              <a:t>st</a:t>
            </a:r>
            <a:endParaRPr lang="en-US" sz="4000" dirty="0"/>
          </a:p>
          <a:p>
            <a:pPr algn="ctr"/>
            <a:r>
              <a:rPr lang="en-US" sz="4000" dirty="0">
                <a:hlinkClick r:id="rId2" action="ppaction://hlinkfile"/>
              </a:rPr>
              <a:t>http://</a:t>
            </a:r>
            <a:r>
              <a:rPr lang="en-US" sz="4000" dirty="0" smtClean="0">
                <a:hlinkClick r:id="rId2" action="ppaction://hlinkfile"/>
              </a:rPr>
              <a:t>northamerica.msteched.com/registration</a:t>
            </a:r>
            <a:endParaRPr lang="en-US" sz="40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386" y="2336613"/>
            <a:ext cx="9794054" cy="2371192"/>
          </a:xfrm>
          <a:prstGeom prst="rect">
            <a:avLst/>
          </a:prstGeom>
        </p:spPr>
      </p:pic>
      <p:sp>
        <p:nvSpPr>
          <p:cNvPr id="6" name="Rectangle 5"/>
          <p:cNvSpPr/>
          <p:nvPr/>
        </p:nvSpPr>
        <p:spPr>
          <a:xfrm>
            <a:off x="508001" y="4126215"/>
            <a:ext cx="11172824" cy="2800767"/>
          </a:xfrm>
          <a:prstGeom prst="rect">
            <a:avLst/>
          </a:prstGeom>
        </p:spPr>
        <p:txBody>
          <a:bodyPr wrap="square">
            <a:spAutoFit/>
          </a:bodyPr>
          <a:lstStyle/>
          <a:p>
            <a:pPr algn="ctr"/>
            <a:r>
              <a:rPr lang="en-US" sz="3600" dirty="0"/>
              <a:t> </a:t>
            </a:r>
          </a:p>
          <a:p>
            <a:pPr algn="ctr"/>
            <a:r>
              <a:rPr lang="en-US" sz="3200" dirty="0"/>
              <a:t>You can also register at the </a:t>
            </a:r>
            <a:r>
              <a:rPr lang="en-US" sz="3200" dirty="0" smtClean="0"/>
              <a:t/>
            </a:r>
            <a:br>
              <a:rPr lang="en-US" sz="3200" dirty="0" smtClean="0"/>
            </a:br>
            <a:r>
              <a:rPr lang="en-US" sz="3200" dirty="0" smtClean="0"/>
              <a:t>North </a:t>
            </a:r>
            <a:r>
              <a:rPr lang="en-US" sz="3200" dirty="0"/>
              <a:t>America 2011 </a:t>
            </a:r>
            <a:r>
              <a:rPr lang="en-US" sz="3200" dirty="0" smtClean="0"/>
              <a:t>kiosk </a:t>
            </a:r>
            <a:r>
              <a:rPr lang="en-US" sz="3200" dirty="0"/>
              <a:t>located at </a:t>
            </a:r>
            <a:r>
              <a:rPr lang="en-US" sz="3200" dirty="0" smtClean="0"/>
              <a:t>registration</a:t>
            </a:r>
            <a:br>
              <a:rPr lang="en-US" sz="3200" dirty="0" smtClean="0"/>
            </a:br>
            <a:r>
              <a:rPr lang="en-US" sz="3600" dirty="0"/>
              <a:t>Join us in Atlanta next year</a:t>
            </a:r>
            <a:endParaRPr lang="en-US" sz="3200" dirty="0"/>
          </a:p>
          <a:p>
            <a:pPr algn="ctr"/>
            <a:r>
              <a:rPr lang="en-US" sz="3600" dirty="0" smtClean="0"/>
              <a:t> </a:t>
            </a:r>
            <a:endParaRPr lang="en-US" sz="3600" dirty="0"/>
          </a:p>
        </p:txBody>
      </p:sp>
    </p:spTree>
    <p:extLst>
      <p:ext uri="{BB962C8B-B14F-4D97-AF65-F5344CB8AC3E}">
        <p14:creationId xmlns:p14="http://schemas.microsoft.com/office/powerpoint/2010/main" val="3493311954"/>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cstate="screen"/>
          <a:stretch>
            <a:fillRect/>
          </a:stretch>
        </p:blipFill>
        <p:spPr bwMode="black">
          <a:xfrm>
            <a:off x="3520225" y="2985020"/>
            <a:ext cx="5148375" cy="887960"/>
          </a:xfrm>
          <a:prstGeom prst="rect">
            <a:avLst/>
          </a:prstGeom>
          <a:noFill/>
          <a:ln>
            <a:noFill/>
          </a:ln>
        </p:spPr>
      </p:pic>
      <p:sp>
        <p:nvSpPr>
          <p:cNvPr id="5" name="Text Box 3"/>
          <p:cNvSpPr txBox="1">
            <a:spLocks noChangeArrowheads="1"/>
          </p:cNvSpPr>
          <p:nvPr/>
        </p:nvSpPr>
        <p:spPr bwMode="blackWhite">
          <a:xfrm>
            <a:off x="507868" y="5980056"/>
            <a:ext cx="1117309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2010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gradFill>
                  <a:gsLst>
                    <a:gs pos="0">
                      <a:schemeClr val="tx1"/>
                    </a:gs>
                    <a:gs pos="100000">
                      <a:schemeClr val="tx1"/>
                    </a:gs>
                  </a:gsLst>
                  <a:lin ang="5400000" scaled="0"/>
                </a:gradFill>
                <a:latin typeface="Segoe UI" pitchFamily="34" charset="0"/>
                <a:cs typeface="Arial" charset="0"/>
              </a:rPr>
            </a:br>
            <a:r>
              <a:rPr lang="en-US" sz="700" dirty="0">
                <a:gradFill>
                  <a:gsLst>
                    <a:gs pos="0">
                      <a:schemeClr val="tx1"/>
                    </a:gs>
                    <a:gs pos="100000">
                      <a:schemeClr val="tx1"/>
                    </a:gs>
                  </a:gsLst>
                  <a:lin ang="5400000" scaled="0"/>
                </a:gradFill>
                <a:latin typeface="Segoe UI" pitchFamily="34" charset="0"/>
                <a:cs typeface="Arial" charset="0"/>
              </a:rPr>
              <a:t>MICROSOFT MAKES NO WARRANTIES, EXPRESS, IMPLIED OR STATUTORY, AS TO THE INFORMATION IN THIS PRESENTATION.</a:t>
            </a:r>
          </a:p>
        </p:txBody>
      </p:sp>
    </p:spTree>
    <p:extLst>
      <p:ext uri="{BB962C8B-B14F-4D97-AF65-F5344CB8AC3E}">
        <p14:creationId xmlns:p14="http://schemas.microsoft.com/office/powerpoint/2010/main" val="759944298"/>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3063244" y="138499"/>
            <a:ext cx="2854754" cy="553998"/>
          </a:xfrm>
          <a:prstGeom prst="rect">
            <a:avLst/>
          </a:prstGeom>
          <a:solidFill>
            <a:srgbClr val="B72172"/>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Required Slide</a:t>
            </a:r>
          </a:p>
        </p:txBody>
      </p:sp>
    </p:spTree>
    <p:extLst>
      <p:ext uri="{BB962C8B-B14F-4D97-AF65-F5344CB8AC3E}">
        <p14:creationId xmlns:p14="http://schemas.microsoft.com/office/powerpoint/2010/main" val="201527324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7749" y="166689"/>
            <a:ext cx="9374391" cy="6105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018322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Purpose of Talk</a:t>
            </a:r>
            <a:endParaRPr lang="en-US" dirty="0"/>
          </a:p>
        </p:txBody>
      </p:sp>
      <p:sp>
        <p:nvSpPr>
          <p:cNvPr id="3" name="Content Placeholder 2"/>
          <p:cNvSpPr>
            <a:spLocks noGrp="1"/>
          </p:cNvSpPr>
          <p:nvPr>
            <p:ph idx="1"/>
          </p:nvPr>
        </p:nvSpPr>
        <p:spPr>
          <a:xfrm>
            <a:off x="507868" y="989013"/>
            <a:ext cx="11172958" cy="2991588"/>
          </a:xfrm>
        </p:spPr>
        <p:txBody>
          <a:bodyPr/>
          <a:lstStyle/>
          <a:p>
            <a:r>
              <a:rPr lang="en-US" dirty="0" smtClean="0"/>
              <a:t>Show you how to solve these classes of problems by peering beneath the surface</a:t>
            </a:r>
          </a:p>
          <a:p>
            <a:pPr lvl="1"/>
            <a:r>
              <a:rPr lang="en-US" dirty="0" smtClean="0"/>
              <a:t>Interpreting process, file and registry activity</a:t>
            </a:r>
          </a:p>
          <a:p>
            <a:pPr lvl="1"/>
            <a:r>
              <a:rPr lang="en-US" dirty="0" smtClean="0"/>
              <a:t>Interpreting call stacks</a:t>
            </a:r>
          </a:p>
          <a:p>
            <a:r>
              <a:rPr lang="en-US" dirty="0" smtClean="0"/>
              <a:t>You’ll learn tools and techniques to help you solve seemingly unsolvable problems</a:t>
            </a:r>
          </a:p>
          <a:p>
            <a:endParaRPr lang="en-US" dirty="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Tools We’ll Use</a:t>
            </a:r>
            <a:endParaRPr lang="en-US" dirty="0"/>
          </a:p>
        </p:txBody>
      </p:sp>
      <p:sp>
        <p:nvSpPr>
          <p:cNvPr id="3" name="Content Placeholder 2"/>
          <p:cNvSpPr>
            <a:spLocks noGrp="1"/>
          </p:cNvSpPr>
          <p:nvPr>
            <p:ph idx="1"/>
          </p:nvPr>
        </p:nvSpPr>
        <p:spPr>
          <a:xfrm>
            <a:off x="496035" y="1031135"/>
            <a:ext cx="11173090" cy="5078313"/>
          </a:xfrm>
        </p:spPr>
        <p:txBody>
          <a:bodyPr/>
          <a:lstStyle/>
          <a:p>
            <a:r>
              <a:rPr lang="en-US" sz="2400" dirty="0" err="1" smtClean="0"/>
              <a:t>Sysinternals</a:t>
            </a:r>
            <a:r>
              <a:rPr lang="en-US" sz="2400" dirty="0" smtClean="0"/>
              <a:t>: www.microsoft.com/technet/sysinternals </a:t>
            </a:r>
          </a:p>
          <a:p>
            <a:pPr lvl="1"/>
            <a:r>
              <a:rPr lang="en-US" sz="2000" dirty="0" smtClean="0"/>
              <a:t>Process Explorer – process/thread viewer</a:t>
            </a:r>
          </a:p>
          <a:p>
            <a:pPr lvl="1"/>
            <a:r>
              <a:rPr lang="en-US" sz="2000" dirty="0" smtClean="0"/>
              <a:t>Process Monitor – file/registry/process/thread tracing</a:t>
            </a:r>
          </a:p>
          <a:p>
            <a:pPr lvl="1"/>
            <a:r>
              <a:rPr lang="en-US" sz="2000" dirty="0" err="1" smtClean="0"/>
              <a:t>Autoruns</a:t>
            </a:r>
            <a:r>
              <a:rPr lang="en-US" sz="2000" dirty="0" smtClean="0"/>
              <a:t> – displays all </a:t>
            </a:r>
            <a:r>
              <a:rPr lang="en-US" sz="2000" dirty="0" err="1" smtClean="0"/>
              <a:t>autostart</a:t>
            </a:r>
            <a:r>
              <a:rPr lang="en-US" sz="2000" dirty="0" smtClean="0"/>
              <a:t> locations</a:t>
            </a:r>
          </a:p>
          <a:p>
            <a:pPr lvl="1"/>
            <a:r>
              <a:rPr lang="en-US" sz="2000" dirty="0" err="1" smtClean="0"/>
              <a:t>SigCheck</a:t>
            </a:r>
            <a:r>
              <a:rPr lang="en-US" sz="2000" dirty="0" smtClean="0"/>
              <a:t> – shows file version information </a:t>
            </a:r>
          </a:p>
          <a:p>
            <a:pPr lvl="1"/>
            <a:r>
              <a:rPr lang="en-US" sz="2000" dirty="0" err="1" smtClean="0"/>
              <a:t>PsExec</a:t>
            </a:r>
            <a:r>
              <a:rPr lang="en-US" sz="2000" dirty="0" smtClean="0"/>
              <a:t> – execute processes remotely or in the system account</a:t>
            </a:r>
          </a:p>
          <a:p>
            <a:pPr lvl="1"/>
            <a:r>
              <a:rPr lang="en-US" sz="2000" dirty="0" err="1" smtClean="0"/>
              <a:t>TcpView</a:t>
            </a:r>
            <a:r>
              <a:rPr lang="en-US" sz="2000" dirty="0" smtClean="0"/>
              <a:t> – shows TCP/IP endpoints</a:t>
            </a:r>
          </a:p>
          <a:p>
            <a:pPr lvl="1"/>
            <a:r>
              <a:rPr lang="en-US" sz="2000" dirty="0" smtClean="0"/>
              <a:t>Strings – dumps printable strings in any file</a:t>
            </a:r>
          </a:p>
          <a:p>
            <a:pPr lvl="1"/>
            <a:r>
              <a:rPr lang="en-US" sz="2000" dirty="0" err="1" smtClean="0"/>
              <a:t>ADInsight</a:t>
            </a:r>
            <a:r>
              <a:rPr lang="en-US" sz="2000" dirty="0" smtClean="0"/>
              <a:t> – real time LDAP (Active Directory) monitor</a:t>
            </a:r>
          </a:p>
          <a:p>
            <a:pPr lvl="1"/>
            <a:r>
              <a:rPr lang="en-US" sz="2000" dirty="0" err="1" smtClean="0"/>
              <a:t>Zoomit</a:t>
            </a:r>
            <a:r>
              <a:rPr lang="en-US" sz="2000" dirty="0" smtClean="0"/>
              <a:t> – presentation tool I’m using</a:t>
            </a:r>
          </a:p>
          <a:p>
            <a:r>
              <a:rPr lang="en-US" sz="2400" dirty="0" smtClean="0"/>
              <a:t>Microsoft downloads:</a:t>
            </a:r>
          </a:p>
          <a:p>
            <a:pPr lvl="1"/>
            <a:r>
              <a:rPr lang="en-US" sz="2000" dirty="0" err="1" smtClean="0"/>
              <a:t>Kernrate</a:t>
            </a:r>
            <a:r>
              <a:rPr lang="en-US" sz="2000" dirty="0" smtClean="0"/>
              <a:t> – sample-based system profiler</a:t>
            </a:r>
          </a:p>
          <a:p>
            <a:pPr lvl="1"/>
            <a:r>
              <a:rPr lang="en-US" sz="2000" dirty="0" smtClean="0"/>
              <a:t>Visual Studio: Spy++ - Window analysis utility </a:t>
            </a:r>
          </a:p>
          <a:p>
            <a:pPr lvl="1"/>
            <a:r>
              <a:rPr lang="en-US" sz="2000" dirty="0" smtClean="0"/>
              <a:t>Debugging Tools for Windows:  </a:t>
            </a:r>
            <a:r>
              <a:rPr lang="en-US" sz="2000" dirty="0" err="1" smtClean="0"/>
              <a:t>Windbg</a:t>
            </a:r>
            <a:r>
              <a:rPr lang="en-US" sz="2000" dirty="0" smtClean="0"/>
              <a:t> application and kernel debugger: www.microsoft.com/whdc/devtools/debugging/Windbg</a:t>
            </a: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blackGray">
          <a:xfrm>
            <a:off x="0" y="1389272"/>
            <a:ext cx="7702300" cy="466928"/>
          </a:xfrm>
          <a:prstGeom prst="rect">
            <a:avLst/>
          </a:prstGeom>
          <a:gradFill flip="none" rotWithShape="1">
            <a:gsLst>
              <a:gs pos="0">
                <a:schemeClr val="accent1">
                  <a:tint val="66000"/>
                  <a:satMod val="160000"/>
                  <a:alpha val="70000"/>
                </a:schemeClr>
              </a:gs>
              <a:gs pos="100000">
                <a:schemeClr val="accent1">
                  <a:alpha val="70000"/>
                </a:schemeClr>
              </a:gs>
            </a:gsLst>
            <a:lin ang="54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solidFill>
                <a:schemeClr val="tx1"/>
              </a:solidFill>
              <a:effectLst>
                <a:outerShdw blurRad="38100" dist="38100" dir="2700000" algn="tl">
                  <a:srgbClr val="000000">
                    <a:alpha val="43137"/>
                  </a:srgbClr>
                </a:outerShdw>
              </a:effectLst>
            </a:endParaRPr>
          </a:p>
        </p:txBody>
      </p:sp>
      <p:sp>
        <p:nvSpPr>
          <p:cNvPr id="907266" name="Rectangle 2"/>
          <p:cNvSpPr>
            <a:spLocks noGrp="1" noChangeArrowheads="1"/>
          </p:cNvSpPr>
          <p:nvPr>
            <p:ph type="title"/>
          </p:nvPr>
        </p:nvSpPr>
        <p:spPr/>
        <p:txBody>
          <a:bodyPr/>
          <a:lstStyle/>
          <a:p>
            <a:r>
              <a:rPr lang="en-US" smtClean="0"/>
              <a:t>Outline</a:t>
            </a:r>
            <a:endParaRPr lang="en-US"/>
          </a:p>
        </p:txBody>
      </p:sp>
      <p:sp>
        <p:nvSpPr>
          <p:cNvPr id="907267" name="Rectangle 3"/>
          <p:cNvSpPr>
            <a:spLocks noGrp="1" noChangeArrowheads="1"/>
          </p:cNvSpPr>
          <p:nvPr>
            <p:ph idx="1"/>
          </p:nvPr>
        </p:nvSpPr>
        <p:spPr>
          <a:xfrm>
            <a:off x="507868" y="1412875"/>
            <a:ext cx="11173090" cy="2283702"/>
          </a:xfrm>
        </p:spPr>
        <p:txBody>
          <a:bodyPr/>
          <a:lstStyle/>
          <a:p>
            <a:r>
              <a:rPr lang="en-US" dirty="0" smtClean="0">
                <a:solidFill>
                  <a:schemeClr val="tx2"/>
                </a:solidFill>
              </a:rPr>
              <a:t>Sluggish Performance</a:t>
            </a:r>
          </a:p>
          <a:p>
            <a:r>
              <a:rPr lang="en-US" dirty="0" smtClean="0"/>
              <a:t>Application Hangs</a:t>
            </a:r>
          </a:p>
          <a:p>
            <a:r>
              <a:rPr lang="en-US" dirty="0" smtClean="0"/>
              <a:t>Error Messages</a:t>
            </a:r>
          </a:p>
          <a:p>
            <a:r>
              <a:rPr lang="en-US" dirty="0" smtClean="0"/>
              <a:t>Application Crashes</a:t>
            </a:r>
          </a:p>
          <a:p>
            <a:r>
              <a:rPr lang="en-US" dirty="0" smtClean="0"/>
              <a:t>Blue Screens</a:t>
            </a: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MS931_TechEd2010_NA_16_9_r09">
  <a:themeElements>
    <a:clrScheme name="Custom 4">
      <a:dk1>
        <a:srgbClr val="000000"/>
      </a:dk1>
      <a:lt1>
        <a:srgbClr val="FFFFFF"/>
      </a:lt1>
      <a:dk2>
        <a:srgbClr val="F37021"/>
      </a:dk2>
      <a:lt2>
        <a:srgbClr val="FDB913"/>
      </a:lt2>
      <a:accent1>
        <a:srgbClr val="5E2F7E"/>
      </a:accent1>
      <a:accent2>
        <a:srgbClr val="B72172"/>
      </a:accent2>
      <a:accent3>
        <a:srgbClr val="8CC63F"/>
      </a:accent3>
      <a:accent4>
        <a:srgbClr val="D6E032"/>
      </a:accent4>
      <a:accent5>
        <a:srgbClr val="0077B8"/>
      </a:accent5>
      <a:accent6>
        <a:srgbClr val="44C8F5"/>
      </a:accent6>
      <a:hlink>
        <a:srgbClr val="FFFF00"/>
      </a:hlink>
      <a:folHlink>
        <a:srgbClr val="F3EB4F"/>
      </a:folHlink>
    </a:clrScheme>
    <a:fontScheme name="Custom 50">
      <a:majorFont>
        <a:latin typeface="Calibri"/>
        <a:ea typeface=""/>
        <a:cs typeface=""/>
      </a:majorFont>
      <a:minorFont>
        <a:latin typeface="Calibr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flip="none" rotWithShape="1">
          <a:gsLst>
            <a:gs pos="0">
              <a:schemeClr val="accent3"/>
            </a:gs>
            <a:gs pos="86000">
              <a:schemeClr val="accent4"/>
            </a:gs>
          </a:gsLst>
          <a:lin ang="5400000" scaled="1"/>
          <a:tileRect/>
        </a:gradFill>
        <a:ln w="28575">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a:defRPr dirty="0" smtClean="0">
            <a:solidFill>
              <a:schemeClr val="bg1">
                <a:alpha val="99000"/>
              </a:schemeClr>
            </a:solidFill>
          </a:defRPr>
        </a:defPPr>
      </a:lstStyle>
      <a:style>
        <a:lnRef idx="3">
          <a:schemeClr val="lt1"/>
        </a:lnRef>
        <a:fillRef idx="1">
          <a:schemeClr val="accent1"/>
        </a:fillRef>
        <a:effectRef idx="1">
          <a:schemeClr val="accent1"/>
        </a:effectRef>
        <a:fontRef idx="minor">
          <a:schemeClr val="lt1"/>
        </a:fontRef>
      </a:style>
    </a:spDef>
    <a:txDef>
      <a:spPr/>
      <a:bodyPr vert="horz" wrap="square" lIns="0" tIns="0" rIns="0" bIns="0" rtlCol="0">
        <a:spAutoFit/>
      </a:bodyPr>
      <a:lstStyle>
        <a:defPPr marL="460375" marR="0" indent="-460375" algn="l" defTabSz="914363" rtl="0" eaLnBrk="1" fontAlgn="auto" latinLnBrk="0" hangingPunct="1">
          <a:lnSpc>
            <a:spcPct val="90000"/>
          </a:lnSpc>
          <a:spcBef>
            <a:spcPct val="20000"/>
          </a:spcBef>
          <a:spcAft>
            <a:spcPts val="0"/>
          </a:spcAft>
          <a:buClrTx/>
          <a:buSzPct val="100000"/>
          <a:tabLst/>
          <a:defRPr kumimoji="0" sz="2800" b="0" i="0" u="none" strike="noStrike" kern="1200" cap="none" spc="0" normalizeH="0" baseline="0" noProof="0" dirty="0" err="1" smtClean="0">
            <a:ln>
              <a:noFill/>
            </a:ln>
            <a:gradFill>
              <a:gsLst>
                <a:gs pos="0">
                  <a:schemeClr val="tx1"/>
                </a:gs>
                <a:gs pos="100000">
                  <a:schemeClr val="tx1"/>
                </a:gs>
              </a:gsLst>
              <a:lin ang="5400000" scaled="0"/>
            </a:gradFill>
            <a:effectLst/>
            <a:uLnTx/>
            <a:uFillTx/>
            <a:latin typeface="+mj-lt"/>
            <a:ea typeface="+mn-ea"/>
            <a:cs typeface="+mn-cs"/>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outs:outSpaceData xmlns:outs="http://schemas.microsoft.com/office/2009/outspace/metadata">
  <outs:relatedDates>
    <outs:relatedDate>
      <outs:type>3</outs:type>
      <outs:displayName>Last Modified</outs:displayName>
      <outs:dateTime>2009-05-15T19:36:55Z</outs:dateTime>
      <outs:isPinned>true</outs:isPinned>
    </outs:relatedDate>
    <outs:relatedDate>
      <outs:type>2</outs:type>
      <outs:displayName>Created</outs:displayName>
      <outs:dateTime>2007-10-28T19:37:04Z</outs:dateTime>
      <outs:isPinned>true</outs:isPinned>
    </outs:relatedDate>
    <outs:relatedDate>
      <outs:type>4</outs:type>
      <outs:displayName>Last Printed</outs:displayName>
      <outs:dateTime/>
      <outs:isPinned>true</outs:isPinned>
    </outs:relatedDate>
  </outs:relatedDates>
  <outs:relatedDocuments>
    <outs:relatedDocument>
      <outs:type>2</outs:type>
      <outs:displayName>Other documents in current folder</outs:displayName>
      <outs:uri/>
      <outs:isPinned>true</outs:isPinned>
    </outs:relatedDocument>
  </outs:relatedDocuments>
  <outs:relatedPeople>
    <outs:relatedPeopleItem>
      <outs:category>Author</outs:category>
      <outs:people>
        <outs:relatedPerson>
          <outs:displayName>Mark Russinovich</outs:displayName>
          <outs:accountName/>
        </outs:relatedPerson>
      </outs:people>
      <outs:source>0</outs:source>
      <outs:isPinned>true</outs:isPinned>
    </outs:relatedPeopleItem>
    <outs:relatedPeopleItem>
      <outs:category>Last modified by</outs:category>
      <outs:people>
        <outs:relatedPerson>
          <outs:displayName>Mark Russinovich</outs:displayName>
          <outs:accountName/>
        </outs:relatedPerson>
      </outs:people>
      <outs:source>0</outs:source>
      <outs:isPinned>true</outs:isPinned>
    </outs:relatedPeopleItem>
    <outs:relatedPeopleItem>
      <outs:category>Manager</outs:category>
      <outs:people/>
      <outs:source>0</outs:source>
      <outs:isPinned>false</outs:isPinned>
    </outs:relatedPeopleItem>
  </outs:relatedPeople>
  <propertyMetadataList xmlns="http://schemas.microsoft.com/office/2009/outspace/metadata">
    <propertyMetadata>
      <type>0</type>
      <propertyId>2228224</propertyId>
      <propertyName/>
      <isPinned>true</isPinned>
    </propertyMetadata>
    <propertyMetadata>
      <type>0</type>
      <propertyId>1114115</propertyId>
      <propertyName/>
      <isPinned>true</isPinned>
    </propertyMetadata>
    <propertyMetadata>
      <type>0</type>
      <propertyId>1114117</propertyId>
      <propertyName/>
      <isPinned>true</isPinned>
    </propertyMetadata>
    <propertyMetadata>
      <type>0</type>
      <propertyId>589825</propertyId>
      <propertyName/>
      <isPinned>false</isPinned>
    </propertyMetadata>
    <propertyMetadata>
      <type>0</type>
      <propertyId>1114116</propertyId>
      <propertyName/>
      <isPinned>false</isPinned>
    </propertyMetadata>
    <propertyMetadata>
      <type>0</type>
      <propertyId>14</propertyId>
      <propertyName/>
      <isPinned>true</isPinned>
    </propertyMetadata>
    <propertyMetadata>
      <type>0</type>
      <propertyId>8</propertyId>
      <propertyName/>
      <isPinned>true</isPinned>
    </propertyMetadata>
    <propertyMetadata>
      <type>0</type>
      <propertyId>6</propertyId>
      <propertyName/>
      <isPinned>false</isPinned>
    </propertyMetadata>
    <propertyMetadata>
      <type>0</type>
      <propertyId>1114118</propertyId>
      <propertyName/>
      <isPinned>false</isPinned>
    </propertyMetadata>
    <propertyMetadata>
      <type>0</type>
      <propertyId>1179649</propertyId>
      <propertyName/>
      <isPinned>false</isPinned>
    </propertyMetadata>
    <propertyMetadata>
      <type>0</type>
      <propertyId>655365</propertyId>
      <propertyName/>
      <isPinned>false</isPinned>
    </propertyMetadata>
    <propertyMetadata>
      <type>0</type>
      <propertyId>1</propertyId>
      <propertyName/>
      <isPinned>false</isPinned>
    </propertyMetadata>
    <propertyMetadata>
      <type>0</type>
      <propertyId>0</propertyId>
      <propertyName/>
      <isPinned>true</isPinned>
    </propertyMetadata>
    <propertyMetadata>
      <type>0</type>
      <propertyId>13</propertyId>
      <propertyName/>
      <isPinned>false</isPinned>
    </propertyMetadata>
    <propertyMetadata>
      <type>0</type>
      <propertyId>1179653</propertyId>
      <propertyName/>
      <isPinned>false</isPinned>
    </propertyMetadata>
    <propertyMetadata>
      <type>0</type>
      <propertyId>22</propertyId>
      <propertyName/>
      <isPinned>false</isPinned>
    </propertyMetadata>
  </propertyMetadataList>
  <outs:corruptMetadataWasLost/>
</outs:outSpaceData>
</file>

<file path=customXml/itemProps1.xml><?xml version="1.0" encoding="utf-8"?>
<ds:datastoreItem xmlns:ds="http://schemas.openxmlformats.org/officeDocument/2006/customXml" ds:itemID="{DD08F696-0207-436B-AD4F-D86E1656371B}">
  <ds:schemaRefs>
    <ds:schemaRef ds:uri="http://schemas.microsoft.com/office/2009/outspace/metadata"/>
  </ds:schemaRefs>
</ds:datastoreItem>
</file>

<file path=docProps/app.xml><?xml version="1.0" encoding="utf-8"?>
<Properties xmlns="http://schemas.openxmlformats.org/officeDocument/2006/extended-properties" xmlns:vt="http://schemas.openxmlformats.org/officeDocument/2006/docPropsVTypes">
  <Template>TechReady8_Breakout_ChalkTalk_Template</Template>
  <TotalTime>12581</TotalTime>
  <Words>2924</Words>
  <Application>Microsoft Office PowerPoint</Application>
  <PresentationFormat>Custom</PresentationFormat>
  <Paragraphs>455</Paragraphs>
  <Slides>57</Slides>
  <Notes>17</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MS931_TechEd2010_NA_16_9_r09</vt:lpstr>
      <vt:lpstr>The Case of the Unexplained, 2010: Troubleshooting with Mark Russinovich</vt:lpstr>
      <vt:lpstr>About Me</vt:lpstr>
      <vt:lpstr>Outline</vt:lpstr>
      <vt:lpstr>Case of the Unexplained…</vt:lpstr>
      <vt:lpstr>Troubleshooting</vt:lpstr>
      <vt:lpstr>PowerPoint Presentation</vt:lpstr>
      <vt:lpstr>Purpose of Talk</vt:lpstr>
      <vt:lpstr>Tools We’ll Use</vt:lpstr>
      <vt:lpstr>Outline</vt:lpstr>
      <vt:lpstr>Process Explorer</vt:lpstr>
      <vt:lpstr>The Case of the Wmiprvse.exe CPU Hog</vt:lpstr>
      <vt:lpstr>Processes and Threads</vt:lpstr>
      <vt:lpstr>Viewing Threads</vt:lpstr>
      <vt:lpstr>Thread Start Functions and Symbol Information</vt:lpstr>
      <vt:lpstr>The Case of the Wmiprvse.exe CPU Hog (Cont)</vt:lpstr>
      <vt:lpstr>Call Stacks</vt:lpstr>
      <vt:lpstr>Viewing Call Stacks</vt:lpstr>
      <vt:lpstr>The Case of the Wmiprvse.exe CPU Hog: Solved</vt:lpstr>
      <vt:lpstr>The Case of the Runaway CPU</vt:lpstr>
      <vt:lpstr>The Case of the Runaway CPU (Cont)</vt:lpstr>
      <vt:lpstr>The Case of the Runaway CPU: Solved</vt:lpstr>
      <vt:lpstr>Outline</vt:lpstr>
      <vt:lpstr>Process Monitor</vt:lpstr>
      <vt:lpstr>The Case of the Slow Signed Application Start</vt:lpstr>
      <vt:lpstr>The Case of the Slow Signed Application Start: Solved</vt:lpstr>
      <vt:lpstr>Outline</vt:lpstr>
      <vt:lpstr>The Case of the Failed SQL Reporting Services Attachment</vt:lpstr>
      <vt:lpstr>The Case of the Failed SQL Reporting Services Attachment (Cont)</vt:lpstr>
      <vt:lpstr>The Case of the Failed SQL Reporting Services Attachment: Solved</vt:lpstr>
      <vt:lpstr>The Case of the Blocked HTTP Port</vt:lpstr>
      <vt:lpstr>The Case of the Blocked HTTP Port (Cont)</vt:lpstr>
      <vt:lpstr>The Case of the Blocked HTTP Port (Cont)</vt:lpstr>
      <vt:lpstr>Viewing Autostarts</vt:lpstr>
      <vt:lpstr>The Case of the Blocked HTTP Port: Solved</vt:lpstr>
      <vt:lpstr>Outline</vt:lpstr>
      <vt:lpstr>Application Crashes</vt:lpstr>
      <vt:lpstr>Finding the Crash Dump</vt:lpstr>
      <vt:lpstr>Attaching to the Dying Process</vt:lpstr>
      <vt:lpstr>Identifying the Crashed Process</vt:lpstr>
      <vt:lpstr>Enabling Dump Archiving on Vista and Higher</vt:lpstr>
      <vt:lpstr>Analyzing a Crash</vt:lpstr>
      <vt:lpstr>The Case of the Media Foundation Crash</vt:lpstr>
      <vt:lpstr>The Case of the Media Foundation Crash (Cont)</vt:lpstr>
      <vt:lpstr>The Case of the Media Foundation Crash: Solved</vt:lpstr>
      <vt:lpstr>Outline</vt:lpstr>
      <vt:lpstr>Blue Screen Crashes</vt:lpstr>
      <vt:lpstr>Online Crash Analysis</vt:lpstr>
      <vt:lpstr>Basic Crash Dump Analysis</vt:lpstr>
      <vt:lpstr>The Case of the Spontaneous Reboots</vt:lpstr>
      <vt:lpstr>The Case of the Spontaneous Reboots: Solved</vt:lpstr>
      <vt:lpstr>Summary and More Information</vt:lpstr>
      <vt:lpstr>What is the Springboard Series?</vt:lpstr>
      <vt:lpstr>Resources</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WCL315: The Case of the Unexplained, 2010: Troubleshooting with Mark Russinovich</dc:title>
  <dc:subject>Tech Ed North America 2010</dc:subject>
  <dc:creator>Mark Russinovich</dc:creator>
  <dc:description>Template: Rosyln Hyde, Artitudes Design
Formatting: Sylvia Tedjo, Silver Fox Productions
Event Date: June 7-10, 2010
Event Location: New Orleans, LA
Audience Type:</dc:description>
  <cp:lastModifiedBy>Shows</cp:lastModifiedBy>
  <cp:revision>652</cp:revision>
  <dcterms:created xsi:type="dcterms:W3CDTF">2007-10-28T19:37:04Z</dcterms:created>
  <dcterms:modified xsi:type="dcterms:W3CDTF">2010-06-10T22:41:00Z</dcterms:modified>
</cp:coreProperties>
</file>